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g"/>
  <Override PartName="/ppt/notesSlides/notesSlide2.xml" ContentType="application/vnd.openxmlformats-officedocument.presentationml.notesSlide+xml"/>
  <Override PartName="/ppt/media/image15.jpg" ContentType="image/jpg"/>
  <Override PartName="/ppt/media/image57.jpg" ContentType="image/jpg"/>
  <Override PartName="/ppt/media/image58.jpg" ContentType="image/jpg"/>
  <Override PartName="/ppt/media/image59.jpg" ContentType="image/jpg"/>
  <Override PartName="/ppt/media/image61.jpg" ContentType="image/jpg"/>
  <Override PartName="/ppt/media/image63.jpg" ContentType="image/jpg"/>
  <Override PartName="/ppt/media/image66.jpg" ContentType="image/jpg"/>
  <Override PartName="/ppt/media/image70.jpg" ContentType="image/jpg"/>
  <Override PartName="/ppt/media/image88.jpg" ContentType="image/jpg"/>
  <Override PartName="/ppt/media/image89.jpg" ContentType="image/jpg"/>
  <Override PartName="/ppt/media/image95.jpg" ContentType="image/jpg"/>
  <Override PartName="/ppt/media/image110.jpg" ContentType="image/jpg"/>
  <Override PartName="/ppt/media/image112.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4.xml" ContentType="application/vnd.openxmlformats-officedocument.presentationml.tags+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89" r:id="rId2"/>
    <p:sldId id="731" r:id="rId3"/>
    <p:sldId id="724" r:id="rId4"/>
    <p:sldId id="290" r:id="rId5"/>
    <p:sldId id="291" r:id="rId6"/>
    <p:sldId id="479" r:id="rId7"/>
    <p:sldId id="292" r:id="rId8"/>
    <p:sldId id="729" r:id="rId9"/>
    <p:sldId id="258" r:id="rId10"/>
    <p:sldId id="259" r:id="rId11"/>
    <p:sldId id="260" r:id="rId12"/>
    <p:sldId id="732" r:id="rId13"/>
    <p:sldId id="730" r:id="rId14"/>
    <p:sldId id="734" r:id="rId15"/>
    <p:sldId id="261" r:id="rId16"/>
    <p:sldId id="735" r:id="rId17"/>
    <p:sldId id="745" r:id="rId18"/>
    <p:sldId id="751" r:id="rId19"/>
    <p:sldId id="740" r:id="rId20"/>
    <p:sldId id="738" r:id="rId21"/>
    <p:sldId id="739" r:id="rId22"/>
    <p:sldId id="741" r:id="rId23"/>
    <p:sldId id="742" r:id="rId24"/>
    <p:sldId id="743" r:id="rId25"/>
    <p:sldId id="746" r:id="rId26"/>
    <p:sldId id="747" r:id="rId27"/>
    <p:sldId id="749" r:id="rId28"/>
    <p:sldId id="744" r:id="rId29"/>
    <p:sldId id="750" r:id="rId30"/>
    <p:sldId id="748"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737"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725" r:id="rId60"/>
    <p:sldId id="679" r:id="rId61"/>
    <p:sldId id="675" r:id="rId62"/>
    <p:sldId id="672" r:id="rId63"/>
    <p:sldId id="673" r:id="rId64"/>
    <p:sldId id="678" r:id="rId65"/>
    <p:sldId id="726" r:id="rId66"/>
    <p:sldId id="682" r:id="rId67"/>
    <p:sldId id="697" r:id="rId68"/>
    <p:sldId id="701" r:id="rId69"/>
    <p:sldId id="694" r:id="rId70"/>
    <p:sldId id="693" r:id="rId71"/>
    <p:sldId id="695" r:id="rId72"/>
    <p:sldId id="700" r:id="rId73"/>
    <p:sldId id="696" r:id="rId74"/>
    <p:sldId id="727" r:id="rId75"/>
    <p:sldId id="720" r:id="rId76"/>
    <p:sldId id="706" r:id="rId77"/>
    <p:sldId id="642" r:id="rId78"/>
    <p:sldId id="718" r:id="rId79"/>
    <p:sldId id="719" r:id="rId80"/>
    <p:sldId id="717" r:id="rId81"/>
    <p:sldId id="716" r:id="rId82"/>
    <p:sldId id="715" r:id="rId83"/>
    <p:sldId id="722" r:id="rId84"/>
    <p:sldId id="728" r:id="rId85"/>
    <p:sldId id="723" r:id="rId8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53"/>
    <p:restoredTop sz="94674"/>
  </p:normalViewPr>
  <p:slideViewPr>
    <p:cSldViewPr>
      <p:cViewPr>
        <p:scale>
          <a:sx n="84" d="100"/>
          <a:sy n="84" d="100"/>
        </p:scale>
        <p:origin x="1104" y="5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spc="0" baseline="0">
                <a:solidFill>
                  <a:schemeClr val="tx1">
                    <a:lumMod val="65000"/>
                    <a:lumOff val="35000"/>
                  </a:schemeClr>
                </a:solidFill>
                <a:latin typeface="+mn-lt"/>
                <a:ea typeface="+mn-ea"/>
                <a:cs typeface="+mn-cs"/>
              </a:defRPr>
            </a:pPr>
            <a:r>
              <a:rPr lang="en-US" sz="1600" dirty="0"/>
              <a:t>Non-compliance inspection strike</a:t>
            </a:r>
            <a:r>
              <a:rPr lang="en-US" sz="1600" baseline="0" dirty="0"/>
              <a:t> and </a:t>
            </a:r>
            <a:r>
              <a:rPr lang="en-US" sz="1600" dirty="0"/>
              <a:t>miss</a:t>
            </a:r>
            <a:r>
              <a:rPr lang="en-US" sz="1600" baseline="0" dirty="0"/>
              <a:t> rate –Baseline from 2017 Results</a:t>
            </a:r>
            <a:endParaRPr lang="en-US" sz="1600" dirty="0"/>
          </a:p>
        </c:rich>
      </c:tx>
      <c:layout>
        <c:manualLayout>
          <c:xMode val="edge"/>
          <c:yMode val="edge"/>
          <c:x val="1.0597011250892439E-2"/>
          <c:y val="2.3411373549433831E-2"/>
        </c:manualLayout>
      </c:layout>
      <c:overlay val="0"/>
      <c:spPr>
        <a:noFill/>
        <a:ln>
          <a:noFill/>
        </a:ln>
        <a:effectLst/>
      </c:spPr>
      <c:txPr>
        <a:bodyPr rot="0" spcFirstLastPara="1" vertOverflow="ellipsis" vert="horz" wrap="square" anchor="ctr" anchorCtr="1"/>
        <a:lstStyle/>
        <a:p>
          <a:pPr algn="l">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3341748755222262E-2"/>
          <c:y val="0.15009420448622171"/>
          <c:w val="0.65099637248171827"/>
          <c:h val="0.78365852732523322"/>
        </c:manualLayout>
      </c:layout>
      <c:pieChart>
        <c:varyColors val="1"/>
        <c:ser>
          <c:idx val="0"/>
          <c:order val="0"/>
          <c:tx>
            <c:strRef>
              <c:f>Sheet1!$B$1</c:f>
              <c:strCache>
                <c:ptCount val="1"/>
                <c:pt idx="0">
                  <c:v>Inspection Results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C07-4A09-9151-BE19BAFEFC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C07-4A09-9151-BE19BAFEFC8C}"/>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Misses</c:v>
                </c:pt>
                <c:pt idx="1">
                  <c:v>Strikes</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0C07-4A09-9151-BE19BAFEFC8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0618876006487252"/>
          <c:y val="0.92251582137057642"/>
          <c:w val="0.29381127058765605"/>
          <c:h val="5.629375374875770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solidFill>
                  <a:schemeClr val="tx1">
                    <a:lumMod val="65000"/>
                    <a:lumOff val="35000"/>
                  </a:schemeClr>
                </a:solidFill>
              </a:rPr>
              <a:t>Model Splits – Importance Index</a:t>
            </a:r>
          </a:p>
        </c:rich>
      </c:tx>
      <c:layout>
        <c:manualLayout>
          <c:xMode val="edge"/>
          <c:yMode val="edge"/>
          <c:x val="0.35527126861895425"/>
          <c:y val="6.4488954235439018E-3"/>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Splits</c:v>
                </c:pt>
              </c:strCache>
            </c:strRef>
          </c:tx>
          <c:spPr>
            <a:solidFill>
              <a:schemeClr val="tx1">
                <a:lumMod val="50000"/>
                <a:lumOff val="50000"/>
              </a:scheme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Discount Rate</c:v>
                </c:pt>
                <c:pt idx="1">
                  <c:v>Wholesaler</c:v>
                </c:pt>
              </c:strCache>
            </c:strRef>
          </c:cat>
          <c:val>
            <c:numRef>
              <c:f>Sheet1!$B$2:$B$3</c:f>
              <c:numCache>
                <c:formatCode>General</c:formatCode>
                <c:ptCount val="2"/>
                <c:pt idx="0">
                  <c:v>1</c:v>
                </c:pt>
                <c:pt idx="1">
                  <c:v>2</c:v>
                </c:pt>
              </c:numCache>
            </c:numRef>
          </c:val>
          <c:extLst>
            <c:ext xmlns:c16="http://schemas.microsoft.com/office/drawing/2014/chart" uri="{C3380CC4-5D6E-409C-BE32-E72D297353CC}">
              <c16:uniqueId val="{00000000-8232-4CE3-B0AF-3A440652C182}"/>
            </c:ext>
          </c:extLst>
        </c:ser>
        <c:dLbls>
          <c:showLegendKey val="0"/>
          <c:showVal val="0"/>
          <c:showCatName val="0"/>
          <c:showSerName val="0"/>
          <c:showPercent val="0"/>
          <c:showBubbleSize val="0"/>
        </c:dLbls>
        <c:gapWidth val="182"/>
        <c:axId val="569790216"/>
        <c:axId val="569790872"/>
      </c:barChart>
      <c:catAx>
        <c:axId val="5697902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569790872"/>
        <c:crosses val="autoZero"/>
        <c:auto val="1"/>
        <c:lblAlgn val="ctr"/>
        <c:lblOffset val="100"/>
        <c:noMultiLvlLbl val="0"/>
      </c:catAx>
      <c:valAx>
        <c:axId val="569790872"/>
        <c:scaling>
          <c:orientation val="minMax"/>
        </c:scaling>
        <c:delete val="1"/>
        <c:axPos val="b"/>
        <c:numFmt formatCode="General" sourceLinked="1"/>
        <c:majorTickMark val="none"/>
        <c:minorTickMark val="none"/>
        <c:tickLblPos val="nextTo"/>
        <c:crossAx val="569790216"/>
        <c:crosses val="autoZero"/>
        <c:crossBetween val="between"/>
      </c:valAx>
      <c:spPr>
        <a:noFill/>
        <a:ln>
          <a:noFill/>
        </a:ln>
        <a:effectLst/>
      </c:spPr>
    </c:plotArea>
    <c:legend>
      <c:legendPos val="b"/>
      <c:layout>
        <c:manualLayout>
          <c:xMode val="edge"/>
          <c:yMode val="edge"/>
          <c:x val="0.70972338867925522"/>
          <c:y val="0.67014558800978608"/>
          <c:w val="0.18145931332153076"/>
          <c:h val="5.604652281590423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Commercial Investment 2017</a:t>
            </a:r>
          </a:p>
          <a:p>
            <a:pPr>
              <a:defRPr/>
            </a:pPr>
            <a:r>
              <a:rPr lang="en-US" sz="1600" dirty="0"/>
              <a:t>Total $2.2Bio</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Commercial Investment 2017</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9D3-49EF-A6B5-FB5E8A88A71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D3-49EF-A6B5-FB5E8A88A71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9D3-49EF-A6B5-FB5E8A88A71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1-145C-4391-AFB7-4E641DB043D3}"/>
              </c:ext>
            </c:extLst>
          </c:dPt>
          <c:dLbls>
            <c:dLbl>
              <c:idx val="3"/>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mn-lt"/>
                      <a:ea typeface="+mn-ea"/>
                      <a:cs typeface="+mn-cs"/>
                    </a:defRPr>
                  </a:pPr>
                  <a:endParaRPr lang="en-US"/>
                </a:p>
              </c:txPr>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45C-4391-AFB7-4E641DB043D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POC Buy-out</c:v>
                </c:pt>
                <c:pt idx="1">
                  <c:v>POC Promotion</c:v>
                </c:pt>
                <c:pt idx="2">
                  <c:v>Listing Fee</c:v>
                </c:pt>
                <c:pt idx="3">
                  <c:v>Other (9 Items)</c:v>
                </c:pt>
              </c:strCache>
            </c:strRef>
          </c:cat>
          <c:val>
            <c:numRef>
              <c:f>Sheet1!$B$2:$B$5</c:f>
              <c:numCache>
                <c:formatCode>_(* #,##0_);_(* \(#,##0\);_(* "-"??_);_(@_)</c:formatCode>
                <c:ptCount val="4"/>
                <c:pt idx="0">
                  <c:v>736.9841269841271</c:v>
                </c:pt>
                <c:pt idx="1">
                  <c:v>645.71428571428578</c:v>
                </c:pt>
                <c:pt idx="2">
                  <c:v>182.22222222222223</c:v>
                </c:pt>
                <c:pt idx="3">
                  <c:v>662.85714285714289</c:v>
                </c:pt>
              </c:numCache>
            </c:numRef>
          </c:val>
          <c:extLst>
            <c:ext xmlns:c16="http://schemas.microsoft.com/office/drawing/2014/chart" uri="{C3380CC4-5D6E-409C-BE32-E72D297353CC}">
              <c16:uniqueId val="{00000000-145C-4391-AFB7-4E641DB043D3}"/>
            </c:ext>
          </c:extLst>
        </c:ser>
        <c:dLbls>
          <c:showLegendKey val="0"/>
          <c:showVal val="0"/>
          <c:showCatName val="0"/>
          <c:showSerName val="0"/>
          <c:showPercent val="0"/>
          <c:showBubbleSize val="0"/>
          <c:showLeaderLines val="1"/>
        </c:dLbls>
        <c:firstSliceAng val="241"/>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solidFill>
                  <a:schemeClr val="tx1">
                    <a:lumMod val="65000"/>
                    <a:lumOff val="35000"/>
                  </a:schemeClr>
                </a:solidFill>
              </a:rPr>
              <a:t>Model Splits – Importance Index</a:t>
            </a:r>
          </a:p>
        </c:rich>
      </c:tx>
      <c:layout>
        <c:manualLayout>
          <c:xMode val="edge"/>
          <c:yMode val="edge"/>
          <c:x val="0.35527126861895425"/>
          <c:y val="6.4488954235439018E-3"/>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Splits</c:v>
                </c:pt>
              </c:strCache>
            </c:strRef>
          </c:tx>
          <c:spPr>
            <a:solidFill>
              <a:schemeClr val="tx1">
                <a:lumMod val="50000"/>
                <a:lumOff val="50000"/>
              </a:schemeClr>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Discount Rate</c:v>
                </c:pt>
                <c:pt idx="1">
                  <c:v>Wholesaler</c:v>
                </c:pt>
              </c:strCache>
            </c:strRef>
          </c:cat>
          <c:val>
            <c:numRef>
              <c:f>Sheet1!$B$2:$B$3</c:f>
              <c:numCache>
                <c:formatCode>General</c:formatCode>
                <c:ptCount val="2"/>
                <c:pt idx="0">
                  <c:v>1</c:v>
                </c:pt>
                <c:pt idx="1">
                  <c:v>2</c:v>
                </c:pt>
              </c:numCache>
            </c:numRef>
          </c:val>
          <c:extLst>
            <c:ext xmlns:c16="http://schemas.microsoft.com/office/drawing/2014/chart" uri="{C3380CC4-5D6E-409C-BE32-E72D297353CC}">
              <c16:uniqueId val="{00000000-8232-4CE3-B0AF-3A440652C182}"/>
            </c:ext>
          </c:extLst>
        </c:ser>
        <c:dLbls>
          <c:showLegendKey val="0"/>
          <c:showVal val="0"/>
          <c:showCatName val="0"/>
          <c:showSerName val="0"/>
          <c:showPercent val="0"/>
          <c:showBubbleSize val="0"/>
        </c:dLbls>
        <c:gapWidth val="182"/>
        <c:axId val="569790216"/>
        <c:axId val="569790872"/>
      </c:barChart>
      <c:catAx>
        <c:axId val="5697902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569790872"/>
        <c:crosses val="autoZero"/>
        <c:auto val="1"/>
        <c:lblAlgn val="ctr"/>
        <c:lblOffset val="100"/>
        <c:noMultiLvlLbl val="0"/>
      </c:catAx>
      <c:valAx>
        <c:axId val="569790872"/>
        <c:scaling>
          <c:orientation val="minMax"/>
        </c:scaling>
        <c:delete val="1"/>
        <c:axPos val="b"/>
        <c:numFmt formatCode="General" sourceLinked="1"/>
        <c:majorTickMark val="none"/>
        <c:minorTickMark val="none"/>
        <c:tickLblPos val="nextTo"/>
        <c:crossAx val="569790216"/>
        <c:crosses val="autoZero"/>
        <c:crossBetween val="between"/>
      </c:valAx>
      <c:spPr>
        <a:noFill/>
        <a:ln>
          <a:noFill/>
        </a:ln>
        <a:effectLst/>
      </c:spPr>
    </c:plotArea>
    <c:legend>
      <c:legendPos val="b"/>
      <c:layout>
        <c:manualLayout>
          <c:xMode val="edge"/>
          <c:yMode val="edge"/>
          <c:x val="0.70972338867925522"/>
          <c:y val="0.67014558800978608"/>
          <c:w val="0.18145931332153076"/>
          <c:h val="5.6046522815904234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34A7622-1349-934A-88AD-C8C88B25AA6F}" type="datetimeFigureOut">
              <a:rPr lang="en-US" smtClean="0"/>
              <a:t>9/8/22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1A39E9-AE50-7E4B-8406-10F0084CEB42}" type="slidenum">
              <a:rPr lang="en-US" smtClean="0"/>
              <a:t>‹#›</a:t>
            </a:fld>
            <a:endParaRPr lang="en-US"/>
          </a:p>
        </p:txBody>
      </p:sp>
    </p:spTree>
    <p:extLst>
      <p:ext uri="{BB962C8B-B14F-4D97-AF65-F5344CB8AC3E}">
        <p14:creationId xmlns:p14="http://schemas.microsoft.com/office/powerpoint/2010/main" val="4194892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1</a:t>
            </a:fld>
            <a:endParaRPr lang="en-US"/>
          </a:p>
        </p:txBody>
      </p:sp>
    </p:spTree>
    <p:extLst>
      <p:ext uri="{BB962C8B-B14F-4D97-AF65-F5344CB8AC3E}">
        <p14:creationId xmlns:p14="http://schemas.microsoft.com/office/powerpoint/2010/main" val="155156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2</a:t>
            </a:fld>
            <a:endParaRPr lang="en-US"/>
          </a:p>
        </p:txBody>
      </p:sp>
    </p:spTree>
    <p:extLst>
      <p:ext uri="{BB962C8B-B14F-4D97-AF65-F5344CB8AC3E}">
        <p14:creationId xmlns:p14="http://schemas.microsoft.com/office/powerpoint/2010/main" val="165857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p:cNvSpPr>
            <a:spLocks noChangeArrowheads="1"/>
          </p:cNvSpPr>
          <p:nvPr/>
        </p:nvSpPr>
        <p:spPr bwMode="auto">
          <a:xfrm>
            <a:off x="304800" y="5413375"/>
            <a:ext cx="6438900" cy="517525"/>
          </a:xfrm>
          <a:prstGeom prst="rect">
            <a:avLst/>
          </a:prstGeom>
          <a:solidFill>
            <a:schemeClr val="bg1"/>
          </a:solidFill>
          <a:ln w="12700">
            <a:solidFill>
              <a:schemeClr val="bg1"/>
            </a:solidFill>
            <a:miter lim="800000"/>
            <a:headEnd/>
            <a:tailEnd/>
          </a:ln>
        </p:spPr>
        <p:txBody>
          <a:bodyPr wrap="none" anchor="ctr"/>
          <a:lstStyle/>
          <a:p>
            <a:endParaRPr lang="en-US" dirty="0">
              <a:latin typeface="Arial" panose="020B0604020202020204" pitchFamily="34" charset="0"/>
            </a:endParaRPr>
          </a:p>
        </p:txBody>
      </p:sp>
      <p:sp>
        <p:nvSpPr>
          <p:cNvPr id="173059" name="Rectangle 4"/>
          <p:cNvSpPr>
            <a:spLocks noChangeArrowheads="1"/>
          </p:cNvSpPr>
          <p:nvPr/>
        </p:nvSpPr>
        <p:spPr bwMode="auto">
          <a:xfrm>
            <a:off x="0" y="4987925"/>
            <a:ext cx="6816725" cy="530225"/>
          </a:xfrm>
          <a:prstGeom prst="rect">
            <a:avLst/>
          </a:prstGeom>
          <a:solidFill>
            <a:schemeClr val="bg1"/>
          </a:solidFill>
          <a:ln w="12700">
            <a:noFill/>
            <a:miter lim="800000"/>
            <a:headEnd/>
            <a:tailEnd/>
          </a:ln>
        </p:spPr>
        <p:txBody>
          <a:bodyPr wrap="none" anchor="ctr"/>
          <a:lstStyle/>
          <a:p>
            <a:endParaRPr lang="en-US" dirty="0">
              <a:latin typeface="Arial" panose="020B0604020202020204" pitchFamily="34" charset="0"/>
            </a:endParaRPr>
          </a:p>
        </p:txBody>
      </p:sp>
      <p:sp>
        <p:nvSpPr>
          <p:cNvPr id="173060" name="Rectangle 5"/>
          <p:cNvSpPr>
            <a:spLocks noChangeArrowheads="1"/>
          </p:cNvSpPr>
          <p:nvPr/>
        </p:nvSpPr>
        <p:spPr bwMode="auto">
          <a:xfrm>
            <a:off x="682625" y="4733925"/>
            <a:ext cx="5834063" cy="3128963"/>
          </a:xfrm>
          <a:prstGeom prst="rect">
            <a:avLst/>
          </a:prstGeom>
          <a:noFill/>
          <a:ln w="12700">
            <a:noFill/>
            <a:miter lim="800000"/>
            <a:headEnd/>
            <a:tailEnd/>
          </a:ln>
        </p:spPr>
        <p:txBody>
          <a:bodyPr lIns="90105" tIns="44262" rIns="90105" bIns="44262"/>
          <a:lstStyle/>
          <a:p>
            <a:pPr defTabSz="896938"/>
            <a:endParaRPr lang="en-US" sz="1200" b="0" dirty="0">
              <a:latin typeface="Arial" panose="020B0604020202020204" pitchFamily="34" charset="0"/>
            </a:endParaRPr>
          </a:p>
          <a:p>
            <a:pPr defTabSz="896938"/>
            <a:endParaRPr lang="en-US" sz="1200" b="0" dirty="0">
              <a:latin typeface="Arial" panose="020B0604020202020204" pitchFamily="34" charset="0"/>
            </a:endParaRPr>
          </a:p>
          <a:p>
            <a:pPr defTabSz="896938"/>
            <a:endParaRPr lang="en-US" sz="1200" b="0" dirty="0">
              <a:latin typeface="Arial" panose="020B0604020202020204" pitchFamily="34" charset="0"/>
            </a:endParaRPr>
          </a:p>
        </p:txBody>
      </p:sp>
      <p:sp>
        <p:nvSpPr>
          <p:cNvPr id="2" name="Notes Placeholder 1"/>
          <p:cNvSpPr>
            <a:spLocks noGrp="1"/>
          </p:cNvSpPr>
          <p:nvPr>
            <p:ph type="body" idx="1"/>
          </p:nvPr>
        </p:nvSpPr>
        <p:spPr/>
        <p:txBody>
          <a:bodyPr/>
          <a:lstStyle/>
          <a:p>
            <a:r>
              <a:rPr lang="en-US" dirty="0"/>
              <a:t>Add another slide that</a:t>
            </a:r>
            <a:r>
              <a:rPr lang="en-US" baseline="0" dirty="0"/>
              <a:t> shows Pilot design or adjust slide to show updated map/design</a:t>
            </a:r>
          </a:p>
          <a:p>
            <a:r>
              <a:rPr lang="en-US" baseline="0" dirty="0"/>
              <a:t>(Dave to talk to Don)</a:t>
            </a:r>
            <a:endParaRPr lang="en-US" dirty="0"/>
          </a:p>
        </p:txBody>
      </p:sp>
    </p:spTree>
    <p:extLst>
      <p:ext uri="{BB962C8B-B14F-4D97-AF65-F5344CB8AC3E}">
        <p14:creationId xmlns:p14="http://schemas.microsoft.com/office/powerpoint/2010/main" val="317929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KPI</a:t>
            </a:r>
            <a:r>
              <a:rPr lang="en-US" altLang="zh-CN" baseline="0" dirty="0"/>
              <a:t> Calculation Method</a:t>
            </a:r>
            <a:endParaRPr lang="zh-CN" altLang="en-US" dirty="0"/>
          </a:p>
        </p:txBody>
      </p:sp>
      <p:sp>
        <p:nvSpPr>
          <p:cNvPr id="4" name="Slide Number Placeholder 3"/>
          <p:cNvSpPr>
            <a:spLocks noGrp="1"/>
          </p:cNvSpPr>
          <p:nvPr>
            <p:ph type="sldNum" sz="quarter" idx="10"/>
          </p:nvPr>
        </p:nvSpPr>
        <p:spPr/>
        <p:txBody>
          <a:bodyPr/>
          <a:lstStyle/>
          <a:p>
            <a:fld id="{BBD75B79-BE5B-4A9F-AD17-C774DEEDAE63}" type="slidenum">
              <a:rPr lang="zh-CN" altLang="en-US" smtClean="0"/>
              <a:t>85</a:t>
            </a:fld>
            <a:endParaRPr lang="zh-CN" altLang="en-US"/>
          </a:p>
        </p:txBody>
      </p:sp>
    </p:spTree>
    <p:extLst>
      <p:ext uri="{BB962C8B-B14F-4D97-AF65-F5344CB8AC3E}">
        <p14:creationId xmlns:p14="http://schemas.microsoft.com/office/powerpoint/2010/main" val="65823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1142123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54973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4226204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hree lin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1600" y="2177788"/>
            <a:ext cx="2782829" cy="3384811"/>
          </a:xfrm>
          <a:prstGeom prst="rect">
            <a:avLst/>
          </a:prstGeom>
        </p:spPr>
      </p:pic>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12" name="Rectangle 11"/>
          <p:cNvSpPr/>
          <p:nvPr/>
        </p:nvSpPr>
        <p:spPr>
          <a:xfrm>
            <a:off x="5" y="-1"/>
            <a:ext cx="3047999" cy="112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3" name="Rectangle 12"/>
          <p:cNvSpPr/>
          <p:nvPr/>
        </p:nvSpPr>
        <p:spPr>
          <a:xfrm>
            <a:off x="3048003" y="-1"/>
            <a:ext cx="3047999" cy="112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4" name="Rectangle 13"/>
          <p:cNvSpPr/>
          <p:nvPr/>
        </p:nvSpPr>
        <p:spPr>
          <a:xfrm>
            <a:off x="6096006" y="-1"/>
            <a:ext cx="3047999" cy="1124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5" name="Rectangle 14"/>
          <p:cNvSpPr/>
          <p:nvPr/>
        </p:nvSpPr>
        <p:spPr>
          <a:xfrm>
            <a:off x="9144005" y="-1"/>
            <a:ext cx="3047999" cy="1124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A7DFC6CD-0631-4A4F-A369-12325D2C05F1}"/>
              </a:ext>
            </a:extLst>
          </p:cNvPr>
          <p:cNvSpPr>
            <a:spLocks noGrp="1"/>
          </p:cNvSpPr>
          <p:nvPr>
            <p:ph type="ctrTitle" hasCustomPrompt="1"/>
          </p:nvPr>
        </p:nvSpPr>
        <p:spPr>
          <a:xfrm>
            <a:off x="5023697" y="2133600"/>
            <a:ext cx="6764863" cy="685800"/>
          </a:xfrm>
        </p:spPr>
        <p:txBody>
          <a:bodyPr anchor="t" anchorCtr="0">
            <a:noAutofit/>
          </a:bodyPr>
          <a:lstStyle>
            <a:lvl1pPr algn="l">
              <a:defRPr sz="440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Master Slide Title</a:t>
            </a:r>
          </a:p>
        </p:txBody>
      </p:sp>
      <p:sp>
        <p:nvSpPr>
          <p:cNvPr id="19" name="Subtitle 2">
            <a:extLst>
              <a:ext uri="{FF2B5EF4-FFF2-40B4-BE49-F238E27FC236}">
                <a16:creationId xmlns:a16="http://schemas.microsoft.com/office/drawing/2014/main" id="{7C6D7BC9-720F-4C9A-86EA-C18B2B22D266}"/>
              </a:ext>
            </a:extLst>
          </p:cNvPr>
          <p:cNvSpPr>
            <a:spLocks noGrp="1"/>
          </p:cNvSpPr>
          <p:nvPr>
            <p:ph type="subTitle" idx="1" hasCustomPrompt="1"/>
          </p:nvPr>
        </p:nvSpPr>
        <p:spPr>
          <a:xfrm>
            <a:off x="5012600" y="2923319"/>
            <a:ext cx="6423780" cy="429482"/>
          </a:xfrm>
        </p:spPr>
        <p:txBody>
          <a:bodyPr anchor="ctr" anchorCtr="0">
            <a:noAutofit/>
          </a:bodyPr>
          <a:lstStyle>
            <a:lvl1pPr marL="0" indent="0" algn="l">
              <a:buNone/>
              <a:defRPr sz="1600" baseline="0">
                <a:solidFill>
                  <a:schemeClr val="tx1">
                    <a:lumMod val="85000"/>
                    <a:lumOff val="15000"/>
                  </a:schemeClr>
                </a:solidFill>
                <a:latin typeface="Arial" panose="020B0604020202020204" pitchFamily="34" charset="0"/>
                <a:cs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Master subtitle style</a:t>
            </a:r>
          </a:p>
        </p:txBody>
      </p:sp>
      <p:sp>
        <p:nvSpPr>
          <p:cNvPr id="20" name="Rectangle 19">
            <a:extLst>
              <a:ext uri="{FF2B5EF4-FFF2-40B4-BE49-F238E27FC236}">
                <a16:creationId xmlns:a16="http://schemas.microsoft.com/office/drawing/2014/main" id="{399E9CB0-DB1A-44DA-A5B9-EEA918072B93}"/>
              </a:ext>
            </a:extLst>
          </p:cNvPr>
          <p:cNvSpPr/>
          <p:nvPr userDrawn="1"/>
        </p:nvSpPr>
        <p:spPr>
          <a:xfrm>
            <a:off x="4563836" y="2243935"/>
            <a:ext cx="77712" cy="2417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Arial" panose="020B0604020202020204" pitchFamily="34" charset="0"/>
              <a:cs typeface="Arial" panose="020B0604020202020204" pitchFamily="34" charset="0"/>
            </a:endParaRPr>
          </a:p>
        </p:txBody>
      </p:sp>
      <p:graphicFrame>
        <p:nvGraphicFramePr>
          <p:cNvPr id="16" name="Table 15">
            <a:extLst>
              <a:ext uri="{FF2B5EF4-FFF2-40B4-BE49-F238E27FC236}">
                <a16:creationId xmlns:a16="http://schemas.microsoft.com/office/drawing/2014/main" id="{805F2074-05F9-4744-B389-6AB4C6C904E4}"/>
              </a:ext>
            </a:extLst>
          </p:cNvPr>
          <p:cNvGraphicFramePr>
            <a:graphicFrameLocks noGrp="1"/>
          </p:cNvGraphicFramePr>
          <p:nvPr userDrawn="1">
            <p:extLst>
              <p:ext uri="{D42A27DB-BD31-4B8C-83A1-F6EECF244321}">
                <p14:modId xmlns:p14="http://schemas.microsoft.com/office/powerpoint/2010/main" val="1566057074"/>
              </p:ext>
            </p:extLst>
          </p:nvPr>
        </p:nvGraphicFramePr>
        <p:xfrm>
          <a:off x="10526486" y="7012642"/>
          <a:ext cx="1665520" cy="335280"/>
        </p:xfrm>
        <a:graphic>
          <a:graphicData uri="http://schemas.openxmlformats.org/drawingml/2006/table">
            <a:tbl>
              <a:tblPr firstRow="1" bandRow="1">
                <a:tableStyleId>{5C22544A-7EE6-4342-B048-85BDC9FD1C3A}</a:tableStyleId>
              </a:tblPr>
              <a:tblGrid>
                <a:gridCol w="333104">
                  <a:extLst>
                    <a:ext uri="{9D8B030D-6E8A-4147-A177-3AD203B41FA5}">
                      <a16:colId xmlns:a16="http://schemas.microsoft.com/office/drawing/2014/main" val="2804158991"/>
                    </a:ext>
                  </a:extLst>
                </a:gridCol>
                <a:gridCol w="333104">
                  <a:extLst>
                    <a:ext uri="{9D8B030D-6E8A-4147-A177-3AD203B41FA5}">
                      <a16:colId xmlns:a16="http://schemas.microsoft.com/office/drawing/2014/main" val="4248221173"/>
                    </a:ext>
                  </a:extLst>
                </a:gridCol>
                <a:gridCol w="333104">
                  <a:extLst>
                    <a:ext uri="{9D8B030D-6E8A-4147-A177-3AD203B41FA5}">
                      <a16:colId xmlns:a16="http://schemas.microsoft.com/office/drawing/2014/main" val="1213811379"/>
                    </a:ext>
                  </a:extLst>
                </a:gridCol>
                <a:gridCol w="333104">
                  <a:extLst>
                    <a:ext uri="{9D8B030D-6E8A-4147-A177-3AD203B41FA5}">
                      <a16:colId xmlns:a16="http://schemas.microsoft.com/office/drawing/2014/main" val="3426010568"/>
                    </a:ext>
                  </a:extLst>
                </a:gridCol>
                <a:gridCol w="333104">
                  <a:extLst>
                    <a:ext uri="{9D8B030D-6E8A-4147-A177-3AD203B41FA5}">
                      <a16:colId xmlns:a16="http://schemas.microsoft.com/office/drawing/2014/main" val="3383436606"/>
                    </a:ext>
                  </a:extLst>
                </a:gridCol>
              </a:tblGrid>
              <a:tr h="226358">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D18E"/>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5DA65"/>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38175"/>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F3133"/>
                    </a:solidFill>
                  </a:tcPr>
                </a:tc>
                <a:extLst>
                  <a:ext uri="{0D108BD9-81ED-4DB2-BD59-A6C34878D82A}">
                    <a16:rowId xmlns:a16="http://schemas.microsoft.com/office/drawing/2014/main" val="3110496213"/>
                  </a:ext>
                </a:extLst>
              </a:tr>
            </a:tbl>
          </a:graphicData>
        </a:graphic>
      </p:graphicFrame>
    </p:spTree>
    <p:extLst>
      <p:ext uri="{BB962C8B-B14F-4D97-AF65-F5344CB8AC3E}">
        <p14:creationId xmlns:p14="http://schemas.microsoft.com/office/powerpoint/2010/main" val="2872987055"/>
      </p:ext>
    </p:extLst>
  </p:cSld>
  <p:clrMapOvr>
    <a:masterClrMapping/>
  </p:clrMapOvr>
  <p:extLst>
    <p:ext uri="{DCECCB84-F9BA-43D5-87BE-67443E8EF086}">
      <p15:sldGuideLst xmlns:p15="http://schemas.microsoft.com/office/powerpoint/2012/main">
        <p15:guide id="1" pos="2762">
          <p15:clr>
            <a:srgbClr val="FBAE40"/>
          </p15:clr>
        </p15:guide>
        <p15:guide id="2" pos="333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681177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1787863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15024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153858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218594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2518506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520738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592921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16" imgH="216" progId="TCLayout.ActiveDocument.1">
                  <p:embed/>
                </p:oleObj>
              </mc:Choice>
              <mc:Fallback>
                <p:oleObj name="think-cell Slide" r:id="rId3" imgW="216" imgH="216" progId="TCLayout.ActiveDocument.1">
                  <p:embed/>
                  <p:pic>
                    <p:nvPicPr>
                      <p:cNvPr id="5" name="Object 4"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976544" y="100320"/>
            <a:ext cx="7341834" cy="529996"/>
          </a:xfrm>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3" name="Content Placeholder 2"/>
          <p:cNvSpPr>
            <a:spLocks noGrp="1"/>
          </p:cNvSpPr>
          <p:nvPr>
            <p:ph idx="1"/>
          </p:nvPr>
        </p:nvSpPr>
        <p:spPr/>
        <p:txBody>
          <a:bodyPr/>
          <a:lstStyle>
            <a:lvl1pPr>
              <a:spcBef>
                <a:spcPts val="570"/>
              </a:spcBef>
              <a:defRPr>
                <a:latin typeface="Arial" panose="020B0604020202020204" pitchFamily="34" charset="0"/>
                <a:cs typeface="Arial" panose="020B0604020202020204" pitchFamily="34" charset="0"/>
              </a:defRPr>
            </a:lvl1pPr>
            <a:lvl2pPr>
              <a:spcBef>
                <a:spcPts val="0"/>
              </a:spcBef>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FC552924-7202-437C-91AC-A06835270E81}"/>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13" name="Text Placeholder 9">
            <a:extLst>
              <a:ext uri="{FF2B5EF4-FFF2-40B4-BE49-F238E27FC236}">
                <a16:creationId xmlns:a16="http://schemas.microsoft.com/office/drawing/2014/main" id="{0EDC4C6A-95C3-4FA1-802C-F0DAFF8C019F}"/>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296680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7244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634372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928965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2276311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6300213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415115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91571" y="1547858"/>
            <a:ext cx="3093720" cy="4295140"/>
          </a:xfrm>
          <a:prstGeom prst="rect">
            <a:avLst/>
          </a:prstGeom>
        </p:spPr>
        <p:txBody>
          <a:bodyPr wrap="square" lIns="0" tIns="0" rIns="0" bIns="0">
            <a:spAutoFit/>
          </a:bodyPr>
          <a:lstStyle>
            <a:lvl1pPr>
              <a:defRPr sz="1800" b="0" i="0">
                <a:solidFill>
                  <a:srgbClr val="585858"/>
                </a:solidFill>
                <a:latin typeface="Segoe UI"/>
                <a:cs typeface="Segoe U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7" name="Holder 7"/>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5" name="Holder 5"/>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9/8/22</a:t>
            </a:fld>
            <a:endParaRPr lang="en-US"/>
          </a:p>
        </p:txBody>
      </p:sp>
      <p:sp>
        <p:nvSpPr>
          <p:cNvPr id="4" name="Holder 4"/>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30035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194412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2479864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155072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 y="676275"/>
            <a:ext cx="396240" cy="0"/>
          </a:xfrm>
          <a:custGeom>
            <a:avLst/>
            <a:gdLst/>
            <a:ahLst/>
            <a:cxnLst/>
            <a:rect l="l" t="t" r="r" b="b"/>
            <a:pathLst>
              <a:path w="396240">
                <a:moveTo>
                  <a:pt x="0" y="0"/>
                </a:moveTo>
                <a:lnTo>
                  <a:pt x="395998" y="0"/>
                </a:lnTo>
              </a:path>
            </a:pathLst>
          </a:custGeom>
          <a:ln w="12700">
            <a:solidFill>
              <a:srgbClr val="00136E"/>
            </a:solidFill>
          </a:ln>
        </p:spPr>
        <p:txBody>
          <a:bodyPr wrap="square" lIns="0" tIns="0" rIns="0" bIns="0" rtlCol="0"/>
          <a:lstStyle/>
          <a:p>
            <a:endParaRPr/>
          </a:p>
        </p:txBody>
      </p:sp>
      <p:sp>
        <p:nvSpPr>
          <p:cNvPr id="2" name="Holder 2"/>
          <p:cNvSpPr>
            <a:spLocks noGrp="1"/>
          </p:cNvSpPr>
          <p:nvPr>
            <p:ph type="title"/>
          </p:nvPr>
        </p:nvSpPr>
        <p:spPr>
          <a:xfrm>
            <a:off x="538684" y="261011"/>
            <a:ext cx="11497290" cy="1194027"/>
          </a:xfrm>
          <a:prstGeom prst="rect">
            <a:avLst/>
          </a:prstGeom>
        </p:spPr>
        <p:txBody>
          <a:bodyPr wrap="square" lIns="0" tIns="0" rIns="0" bIns="0">
            <a:spAutoFit/>
          </a:bodyPr>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a:xfrm>
            <a:off x="508243" y="1752594"/>
            <a:ext cx="11485880" cy="19888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9/8/22</a:t>
            </a:fld>
            <a:endParaRPr lang="en-US"/>
          </a:p>
        </p:txBody>
      </p:sp>
      <p:sp>
        <p:nvSpPr>
          <p:cNvPr id="6" name="Holder 6"/>
          <p:cNvSpPr>
            <a:spLocks noGrp="1"/>
          </p:cNvSpPr>
          <p:nvPr>
            <p:ph type="sldNum" sz="quarter" idx="7"/>
          </p:nvPr>
        </p:nvSpPr>
        <p:spPr>
          <a:xfrm>
            <a:off x="538684" y="6583488"/>
            <a:ext cx="445134" cy="160654"/>
          </a:xfrm>
          <a:prstGeom prst="rect">
            <a:avLst/>
          </a:prstGeom>
        </p:spPr>
        <p:txBody>
          <a:bodyPr wrap="square" lIns="0" tIns="0" rIns="0" bIns="0">
            <a:spAutoFit/>
          </a:bodyPr>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hyperlink" Target="https://bit.ly/UCIAQDATA"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jpg"/><Relationship Id="rId2" Type="http://schemas.openxmlformats.org/officeDocument/2006/relationships/image" Target="../media/image61.jp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jpg"/><Relationship Id="rId1" Type="http://schemas.openxmlformats.org/officeDocument/2006/relationships/slideLayout" Target="../slideLayouts/slideLayout20.xml"/><Relationship Id="rId4" Type="http://schemas.openxmlformats.org/officeDocument/2006/relationships/image" Target="../media/image98.emf"/></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ironhack.zoom.us/j/877626245?pwd=YjFtWlpiNHRDZzg4K0J5dWVKcHIzZz09#success"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tiff"/><Relationship Id="rId1" Type="http://schemas.openxmlformats.org/officeDocument/2006/relationships/slideLayout" Target="../slideLayouts/slideLayout16.xml"/><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unnar-D2810/UCI-Air-Quality-Analysis-Prediction-/blob/main/UCI-Air-Quality-DSD.docx"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jpg"/><Relationship Id="rId1" Type="http://schemas.openxmlformats.org/officeDocument/2006/relationships/slideLayout" Target="../slideLayouts/slideLayout20.xml"/><Relationship Id="rId4" Type="http://schemas.openxmlformats.org/officeDocument/2006/relationships/image" Target="../media/image98.emf"/></Relationships>
</file>

<file path=ppt/slides/_rels/slide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24.xml"/></Relationships>
</file>

<file path=ppt/slides/_rels/slide7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tiff"/><Relationship Id="rId1" Type="http://schemas.openxmlformats.org/officeDocument/2006/relationships/slideLayout" Target="../slideLayouts/slideLayout23.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Gunnar-D2810/UCI-Air-Quality-Analysis-Prediction-/blob/main/UCI-Air-Quality-DSD.docx"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314604"/>
            <a:ext cx="10191132" cy="1428596"/>
          </a:xfrm>
          <a:prstGeom prst="rect">
            <a:avLst/>
          </a:prstGeom>
        </p:spPr>
        <p:txBody>
          <a:bodyPr vert="horz" wrap="square" lIns="0" tIns="12700" rIns="0" bIns="0" rtlCol="0">
            <a:spAutoFit/>
          </a:bodyPr>
          <a:lstStyle/>
          <a:p>
            <a:pPr marL="12700">
              <a:lnSpc>
                <a:spcPct val="100000"/>
              </a:lnSpc>
              <a:spcBef>
                <a:spcPts val="100"/>
              </a:spcBef>
            </a:pPr>
            <a:r>
              <a:rPr lang="en-US" sz="4600" dirty="0"/>
              <a:t>UCI AIR QUALITY</a:t>
            </a:r>
            <a:r>
              <a:rPr sz="4600" spc="75" dirty="0"/>
              <a:t> </a:t>
            </a:r>
            <a:r>
              <a:rPr lang="en-US" sz="4600" dirty="0"/>
              <a:t>UNIVARIATE LINEAR REGRESSION MODELLING</a:t>
            </a:r>
            <a:endParaRPr sz="46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sz="1800" b="0" spc="-35" dirty="0">
                <a:solidFill>
                  <a:srgbClr val="FFFFFF"/>
                </a:solidFill>
                <a:latin typeface="Segoe UI Semilight"/>
                <a:cs typeface="Segoe UI Semilight"/>
              </a:rPr>
              <a:t>Team </a:t>
            </a:r>
            <a:r>
              <a:rPr sz="1800" b="0" dirty="0">
                <a:solidFill>
                  <a:srgbClr val="FFFFFF"/>
                </a:solidFill>
                <a:latin typeface="Segoe UI Semilight"/>
                <a:cs typeface="Segoe UI Semilight"/>
              </a:rPr>
              <a:t>Member:</a:t>
            </a:r>
            <a:r>
              <a:rPr sz="1800" b="0" spc="-15" dirty="0">
                <a:solidFill>
                  <a:srgbClr val="FFFFFF"/>
                </a:solidFill>
                <a:latin typeface="Segoe UI Semilight"/>
                <a:cs typeface="Segoe UI Semilight"/>
              </a:rPr>
              <a:t> </a:t>
            </a:r>
            <a:r>
              <a:rPr lang="en-US" sz="1800" b="0" dirty="0">
                <a:solidFill>
                  <a:srgbClr val="FFFFFF"/>
                </a:solidFill>
                <a:latin typeface="Segoe UI Semilight"/>
                <a:cs typeface="Segoe UI Semilight"/>
              </a:rPr>
              <a:t>Rodrigo Franco,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691642"/>
            <a:ext cx="1371600" cy="785358"/>
          </a:xfrm>
          <a:prstGeom prst="rect">
            <a:avLst/>
          </a:prstGeom>
        </p:spPr>
      </p:pic>
    </p:spTree>
    <p:extLst>
      <p:ext uri="{BB962C8B-B14F-4D97-AF65-F5344CB8AC3E}">
        <p14:creationId xmlns:p14="http://schemas.microsoft.com/office/powerpoint/2010/main" val="155116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1803654"/>
              <a:ext cx="9226550" cy="3251200"/>
            </a:xfrm>
            <a:custGeom>
              <a:avLst/>
              <a:gdLst/>
              <a:ahLst/>
              <a:cxnLst/>
              <a:rect l="l" t="t" r="r" b="b"/>
              <a:pathLst>
                <a:path w="9226550" h="3251200">
                  <a:moveTo>
                    <a:pt x="9226296" y="0"/>
                  </a:moveTo>
                  <a:lnTo>
                    <a:pt x="0" y="0"/>
                  </a:lnTo>
                  <a:lnTo>
                    <a:pt x="0" y="3250692"/>
                  </a:lnTo>
                  <a:lnTo>
                    <a:pt x="9226296" y="3250692"/>
                  </a:lnTo>
                  <a:lnTo>
                    <a:pt x="9226296" y="0"/>
                  </a:lnTo>
                  <a:close/>
                </a:path>
              </a:pathLst>
            </a:custGeom>
            <a:solidFill>
              <a:srgbClr val="FFFFFF">
                <a:alpha val="70195"/>
              </a:srgbClr>
            </a:solidFill>
          </p:spPr>
          <p:txBody>
            <a:bodyPr wrap="square" lIns="0" tIns="0" rIns="0" bIns="0" rtlCol="0"/>
            <a:lstStyle/>
            <a:p>
              <a:endParaRPr/>
            </a:p>
          </p:txBody>
        </p:sp>
      </p:grpSp>
      <p:sp>
        <p:nvSpPr>
          <p:cNvPr id="5" name="object 5"/>
          <p:cNvSpPr txBox="1">
            <a:spLocks noGrp="1"/>
          </p:cNvSpPr>
          <p:nvPr>
            <p:ph type="title"/>
          </p:nvPr>
        </p:nvSpPr>
        <p:spPr>
          <a:xfrm>
            <a:off x="385824" y="3097783"/>
            <a:ext cx="4103370" cy="635635"/>
          </a:xfrm>
          <a:prstGeom prst="rect">
            <a:avLst/>
          </a:prstGeom>
        </p:spPr>
        <p:txBody>
          <a:bodyPr vert="horz" wrap="square" lIns="0" tIns="12700" rIns="0" bIns="0" rtlCol="0">
            <a:spAutoFit/>
          </a:bodyPr>
          <a:lstStyle/>
          <a:p>
            <a:pPr marL="12700">
              <a:lnSpc>
                <a:spcPct val="100000"/>
              </a:lnSpc>
              <a:spcBef>
                <a:spcPts val="100"/>
              </a:spcBef>
            </a:pPr>
            <a:r>
              <a:rPr sz="4000" b="1" dirty="0">
                <a:solidFill>
                  <a:srgbClr val="585858"/>
                </a:solidFill>
                <a:latin typeface="Segoe UI"/>
                <a:cs typeface="Segoe UI"/>
              </a:rPr>
              <a:t>Project</a:t>
            </a:r>
            <a:r>
              <a:rPr sz="4000" b="1" spc="-50" dirty="0">
                <a:solidFill>
                  <a:srgbClr val="585858"/>
                </a:solidFill>
                <a:latin typeface="Segoe UI"/>
                <a:cs typeface="Segoe UI"/>
              </a:rPr>
              <a:t> </a:t>
            </a:r>
            <a:r>
              <a:rPr sz="4000" b="1" spc="-10" dirty="0">
                <a:solidFill>
                  <a:srgbClr val="585858"/>
                </a:solidFill>
                <a:latin typeface="Segoe UI"/>
                <a:cs typeface="Segoe UI"/>
              </a:rPr>
              <a:t>Overview</a:t>
            </a:r>
            <a:endParaRPr sz="4000">
              <a:latin typeface="Segoe UI"/>
              <a:cs typeface="Segoe U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069" y="372506"/>
            <a:ext cx="11652699" cy="1075294"/>
          </a:xfrm>
          <a:prstGeom prst="rect">
            <a:avLst/>
          </a:prstGeom>
        </p:spPr>
        <p:txBody>
          <a:bodyPr vert="horz" wrap="square" lIns="0" tIns="74295" rIns="0" bIns="0" rtlCol="0">
            <a:spAutoFit/>
          </a:bodyPr>
          <a:lstStyle/>
          <a:p>
            <a:pPr marL="12700" marR="5080">
              <a:lnSpc>
                <a:spcPts val="3890"/>
              </a:lnSpc>
              <a:spcBef>
                <a:spcPts val="585"/>
              </a:spcBef>
            </a:pPr>
            <a:r>
              <a:rPr lang="en-US" dirty="0"/>
              <a:t>Overview BIG Questions</a:t>
            </a:r>
            <a:br>
              <a:rPr lang="en-US" dirty="0"/>
            </a:br>
            <a:endParaRPr spc="-10" dirty="0"/>
          </a:p>
        </p:txBody>
      </p:sp>
      <p:grpSp>
        <p:nvGrpSpPr>
          <p:cNvPr id="3" name="object 3"/>
          <p:cNvGrpSpPr/>
          <p:nvPr/>
        </p:nvGrpSpPr>
        <p:grpSpPr>
          <a:xfrm>
            <a:off x="0" y="1620011"/>
            <a:ext cx="12192000" cy="4762500"/>
            <a:chOff x="0" y="1620011"/>
            <a:chExt cx="12192000" cy="4762500"/>
          </a:xfrm>
        </p:grpSpPr>
        <p:pic>
          <p:nvPicPr>
            <p:cNvPr id="4" name="object 4"/>
            <p:cNvPicPr/>
            <p:nvPr/>
          </p:nvPicPr>
          <p:blipFill>
            <a:blip r:embed="rId2" cstate="print"/>
            <a:stretch>
              <a:fillRect/>
            </a:stretch>
          </p:blipFill>
          <p:spPr>
            <a:xfrm>
              <a:off x="0" y="1620011"/>
              <a:ext cx="12191998" cy="4762499"/>
            </a:xfrm>
            <a:prstGeom prst="rect">
              <a:avLst/>
            </a:prstGeom>
          </p:spPr>
        </p:pic>
        <p:sp>
          <p:nvSpPr>
            <p:cNvPr id="5" name="object 5"/>
            <p:cNvSpPr/>
            <p:nvPr/>
          </p:nvSpPr>
          <p:spPr>
            <a:xfrm>
              <a:off x="0" y="1620011"/>
              <a:ext cx="12192000" cy="4762500"/>
            </a:xfrm>
            <a:custGeom>
              <a:avLst/>
              <a:gdLst/>
              <a:ahLst/>
              <a:cxnLst/>
              <a:rect l="l" t="t" r="r" b="b"/>
              <a:pathLst>
                <a:path w="12192000" h="4762500">
                  <a:moveTo>
                    <a:pt x="12192000" y="0"/>
                  </a:moveTo>
                  <a:lnTo>
                    <a:pt x="0" y="0"/>
                  </a:lnTo>
                  <a:lnTo>
                    <a:pt x="0" y="4762500"/>
                  </a:lnTo>
                  <a:lnTo>
                    <a:pt x="12192000" y="4762500"/>
                  </a:lnTo>
                  <a:lnTo>
                    <a:pt x="12192000" y="0"/>
                  </a:lnTo>
                  <a:close/>
                </a:path>
              </a:pathLst>
            </a:custGeom>
            <a:solidFill>
              <a:srgbClr val="8484B7">
                <a:alpha val="90194"/>
              </a:srgbClr>
            </a:solidFill>
          </p:spPr>
          <p:txBody>
            <a:bodyPr wrap="square" lIns="0" tIns="0" rIns="0" bIns="0" rtlCol="0"/>
            <a:lstStyle/>
            <a:p>
              <a:endParaRPr/>
            </a:p>
          </p:txBody>
        </p:sp>
        <p:sp>
          <p:nvSpPr>
            <p:cNvPr id="6" name="object 6"/>
            <p:cNvSpPr/>
            <p:nvPr/>
          </p:nvSpPr>
          <p:spPr>
            <a:xfrm>
              <a:off x="445769" y="1894331"/>
              <a:ext cx="11300460" cy="4240530"/>
            </a:xfrm>
            <a:custGeom>
              <a:avLst/>
              <a:gdLst/>
              <a:ahLst/>
              <a:cxnLst/>
              <a:rect l="l" t="t" r="r" b="b"/>
              <a:pathLst>
                <a:path w="11300460" h="4240530">
                  <a:moveTo>
                    <a:pt x="11300460" y="0"/>
                  </a:moveTo>
                  <a:lnTo>
                    <a:pt x="0" y="0"/>
                  </a:lnTo>
                  <a:lnTo>
                    <a:pt x="0" y="4240530"/>
                  </a:lnTo>
                  <a:lnTo>
                    <a:pt x="11300460" y="4240530"/>
                  </a:lnTo>
                  <a:lnTo>
                    <a:pt x="11300460" y="0"/>
                  </a:lnTo>
                  <a:close/>
                </a:path>
              </a:pathLst>
            </a:custGeom>
            <a:solidFill>
              <a:srgbClr val="FFFFFF">
                <a:alpha val="70195"/>
              </a:srgbClr>
            </a:solidFill>
          </p:spPr>
          <p:txBody>
            <a:bodyPr wrap="square" lIns="0" tIns="0" rIns="0" bIns="0" rtlCol="0"/>
            <a:lstStyle/>
            <a:p>
              <a:endParaRPr/>
            </a:p>
          </p:txBody>
        </p:sp>
      </p:grpSp>
      <p:sp>
        <p:nvSpPr>
          <p:cNvPr id="7" name="object 7"/>
          <p:cNvSpPr txBox="1"/>
          <p:nvPr/>
        </p:nvSpPr>
        <p:spPr>
          <a:xfrm>
            <a:off x="2445050" y="2382029"/>
            <a:ext cx="8859520" cy="2302553"/>
          </a:xfrm>
          <a:prstGeom prst="rect">
            <a:avLst/>
          </a:prstGeom>
        </p:spPr>
        <p:txBody>
          <a:bodyPr vert="horz" wrap="square" lIns="0" tIns="12065" rIns="0" bIns="0" rtlCol="0">
            <a:spAutoFit/>
          </a:bodyPr>
          <a:lstStyle/>
          <a:p>
            <a:pPr marL="12700">
              <a:lnSpc>
                <a:spcPct val="100000"/>
              </a:lnSpc>
              <a:spcBef>
                <a:spcPts val="5"/>
              </a:spcBef>
            </a:pPr>
            <a:r>
              <a:rPr lang="en-AU" sz="2000" spc="-20" dirty="0">
                <a:solidFill>
                  <a:srgbClr val="585858"/>
                </a:solidFill>
                <a:latin typeface="Segoe UI"/>
                <a:cs typeface="Segoe UI"/>
              </a:rPr>
              <a:t>How does </a:t>
            </a:r>
            <a:r>
              <a:rPr lang="en-AU" sz="2000" b="1" spc="-20" dirty="0">
                <a:solidFill>
                  <a:srgbClr val="585858"/>
                </a:solidFill>
                <a:latin typeface="Segoe UI"/>
                <a:cs typeface="Segoe UI"/>
              </a:rPr>
              <a:t>relative humidity (RH)</a:t>
            </a:r>
            <a:r>
              <a:rPr lang="en-AU" sz="2000" spc="-20" dirty="0">
                <a:solidFill>
                  <a:srgbClr val="585858"/>
                </a:solidFill>
                <a:latin typeface="Segoe UI"/>
                <a:cs typeface="Segoe UI"/>
              </a:rPr>
              <a:t> changes statistically and linearly with the </a:t>
            </a:r>
            <a:r>
              <a:rPr lang="en-AU" sz="2000" b="1" spc="-20" dirty="0">
                <a:solidFill>
                  <a:srgbClr val="585858"/>
                </a:solidFill>
                <a:latin typeface="Segoe UI"/>
                <a:cs typeface="Segoe UI"/>
              </a:rPr>
              <a:t>air pollutant concentration</a:t>
            </a:r>
            <a:r>
              <a:rPr lang="en-AU" sz="2000" spc="-20" dirty="0">
                <a:solidFill>
                  <a:srgbClr val="585858"/>
                </a:solidFill>
                <a:latin typeface="Segoe UI"/>
                <a:cs typeface="Segoe UI"/>
              </a:rPr>
              <a:t>?</a:t>
            </a:r>
            <a:endParaRPr lang="en-AU" sz="2000" dirty="0">
              <a:latin typeface="Segoe UI"/>
              <a:cs typeface="Segoe UI"/>
            </a:endParaRPr>
          </a:p>
          <a:p>
            <a:pPr marL="12700">
              <a:lnSpc>
                <a:spcPct val="100000"/>
              </a:lnSpc>
              <a:spcBef>
                <a:spcPts val="95"/>
              </a:spcBef>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What</a:t>
            </a:r>
            <a:r>
              <a:rPr sz="2000" spc="-70" dirty="0">
                <a:solidFill>
                  <a:srgbClr val="585858"/>
                </a:solidFill>
                <a:latin typeface="Segoe UI"/>
                <a:cs typeface="Segoe UI"/>
              </a:rPr>
              <a:t> </a:t>
            </a:r>
            <a:r>
              <a:rPr sz="2000" dirty="0">
                <a:solidFill>
                  <a:srgbClr val="585858"/>
                </a:solidFill>
                <a:latin typeface="Segoe UI"/>
                <a:cs typeface="Segoe UI"/>
              </a:rPr>
              <a:t>important</a:t>
            </a:r>
            <a:r>
              <a:rPr sz="2000" spc="-55" dirty="0">
                <a:solidFill>
                  <a:srgbClr val="585858"/>
                </a:solidFill>
                <a:latin typeface="Segoe UI"/>
                <a:cs typeface="Segoe UI"/>
              </a:rPr>
              <a:t> </a:t>
            </a:r>
            <a:r>
              <a:rPr sz="2000" b="1" dirty="0">
                <a:solidFill>
                  <a:srgbClr val="585858"/>
                </a:solidFill>
                <a:latin typeface="Segoe UI"/>
                <a:cs typeface="Segoe UI"/>
              </a:rPr>
              <a:t>factors</a:t>
            </a:r>
            <a:r>
              <a:rPr sz="2000" b="1" spc="-80" dirty="0">
                <a:solidFill>
                  <a:srgbClr val="585858"/>
                </a:solidFill>
                <a:latin typeface="Segoe UI"/>
                <a:cs typeface="Segoe UI"/>
              </a:rPr>
              <a:t> </a:t>
            </a:r>
            <a:r>
              <a:rPr sz="2000" dirty="0">
                <a:solidFill>
                  <a:srgbClr val="585858"/>
                </a:solidFill>
                <a:latin typeface="Segoe UI"/>
                <a:cs typeface="Segoe UI"/>
              </a:rPr>
              <a:t>impact</a:t>
            </a:r>
            <a:r>
              <a:rPr lang="en-US" sz="2000" spc="-70" dirty="0">
                <a:solidFill>
                  <a:srgbClr val="585858"/>
                </a:solidFill>
                <a:latin typeface="Segoe UI"/>
                <a:cs typeface="Segoe UI"/>
              </a:rPr>
              <a:t> </a:t>
            </a:r>
            <a:r>
              <a:rPr lang="en-US" sz="2000" b="1" spc="-50" dirty="0">
                <a:solidFill>
                  <a:srgbClr val="585858"/>
                </a:solidFill>
                <a:latin typeface="Segoe UI"/>
                <a:cs typeface="Segoe UI"/>
              </a:rPr>
              <a:t>RH </a:t>
            </a:r>
            <a:r>
              <a:rPr sz="2000" dirty="0">
                <a:solidFill>
                  <a:srgbClr val="585858"/>
                </a:solidFill>
                <a:latin typeface="Segoe UI"/>
                <a:cs typeface="Segoe UI"/>
              </a:rPr>
              <a:t>and</a:t>
            </a:r>
            <a:r>
              <a:rPr sz="2000" spc="-60" dirty="0">
                <a:solidFill>
                  <a:srgbClr val="585858"/>
                </a:solidFill>
                <a:latin typeface="Segoe UI"/>
                <a:cs typeface="Segoe UI"/>
              </a:rPr>
              <a:t> </a:t>
            </a:r>
            <a:r>
              <a:rPr sz="2000" spc="-20" dirty="0">
                <a:solidFill>
                  <a:srgbClr val="585858"/>
                </a:solidFill>
                <a:latin typeface="Segoe UI"/>
                <a:cs typeface="Segoe UI"/>
              </a:rPr>
              <a:t>how?</a:t>
            </a:r>
            <a:endParaRPr lang="en-US" sz="2000" spc="-20" dirty="0">
              <a:solidFill>
                <a:srgbClr val="585858"/>
              </a:solidFill>
              <a:latin typeface="Segoe UI"/>
              <a:cs typeface="Segoe UI"/>
            </a:endParaRPr>
          </a:p>
          <a:p>
            <a:pPr>
              <a:lnSpc>
                <a:spcPct val="100000"/>
              </a:lnSpc>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How</a:t>
            </a:r>
            <a:r>
              <a:rPr sz="2000" spc="-45" dirty="0">
                <a:solidFill>
                  <a:srgbClr val="585858"/>
                </a:solidFill>
                <a:latin typeface="Segoe UI"/>
                <a:cs typeface="Segoe UI"/>
              </a:rPr>
              <a:t> </a:t>
            </a:r>
            <a:r>
              <a:rPr lang="en-US" sz="2000" spc="-45" dirty="0">
                <a:solidFill>
                  <a:srgbClr val="585858"/>
                </a:solidFill>
                <a:latin typeface="Segoe UI"/>
                <a:cs typeface="Segoe UI"/>
              </a:rPr>
              <a:t>would</a:t>
            </a:r>
            <a:r>
              <a:rPr sz="2000" spc="-55" dirty="0">
                <a:solidFill>
                  <a:srgbClr val="585858"/>
                </a:solidFill>
                <a:latin typeface="Segoe UI"/>
                <a:cs typeface="Segoe UI"/>
              </a:rPr>
              <a:t> </a:t>
            </a:r>
            <a:r>
              <a:rPr lang="en-US" sz="2000" dirty="0">
                <a:solidFill>
                  <a:srgbClr val="585858"/>
                </a:solidFill>
                <a:latin typeface="Segoe UI"/>
                <a:cs typeface="Segoe UI"/>
              </a:rPr>
              <a:t>the </a:t>
            </a:r>
            <a:r>
              <a:rPr lang="en-US" sz="2000" b="1" dirty="0">
                <a:solidFill>
                  <a:srgbClr val="585858"/>
                </a:solidFill>
                <a:latin typeface="Segoe UI"/>
                <a:cs typeface="Segoe UI"/>
              </a:rPr>
              <a:t>RH linear regression model </a:t>
            </a:r>
            <a:r>
              <a:rPr sz="2000" b="1" spc="-35" dirty="0">
                <a:solidFill>
                  <a:srgbClr val="585858"/>
                </a:solidFill>
                <a:latin typeface="Segoe UI"/>
                <a:cs typeface="Segoe UI"/>
              </a:rPr>
              <a:t> </a:t>
            </a:r>
            <a:r>
              <a:rPr lang="en-US" sz="2000" dirty="0">
                <a:solidFill>
                  <a:srgbClr val="585858"/>
                </a:solidFill>
                <a:latin typeface="Segoe UI"/>
                <a:cs typeface="Segoe UI"/>
              </a:rPr>
              <a:t>scale </a:t>
            </a:r>
            <a:r>
              <a:rPr lang="en-US" sz="2000" b="1" dirty="0">
                <a:solidFill>
                  <a:srgbClr val="585858"/>
                </a:solidFill>
                <a:latin typeface="Segoe UI"/>
                <a:cs typeface="Segoe UI"/>
              </a:rPr>
              <a:t>with </a:t>
            </a:r>
            <a:r>
              <a:rPr lang="en-US" sz="2000" dirty="0">
                <a:solidFill>
                  <a:srgbClr val="585858"/>
                </a:solidFill>
                <a:latin typeface="Segoe UI"/>
                <a:cs typeface="Segoe UI"/>
              </a:rPr>
              <a:t>AQ big data? Is the RH linear regression model </a:t>
            </a:r>
            <a:r>
              <a:rPr lang="en-US" sz="2000" b="1" dirty="0">
                <a:solidFill>
                  <a:srgbClr val="585858"/>
                </a:solidFill>
                <a:latin typeface="Segoe UI"/>
                <a:cs typeface="Segoe UI"/>
              </a:rPr>
              <a:t>sufficient</a:t>
            </a:r>
            <a:r>
              <a:rPr lang="en-US" sz="2000" dirty="0">
                <a:solidFill>
                  <a:srgbClr val="585858"/>
                </a:solidFill>
                <a:latin typeface="Segoe UI"/>
                <a:cs typeface="Segoe UI"/>
              </a:rPr>
              <a:t> for the objective?</a:t>
            </a:r>
            <a:endParaRPr sz="2000" dirty="0">
              <a:latin typeface="Segoe UI"/>
              <a:cs typeface="Segoe UI"/>
            </a:endParaRPr>
          </a:p>
        </p:txBody>
      </p:sp>
      <p:sp>
        <p:nvSpPr>
          <p:cNvPr id="8" name="object 8"/>
          <p:cNvSpPr txBox="1"/>
          <p:nvPr/>
        </p:nvSpPr>
        <p:spPr>
          <a:xfrm>
            <a:off x="2445050" y="5366783"/>
            <a:ext cx="7689550" cy="319959"/>
          </a:xfrm>
          <a:prstGeom prst="rect">
            <a:avLst/>
          </a:prstGeom>
        </p:spPr>
        <p:txBody>
          <a:bodyPr vert="horz" wrap="square" lIns="0" tIns="12065" rIns="0" bIns="0" rtlCol="0">
            <a:spAutoFit/>
          </a:bodyPr>
          <a:lstStyle/>
          <a:p>
            <a:pPr marL="12700">
              <a:lnSpc>
                <a:spcPct val="100000"/>
              </a:lnSpc>
              <a:spcBef>
                <a:spcPts val="95"/>
              </a:spcBef>
            </a:pPr>
            <a:r>
              <a:rPr sz="2000" b="1" u="sng" dirty="0">
                <a:solidFill>
                  <a:srgbClr val="585858"/>
                </a:solidFill>
                <a:uFill>
                  <a:solidFill>
                    <a:srgbClr val="585858"/>
                  </a:solidFill>
                </a:uFill>
                <a:latin typeface="Segoe UI"/>
                <a:cs typeface="Segoe UI"/>
              </a:rPr>
              <a:t>What</a:t>
            </a:r>
            <a:r>
              <a:rPr sz="2000" b="1" u="sng" spc="-65"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is</a:t>
            </a:r>
            <a:r>
              <a:rPr sz="2000" b="1" u="sng" spc="-7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the</a:t>
            </a:r>
            <a:r>
              <a:rPr sz="2000" b="1" u="sng" spc="-6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optimal</a:t>
            </a:r>
            <a:r>
              <a:rPr sz="2000" b="1" u="sng" spc="-70" dirty="0">
                <a:solidFill>
                  <a:srgbClr val="585858"/>
                </a:solidFill>
                <a:uFill>
                  <a:solidFill>
                    <a:srgbClr val="585858"/>
                  </a:solidFill>
                </a:uFill>
                <a:latin typeface="Segoe UI"/>
                <a:cs typeface="Segoe UI"/>
              </a:rPr>
              <a:t> </a:t>
            </a:r>
            <a:r>
              <a:rPr lang="en-US" sz="2000" b="1" u="sng" dirty="0">
                <a:solidFill>
                  <a:srgbClr val="585858"/>
                </a:solidFill>
                <a:uFill>
                  <a:solidFill>
                    <a:srgbClr val="585858"/>
                  </a:solidFill>
                </a:uFill>
                <a:latin typeface="Segoe UI"/>
                <a:cs typeface="Segoe UI"/>
              </a:rPr>
              <a:t>predictive model for RH from AQ data?</a:t>
            </a:r>
            <a:endParaRPr sz="2000" dirty="0">
              <a:latin typeface="Segoe UI"/>
              <a:cs typeface="Segoe UI"/>
            </a:endParaRPr>
          </a:p>
        </p:txBody>
      </p:sp>
      <p:grpSp>
        <p:nvGrpSpPr>
          <p:cNvPr id="9" name="object 9"/>
          <p:cNvGrpSpPr/>
          <p:nvPr/>
        </p:nvGrpSpPr>
        <p:grpSpPr>
          <a:xfrm>
            <a:off x="552069" y="2188182"/>
            <a:ext cx="11089005" cy="3606800"/>
            <a:chOff x="552069" y="2188182"/>
            <a:chExt cx="11089005" cy="3606800"/>
          </a:xfrm>
        </p:grpSpPr>
        <p:sp>
          <p:nvSpPr>
            <p:cNvPr id="10" name="object 10"/>
            <p:cNvSpPr/>
            <p:nvPr/>
          </p:nvSpPr>
          <p:spPr>
            <a:xfrm>
              <a:off x="1131582" y="2188184"/>
              <a:ext cx="869315" cy="2369185"/>
            </a:xfrm>
            <a:custGeom>
              <a:avLst/>
              <a:gdLst/>
              <a:ahLst/>
              <a:cxnLst/>
              <a:rect l="l" t="t" r="r" b="b"/>
              <a:pathLst>
                <a:path w="869314" h="2369185">
                  <a:moveTo>
                    <a:pt x="195453" y="965174"/>
                  </a:moveTo>
                  <a:lnTo>
                    <a:pt x="63944" y="965174"/>
                  </a:lnTo>
                  <a:lnTo>
                    <a:pt x="63944" y="1099070"/>
                  </a:lnTo>
                  <a:lnTo>
                    <a:pt x="195453" y="1099070"/>
                  </a:lnTo>
                  <a:lnTo>
                    <a:pt x="195453" y="965174"/>
                  </a:lnTo>
                  <a:close/>
                </a:path>
                <a:path w="869314" h="2369185">
                  <a:moveTo>
                    <a:pt x="533666" y="1539011"/>
                  </a:moveTo>
                  <a:lnTo>
                    <a:pt x="479526" y="1476971"/>
                  </a:lnTo>
                  <a:lnTo>
                    <a:pt x="467817" y="1472247"/>
                  </a:lnTo>
                  <a:lnTo>
                    <a:pt x="461645" y="1473568"/>
                  </a:lnTo>
                  <a:lnTo>
                    <a:pt x="456260" y="1477327"/>
                  </a:lnTo>
                  <a:lnTo>
                    <a:pt x="452780" y="1482801"/>
                  </a:lnTo>
                  <a:lnTo>
                    <a:pt x="451624" y="1488986"/>
                  </a:lnTo>
                  <a:lnTo>
                    <a:pt x="452780" y="1495183"/>
                  </a:lnTo>
                  <a:lnTo>
                    <a:pt x="456260" y="1500644"/>
                  </a:lnTo>
                  <a:lnTo>
                    <a:pt x="475157" y="1519885"/>
                  </a:lnTo>
                  <a:lnTo>
                    <a:pt x="383349" y="1519885"/>
                  </a:lnTo>
                  <a:lnTo>
                    <a:pt x="383349" y="1013002"/>
                  </a:lnTo>
                  <a:lnTo>
                    <a:pt x="233032" y="1013002"/>
                  </a:lnTo>
                  <a:lnTo>
                    <a:pt x="233032" y="1051255"/>
                  </a:lnTo>
                  <a:lnTo>
                    <a:pt x="345770" y="1051255"/>
                  </a:lnTo>
                  <a:lnTo>
                    <a:pt x="345770" y="1558150"/>
                  </a:lnTo>
                  <a:lnTo>
                    <a:pt x="475234" y="1558150"/>
                  </a:lnTo>
                  <a:lnTo>
                    <a:pt x="456260" y="1577378"/>
                  </a:lnTo>
                  <a:lnTo>
                    <a:pt x="452729" y="1582978"/>
                  </a:lnTo>
                  <a:lnTo>
                    <a:pt x="468071" y="1605788"/>
                  </a:lnTo>
                  <a:lnTo>
                    <a:pt x="474154" y="1604606"/>
                  </a:lnTo>
                  <a:lnTo>
                    <a:pt x="479526" y="1601063"/>
                  </a:lnTo>
                  <a:lnTo>
                    <a:pt x="528840" y="1550860"/>
                  </a:lnTo>
                  <a:lnTo>
                    <a:pt x="532460" y="1545323"/>
                  </a:lnTo>
                  <a:lnTo>
                    <a:pt x="533666" y="1539011"/>
                  </a:lnTo>
                  <a:close/>
                </a:path>
                <a:path w="869314" h="2369185">
                  <a:moveTo>
                    <a:pt x="626198" y="170789"/>
                  </a:moveTo>
                  <a:lnTo>
                    <a:pt x="572922" y="152082"/>
                  </a:lnTo>
                  <a:lnTo>
                    <a:pt x="553300" y="201993"/>
                  </a:lnTo>
                  <a:lnTo>
                    <a:pt x="529361" y="249656"/>
                  </a:lnTo>
                  <a:lnTo>
                    <a:pt x="501307" y="294805"/>
                  </a:lnTo>
                  <a:lnTo>
                    <a:pt x="469315" y="337159"/>
                  </a:lnTo>
                  <a:lnTo>
                    <a:pt x="433590" y="376440"/>
                  </a:lnTo>
                  <a:lnTo>
                    <a:pt x="394309" y="412369"/>
                  </a:lnTo>
                  <a:lnTo>
                    <a:pt x="360781" y="378663"/>
                  </a:lnTo>
                  <a:lnTo>
                    <a:pt x="329260" y="340461"/>
                  </a:lnTo>
                  <a:lnTo>
                    <a:pt x="299669" y="297688"/>
                  </a:lnTo>
                  <a:lnTo>
                    <a:pt x="271945" y="250266"/>
                  </a:lnTo>
                  <a:lnTo>
                    <a:pt x="245999" y="198120"/>
                  </a:lnTo>
                  <a:lnTo>
                    <a:pt x="221767" y="141173"/>
                  </a:lnTo>
                  <a:lnTo>
                    <a:pt x="169443" y="162560"/>
                  </a:lnTo>
                  <a:lnTo>
                    <a:pt x="190677" y="212953"/>
                  </a:lnTo>
                  <a:lnTo>
                    <a:pt x="213347" y="260070"/>
                  </a:lnTo>
                  <a:lnTo>
                    <a:pt x="237490" y="303936"/>
                  </a:lnTo>
                  <a:lnTo>
                    <a:pt x="263105" y="344551"/>
                  </a:lnTo>
                  <a:lnTo>
                    <a:pt x="290207" y="381952"/>
                  </a:lnTo>
                  <a:lnTo>
                    <a:pt x="318833" y="416153"/>
                  </a:lnTo>
                  <a:lnTo>
                    <a:pt x="348996" y="447179"/>
                  </a:lnTo>
                  <a:lnTo>
                    <a:pt x="293471" y="481647"/>
                  </a:lnTo>
                  <a:lnTo>
                    <a:pt x="243738" y="505650"/>
                  </a:lnTo>
                  <a:lnTo>
                    <a:pt x="203352" y="519849"/>
                  </a:lnTo>
                  <a:lnTo>
                    <a:pt x="175869" y="524878"/>
                  </a:lnTo>
                  <a:lnTo>
                    <a:pt x="177736" y="582269"/>
                  </a:lnTo>
                  <a:lnTo>
                    <a:pt x="247523" y="566000"/>
                  </a:lnTo>
                  <a:lnTo>
                    <a:pt x="292671" y="546760"/>
                  </a:lnTo>
                  <a:lnTo>
                    <a:pt x="342074" y="519899"/>
                  </a:lnTo>
                  <a:lnTo>
                    <a:pt x="393814" y="485228"/>
                  </a:lnTo>
                  <a:lnTo>
                    <a:pt x="432206" y="511378"/>
                  </a:lnTo>
                  <a:lnTo>
                    <a:pt x="472706" y="533692"/>
                  </a:lnTo>
                  <a:lnTo>
                    <a:pt x="515010" y="552030"/>
                  </a:lnTo>
                  <a:lnTo>
                    <a:pt x="558876" y="566293"/>
                  </a:lnTo>
                  <a:lnTo>
                    <a:pt x="603999" y="576351"/>
                  </a:lnTo>
                  <a:lnTo>
                    <a:pt x="613905" y="519849"/>
                  </a:lnTo>
                  <a:lnTo>
                    <a:pt x="567626" y="509270"/>
                  </a:lnTo>
                  <a:lnTo>
                    <a:pt x="522846" y="493737"/>
                  </a:lnTo>
                  <a:lnTo>
                    <a:pt x="479971" y="473405"/>
                  </a:lnTo>
                  <a:lnTo>
                    <a:pt x="439356" y="448437"/>
                  </a:lnTo>
                  <a:lnTo>
                    <a:pt x="474624" y="415378"/>
                  </a:lnTo>
                  <a:lnTo>
                    <a:pt x="507225" y="379844"/>
                  </a:lnTo>
                  <a:lnTo>
                    <a:pt x="537044" y="341985"/>
                  </a:lnTo>
                  <a:lnTo>
                    <a:pt x="563968" y="301967"/>
                  </a:lnTo>
                  <a:lnTo>
                    <a:pt x="587883" y="259994"/>
                  </a:lnTo>
                  <a:lnTo>
                    <a:pt x="608660" y="216204"/>
                  </a:lnTo>
                  <a:lnTo>
                    <a:pt x="626198" y="170789"/>
                  </a:lnTo>
                  <a:close/>
                </a:path>
                <a:path w="869314" h="2369185">
                  <a:moveTo>
                    <a:pt x="633831" y="2007362"/>
                  </a:moveTo>
                  <a:lnTo>
                    <a:pt x="617931" y="1990242"/>
                  </a:lnTo>
                  <a:lnTo>
                    <a:pt x="600786" y="1971776"/>
                  </a:lnTo>
                  <a:lnTo>
                    <a:pt x="563321" y="1941880"/>
                  </a:lnTo>
                  <a:lnTo>
                    <a:pt x="522185" y="1918042"/>
                  </a:lnTo>
                  <a:lnTo>
                    <a:pt x="512076" y="1914055"/>
                  </a:lnTo>
                  <a:lnTo>
                    <a:pt x="512076" y="1996668"/>
                  </a:lnTo>
                  <a:lnTo>
                    <a:pt x="512076" y="2012505"/>
                  </a:lnTo>
                  <a:lnTo>
                    <a:pt x="505764" y="2018931"/>
                  </a:lnTo>
                  <a:lnTo>
                    <a:pt x="490207" y="2018931"/>
                  </a:lnTo>
                  <a:lnTo>
                    <a:pt x="488365" y="2017052"/>
                  </a:lnTo>
                  <a:lnTo>
                    <a:pt x="483895" y="2012505"/>
                  </a:lnTo>
                  <a:lnTo>
                    <a:pt x="483895" y="1996668"/>
                  </a:lnTo>
                  <a:lnTo>
                    <a:pt x="490207" y="1990242"/>
                  </a:lnTo>
                  <a:lnTo>
                    <a:pt x="505764" y="1990242"/>
                  </a:lnTo>
                  <a:lnTo>
                    <a:pt x="512076" y="1996668"/>
                  </a:lnTo>
                  <a:lnTo>
                    <a:pt x="512076" y="1914055"/>
                  </a:lnTo>
                  <a:lnTo>
                    <a:pt x="478053" y="1900593"/>
                  </a:lnTo>
                  <a:lnTo>
                    <a:pt x="431634" y="1889861"/>
                  </a:lnTo>
                  <a:lnTo>
                    <a:pt x="390309" y="1886712"/>
                  </a:lnTo>
                  <a:lnTo>
                    <a:pt x="383654" y="1886204"/>
                  </a:lnTo>
                  <a:lnTo>
                    <a:pt x="379272" y="1886204"/>
                  </a:lnTo>
                  <a:lnTo>
                    <a:pt x="374954" y="1886534"/>
                  </a:lnTo>
                  <a:lnTo>
                    <a:pt x="370624" y="1886712"/>
                  </a:lnTo>
                  <a:lnTo>
                    <a:pt x="236588" y="1804301"/>
                  </a:lnTo>
                  <a:lnTo>
                    <a:pt x="238340" y="1832076"/>
                  </a:lnTo>
                  <a:lnTo>
                    <a:pt x="242023" y="1859622"/>
                  </a:lnTo>
                  <a:lnTo>
                    <a:pt x="247599" y="1886712"/>
                  </a:lnTo>
                  <a:lnTo>
                    <a:pt x="255117" y="1913610"/>
                  </a:lnTo>
                  <a:lnTo>
                    <a:pt x="218186" y="1933003"/>
                  </a:lnTo>
                  <a:lnTo>
                    <a:pt x="184111" y="1956917"/>
                  </a:lnTo>
                  <a:lnTo>
                    <a:pt x="153289" y="1985035"/>
                  </a:lnTo>
                  <a:lnTo>
                    <a:pt x="126136" y="2017052"/>
                  </a:lnTo>
                  <a:lnTo>
                    <a:pt x="4762" y="1936280"/>
                  </a:lnTo>
                  <a:lnTo>
                    <a:pt x="9080" y="1984629"/>
                  </a:lnTo>
                  <a:lnTo>
                    <a:pt x="18580" y="2033485"/>
                  </a:lnTo>
                  <a:lnTo>
                    <a:pt x="28067" y="2071268"/>
                  </a:lnTo>
                  <a:lnTo>
                    <a:pt x="32385" y="2086432"/>
                  </a:lnTo>
                  <a:lnTo>
                    <a:pt x="16421" y="2140064"/>
                  </a:lnTo>
                  <a:lnTo>
                    <a:pt x="8216" y="2173579"/>
                  </a:lnTo>
                  <a:lnTo>
                    <a:pt x="5194" y="2201062"/>
                  </a:lnTo>
                  <a:lnTo>
                    <a:pt x="4762" y="2236584"/>
                  </a:lnTo>
                  <a:lnTo>
                    <a:pt x="126136" y="2155787"/>
                  </a:lnTo>
                  <a:lnTo>
                    <a:pt x="153289" y="2187816"/>
                  </a:lnTo>
                  <a:lnTo>
                    <a:pt x="184099" y="2215946"/>
                  </a:lnTo>
                  <a:lnTo>
                    <a:pt x="218173" y="2239861"/>
                  </a:lnTo>
                  <a:lnTo>
                    <a:pt x="255104" y="2259253"/>
                  </a:lnTo>
                  <a:lnTo>
                    <a:pt x="247611" y="2286025"/>
                  </a:lnTo>
                  <a:lnTo>
                    <a:pt x="242011" y="2313241"/>
                  </a:lnTo>
                  <a:lnTo>
                    <a:pt x="238340" y="2340787"/>
                  </a:lnTo>
                  <a:lnTo>
                    <a:pt x="236588" y="2368575"/>
                  </a:lnTo>
                  <a:lnTo>
                    <a:pt x="370624" y="2286165"/>
                  </a:lnTo>
                  <a:lnTo>
                    <a:pt x="374967" y="2286330"/>
                  </a:lnTo>
                  <a:lnTo>
                    <a:pt x="379285" y="2286660"/>
                  </a:lnTo>
                  <a:lnTo>
                    <a:pt x="383667" y="2286660"/>
                  </a:lnTo>
                  <a:lnTo>
                    <a:pt x="429082" y="2283383"/>
                  </a:lnTo>
                  <a:lnTo>
                    <a:pt x="473151" y="2273744"/>
                  </a:lnTo>
                  <a:lnTo>
                    <a:pt x="515277" y="2258009"/>
                  </a:lnTo>
                  <a:lnTo>
                    <a:pt x="554850" y="2236482"/>
                  </a:lnTo>
                  <a:lnTo>
                    <a:pt x="591261" y="2209419"/>
                  </a:lnTo>
                  <a:lnTo>
                    <a:pt x="623900" y="2177110"/>
                  </a:lnTo>
                  <a:lnTo>
                    <a:pt x="596138" y="2155787"/>
                  </a:lnTo>
                  <a:lnTo>
                    <a:pt x="512076" y="2091220"/>
                  </a:lnTo>
                  <a:lnTo>
                    <a:pt x="617029" y="2018931"/>
                  </a:lnTo>
                  <a:lnTo>
                    <a:pt x="633831" y="2007362"/>
                  </a:lnTo>
                  <a:close/>
                </a:path>
                <a:path w="869314" h="2369185">
                  <a:moveTo>
                    <a:pt x="739343" y="658863"/>
                  </a:moveTo>
                  <a:lnTo>
                    <a:pt x="647166" y="564349"/>
                  </a:lnTo>
                  <a:lnTo>
                    <a:pt x="646950" y="630275"/>
                  </a:lnTo>
                  <a:lnTo>
                    <a:pt x="120446" y="630275"/>
                  </a:lnTo>
                  <a:lnTo>
                    <a:pt x="120446" y="94068"/>
                  </a:lnTo>
                  <a:lnTo>
                    <a:pt x="185026" y="93840"/>
                  </a:lnTo>
                  <a:lnTo>
                    <a:pt x="92189" y="0"/>
                  </a:lnTo>
                  <a:lnTo>
                    <a:pt x="0" y="94488"/>
                  </a:lnTo>
                  <a:lnTo>
                    <a:pt x="64084" y="94272"/>
                  </a:lnTo>
                  <a:lnTo>
                    <a:pt x="64084" y="687666"/>
                  </a:lnTo>
                  <a:lnTo>
                    <a:pt x="646760" y="687666"/>
                  </a:lnTo>
                  <a:lnTo>
                    <a:pt x="646531" y="752716"/>
                  </a:lnTo>
                  <a:lnTo>
                    <a:pt x="739343" y="658863"/>
                  </a:lnTo>
                  <a:close/>
                </a:path>
                <a:path w="869314" h="2369185">
                  <a:moveTo>
                    <a:pt x="868845" y="2094318"/>
                  </a:moveTo>
                  <a:lnTo>
                    <a:pt x="864133" y="2088235"/>
                  </a:lnTo>
                  <a:lnTo>
                    <a:pt x="859243" y="2081898"/>
                  </a:lnTo>
                  <a:lnTo>
                    <a:pt x="849274" y="2076081"/>
                  </a:lnTo>
                  <a:lnTo>
                    <a:pt x="836841" y="2076081"/>
                  </a:lnTo>
                  <a:lnTo>
                    <a:pt x="849261" y="2076069"/>
                  </a:lnTo>
                  <a:lnTo>
                    <a:pt x="835279" y="2067902"/>
                  </a:lnTo>
                  <a:lnTo>
                    <a:pt x="829970" y="2065959"/>
                  </a:lnTo>
                  <a:lnTo>
                    <a:pt x="829970" y="2078799"/>
                  </a:lnTo>
                  <a:lnTo>
                    <a:pt x="829970" y="2085505"/>
                  </a:lnTo>
                  <a:lnTo>
                    <a:pt x="827316" y="2088210"/>
                  </a:lnTo>
                  <a:lnTo>
                    <a:pt x="824039" y="2088235"/>
                  </a:lnTo>
                  <a:lnTo>
                    <a:pt x="820699" y="2088235"/>
                  </a:lnTo>
                  <a:lnTo>
                    <a:pt x="818019" y="2085505"/>
                  </a:lnTo>
                  <a:lnTo>
                    <a:pt x="818019" y="2078799"/>
                  </a:lnTo>
                  <a:lnTo>
                    <a:pt x="820686" y="2076081"/>
                  </a:lnTo>
                  <a:lnTo>
                    <a:pt x="827290" y="2076081"/>
                  </a:lnTo>
                  <a:lnTo>
                    <a:pt x="829970" y="2078799"/>
                  </a:lnTo>
                  <a:lnTo>
                    <a:pt x="829970" y="2065959"/>
                  </a:lnTo>
                  <a:lnTo>
                    <a:pt x="804202" y="2056472"/>
                  </a:lnTo>
                  <a:lnTo>
                    <a:pt x="785215" y="2053577"/>
                  </a:lnTo>
                  <a:lnTo>
                    <a:pt x="773264" y="2051748"/>
                  </a:lnTo>
                  <a:lnTo>
                    <a:pt x="765670" y="2051773"/>
                  </a:lnTo>
                  <a:lnTo>
                    <a:pt x="758075" y="2052383"/>
                  </a:lnTo>
                  <a:lnTo>
                    <a:pt x="750570" y="2053577"/>
                  </a:lnTo>
                  <a:lnTo>
                    <a:pt x="707567" y="2030463"/>
                  </a:lnTo>
                  <a:lnTo>
                    <a:pt x="708164" y="2038413"/>
                  </a:lnTo>
                  <a:lnTo>
                    <a:pt x="709460" y="2046274"/>
                  </a:lnTo>
                  <a:lnTo>
                    <a:pt x="711454" y="2053983"/>
                  </a:lnTo>
                  <a:lnTo>
                    <a:pt x="714133" y="2061476"/>
                  </a:lnTo>
                  <a:lnTo>
                    <a:pt x="677519" y="2071293"/>
                  </a:lnTo>
                  <a:lnTo>
                    <a:pt x="661517" y="2074735"/>
                  </a:lnTo>
                  <a:lnTo>
                    <a:pt x="647839" y="2076081"/>
                  </a:lnTo>
                  <a:lnTo>
                    <a:pt x="606031" y="2051748"/>
                  </a:lnTo>
                  <a:lnTo>
                    <a:pt x="607237" y="2062594"/>
                  </a:lnTo>
                  <a:lnTo>
                    <a:pt x="609142" y="2073325"/>
                  </a:lnTo>
                  <a:lnTo>
                    <a:pt x="611720" y="2083917"/>
                  </a:lnTo>
                  <a:lnTo>
                    <a:pt x="614984" y="2094318"/>
                  </a:lnTo>
                  <a:lnTo>
                    <a:pt x="611720" y="2104707"/>
                  </a:lnTo>
                  <a:lnTo>
                    <a:pt x="609142" y="2115299"/>
                  </a:lnTo>
                  <a:lnTo>
                    <a:pt x="607237" y="2126030"/>
                  </a:lnTo>
                  <a:lnTo>
                    <a:pt x="606031" y="2136876"/>
                  </a:lnTo>
                  <a:lnTo>
                    <a:pt x="647839" y="2112556"/>
                  </a:lnTo>
                  <a:lnTo>
                    <a:pt x="661517" y="2113889"/>
                  </a:lnTo>
                  <a:lnTo>
                    <a:pt x="677519" y="2117344"/>
                  </a:lnTo>
                  <a:lnTo>
                    <a:pt x="714133" y="2127148"/>
                  </a:lnTo>
                  <a:lnTo>
                    <a:pt x="711454" y="2134641"/>
                  </a:lnTo>
                  <a:lnTo>
                    <a:pt x="709460" y="2142350"/>
                  </a:lnTo>
                  <a:lnTo>
                    <a:pt x="708164" y="2150199"/>
                  </a:lnTo>
                  <a:lnTo>
                    <a:pt x="707567" y="2158161"/>
                  </a:lnTo>
                  <a:lnTo>
                    <a:pt x="750570" y="2135060"/>
                  </a:lnTo>
                  <a:lnTo>
                    <a:pt x="758075" y="2136241"/>
                  </a:lnTo>
                  <a:lnTo>
                    <a:pt x="765670" y="2136851"/>
                  </a:lnTo>
                  <a:lnTo>
                    <a:pt x="773264" y="2136876"/>
                  </a:lnTo>
                  <a:lnTo>
                    <a:pt x="785164" y="2135060"/>
                  </a:lnTo>
                  <a:lnTo>
                    <a:pt x="804202" y="2132152"/>
                  </a:lnTo>
                  <a:lnTo>
                    <a:pt x="835279" y="2120722"/>
                  </a:lnTo>
                  <a:lnTo>
                    <a:pt x="849274" y="2112556"/>
                  </a:lnTo>
                  <a:lnTo>
                    <a:pt x="859243" y="2106739"/>
                  </a:lnTo>
                  <a:lnTo>
                    <a:pt x="868845" y="2094318"/>
                  </a:lnTo>
                  <a:close/>
                </a:path>
              </a:pathLst>
            </a:custGeom>
            <a:solidFill>
              <a:srgbClr val="00AA50"/>
            </a:solidFill>
          </p:spPr>
          <p:txBody>
            <a:bodyPr wrap="square" lIns="0" tIns="0" rIns="0" bIns="0" rtlCol="0"/>
            <a:lstStyle/>
            <a:p>
              <a:endParaRPr/>
            </a:p>
          </p:txBody>
        </p:sp>
        <p:pic>
          <p:nvPicPr>
            <p:cNvPr id="11" name="object 11"/>
            <p:cNvPicPr/>
            <p:nvPr/>
          </p:nvPicPr>
          <p:blipFill>
            <a:blip r:embed="rId3" cstate="print"/>
            <a:stretch>
              <a:fillRect/>
            </a:stretch>
          </p:blipFill>
          <p:spPr>
            <a:xfrm>
              <a:off x="1684041" y="3650685"/>
              <a:ext cx="150312" cy="153023"/>
            </a:xfrm>
            <a:prstGeom prst="rect">
              <a:avLst/>
            </a:prstGeom>
          </p:spPr>
        </p:pic>
        <p:sp>
          <p:nvSpPr>
            <p:cNvPr id="12" name="object 12"/>
            <p:cNvSpPr/>
            <p:nvPr/>
          </p:nvSpPr>
          <p:spPr>
            <a:xfrm>
              <a:off x="1345838" y="5636041"/>
              <a:ext cx="338455" cy="120014"/>
            </a:xfrm>
            <a:custGeom>
              <a:avLst/>
              <a:gdLst/>
              <a:ahLst/>
              <a:cxnLst/>
              <a:rect l="l" t="t" r="r" b="b"/>
              <a:pathLst>
                <a:path w="338455" h="120014">
                  <a:moveTo>
                    <a:pt x="338202" y="119667"/>
                  </a:moveTo>
                  <a:lnTo>
                    <a:pt x="0" y="119667"/>
                  </a:lnTo>
                  <a:lnTo>
                    <a:pt x="0" y="34863"/>
                  </a:lnTo>
                  <a:lnTo>
                    <a:pt x="19728" y="0"/>
                  </a:lnTo>
                  <a:lnTo>
                    <a:pt x="61838" y="25977"/>
                  </a:lnTo>
                  <a:lnTo>
                    <a:pt x="107341" y="42611"/>
                  </a:lnTo>
                  <a:lnTo>
                    <a:pt x="154774" y="49822"/>
                  </a:lnTo>
                  <a:lnTo>
                    <a:pt x="202678" y="47531"/>
                  </a:lnTo>
                  <a:lnTo>
                    <a:pt x="249589" y="35662"/>
                  </a:lnTo>
                  <a:lnTo>
                    <a:pt x="294048" y="14133"/>
                  </a:lnTo>
                  <a:lnTo>
                    <a:pt x="299685" y="19787"/>
                  </a:lnTo>
                  <a:lnTo>
                    <a:pt x="312764" y="61924"/>
                  </a:lnTo>
                  <a:lnTo>
                    <a:pt x="338202" y="89514"/>
                  </a:lnTo>
                  <a:lnTo>
                    <a:pt x="338202" y="119667"/>
                  </a:lnTo>
                  <a:close/>
                </a:path>
              </a:pathLst>
            </a:custGeom>
            <a:solidFill>
              <a:srgbClr val="00AA50"/>
            </a:solidFill>
          </p:spPr>
          <p:txBody>
            <a:bodyPr wrap="square" lIns="0" tIns="0" rIns="0" bIns="0" rtlCol="0"/>
            <a:lstStyle/>
            <a:p>
              <a:endParaRPr/>
            </a:p>
          </p:txBody>
        </p:sp>
        <p:pic>
          <p:nvPicPr>
            <p:cNvPr id="13" name="object 13"/>
            <p:cNvPicPr/>
            <p:nvPr/>
          </p:nvPicPr>
          <p:blipFill>
            <a:blip r:embed="rId4" cstate="print"/>
            <a:stretch>
              <a:fillRect/>
            </a:stretch>
          </p:blipFill>
          <p:spPr>
            <a:xfrm>
              <a:off x="1690617" y="5262905"/>
              <a:ext cx="133402" cy="167722"/>
            </a:xfrm>
            <a:prstGeom prst="rect">
              <a:avLst/>
            </a:prstGeom>
          </p:spPr>
        </p:pic>
        <p:pic>
          <p:nvPicPr>
            <p:cNvPr id="14" name="object 14"/>
            <p:cNvPicPr/>
            <p:nvPr/>
          </p:nvPicPr>
          <p:blipFill>
            <a:blip r:embed="rId5" cstate="print"/>
            <a:stretch>
              <a:fillRect/>
            </a:stretch>
          </p:blipFill>
          <p:spPr>
            <a:xfrm>
              <a:off x="1718800" y="5455127"/>
              <a:ext cx="190708" cy="168665"/>
            </a:xfrm>
            <a:prstGeom prst="rect">
              <a:avLst/>
            </a:prstGeom>
          </p:spPr>
        </p:pic>
        <p:sp>
          <p:nvSpPr>
            <p:cNvPr id="15" name="object 15"/>
            <p:cNvSpPr/>
            <p:nvPr/>
          </p:nvSpPr>
          <p:spPr>
            <a:xfrm>
              <a:off x="1297926" y="5227099"/>
              <a:ext cx="566420" cy="567690"/>
            </a:xfrm>
            <a:custGeom>
              <a:avLst/>
              <a:gdLst/>
              <a:ahLst/>
              <a:cxnLst/>
              <a:rect l="l" t="t" r="r" b="b"/>
              <a:pathLst>
                <a:path w="566419" h="567689">
                  <a:moveTo>
                    <a:pt x="214195" y="430614"/>
                  </a:moveTo>
                  <a:lnTo>
                    <a:pt x="164762" y="424542"/>
                  </a:lnTo>
                  <a:lnTo>
                    <a:pt x="119554" y="408005"/>
                  </a:lnTo>
                  <a:lnTo>
                    <a:pt x="79801" y="382303"/>
                  </a:lnTo>
                  <a:lnTo>
                    <a:pt x="46737" y="348738"/>
                  </a:lnTo>
                  <a:lnTo>
                    <a:pt x="21593" y="308614"/>
                  </a:lnTo>
                  <a:lnTo>
                    <a:pt x="5603" y="263231"/>
                  </a:lnTo>
                  <a:lnTo>
                    <a:pt x="0" y="213893"/>
                  </a:lnTo>
                  <a:lnTo>
                    <a:pt x="5603" y="164613"/>
                  </a:lnTo>
                  <a:lnTo>
                    <a:pt x="21593" y="119403"/>
                  </a:lnTo>
                  <a:lnTo>
                    <a:pt x="46737" y="79567"/>
                  </a:lnTo>
                  <a:lnTo>
                    <a:pt x="79801" y="46407"/>
                  </a:lnTo>
                  <a:lnTo>
                    <a:pt x="119554" y="21224"/>
                  </a:lnTo>
                  <a:lnTo>
                    <a:pt x="164762" y="5321"/>
                  </a:lnTo>
                  <a:lnTo>
                    <a:pt x="214195" y="0"/>
                  </a:lnTo>
                  <a:lnTo>
                    <a:pt x="263676" y="6071"/>
                  </a:lnTo>
                  <a:lnTo>
                    <a:pt x="309000" y="22608"/>
                  </a:lnTo>
                  <a:lnTo>
                    <a:pt x="342639" y="44286"/>
                  </a:lnTo>
                  <a:lnTo>
                    <a:pt x="215134" y="44286"/>
                  </a:lnTo>
                  <a:lnTo>
                    <a:pt x="184587" y="46921"/>
                  </a:lnTo>
                  <a:lnTo>
                    <a:pt x="128073" y="67739"/>
                  </a:lnTo>
                  <a:lnTo>
                    <a:pt x="72916" y="119907"/>
                  </a:lnTo>
                  <a:lnTo>
                    <a:pt x="53166" y="159591"/>
                  </a:lnTo>
                  <a:lnTo>
                    <a:pt x="44271" y="202468"/>
                  </a:lnTo>
                  <a:lnTo>
                    <a:pt x="46415" y="246209"/>
                  </a:lnTo>
                  <a:lnTo>
                    <a:pt x="59781" y="288485"/>
                  </a:lnTo>
                  <a:lnTo>
                    <a:pt x="84550" y="326965"/>
                  </a:lnTo>
                  <a:lnTo>
                    <a:pt x="397064" y="326965"/>
                  </a:lnTo>
                  <a:lnTo>
                    <a:pt x="384235" y="346752"/>
                  </a:lnTo>
                  <a:lnTo>
                    <a:pt x="416177" y="377847"/>
                  </a:lnTo>
                  <a:lnTo>
                    <a:pt x="435070" y="377847"/>
                  </a:lnTo>
                  <a:lnTo>
                    <a:pt x="440485" y="378789"/>
                  </a:lnTo>
                  <a:lnTo>
                    <a:pt x="451450" y="383677"/>
                  </a:lnTo>
                  <a:lnTo>
                    <a:pt x="454986" y="386327"/>
                  </a:lnTo>
                  <a:lnTo>
                    <a:pt x="345718" y="386327"/>
                  </a:lnTo>
                  <a:lnTo>
                    <a:pt x="315523" y="405570"/>
                  </a:lnTo>
                  <a:lnTo>
                    <a:pt x="283127" y="419424"/>
                  </a:lnTo>
                  <a:lnTo>
                    <a:pt x="249145" y="427801"/>
                  </a:lnTo>
                  <a:lnTo>
                    <a:pt x="214195" y="430614"/>
                  </a:lnTo>
                  <a:close/>
                </a:path>
                <a:path w="566419" h="567689">
                  <a:moveTo>
                    <a:pt x="397675" y="326022"/>
                  </a:moveTo>
                  <a:lnTo>
                    <a:pt x="345718" y="326022"/>
                  </a:lnTo>
                  <a:lnTo>
                    <a:pt x="363127" y="301774"/>
                  </a:lnTo>
                  <a:lnTo>
                    <a:pt x="375780" y="274787"/>
                  </a:lnTo>
                  <a:lnTo>
                    <a:pt x="383502" y="245856"/>
                  </a:lnTo>
                  <a:lnTo>
                    <a:pt x="386114" y="215778"/>
                  </a:lnTo>
                  <a:lnTo>
                    <a:pt x="380038" y="170030"/>
                  </a:lnTo>
                  <a:lnTo>
                    <a:pt x="362872" y="129020"/>
                  </a:lnTo>
                  <a:lnTo>
                    <a:pt x="336206" y="94344"/>
                  </a:lnTo>
                  <a:lnTo>
                    <a:pt x="301633" y="67598"/>
                  </a:lnTo>
                  <a:lnTo>
                    <a:pt x="260745" y="50380"/>
                  </a:lnTo>
                  <a:lnTo>
                    <a:pt x="215134" y="44286"/>
                  </a:lnTo>
                  <a:lnTo>
                    <a:pt x="342639" y="44286"/>
                  </a:lnTo>
                  <a:lnTo>
                    <a:pt x="382047" y="81875"/>
                  </a:lnTo>
                  <a:lnTo>
                    <a:pt x="407207" y="121999"/>
                  </a:lnTo>
                  <a:lnTo>
                    <a:pt x="423082" y="167382"/>
                  </a:lnTo>
                  <a:lnTo>
                    <a:pt x="428390" y="216720"/>
                  </a:lnTo>
                  <a:lnTo>
                    <a:pt x="425586" y="251613"/>
                  </a:lnTo>
                  <a:lnTo>
                    <a:pt x="417234" y="285270"/>
                  </a:lnTo>
                  <a:lnTo>
                    <a:pt x="403421" y="317159"/>
                  </a:lnTo>
                  <a:lnTo>
                    <a:pt x="397675" y="326022"/>
                  </a:lnTo>
                  <a:close/>
                </a:path>
                <a:path w="566419" h="567689">
                  <a:moveTo>
                    <a:pt x="397064" y="326965"/>
                  </a:moveTo>
                  <a:lnTo>
                    <a:pt x="84550" y="326965"/>
                  </a:lnTo>
                  <a:lnTo>
                    <a:pt x="96704" y="320413"/>
                  </a:lnTo>
                  <a:lnTo>
                    <a:pt x="135281" y="306235"/>
                  </a:lnTo>
                  <a:lnTo>
                    <a:pt x="173916" y="297283"/>
                  </a:lnTo>
                  <a:lnTo>
                    <a:pt x="213255" y="293985"/>
                  </a:lnTo>
                  <a:lnTo>
                    <a:pt x="232969" y="294839"/>
                  </a:lnTo>
                  <a:lnTo>
                    <a:pt x="272044" y="301141"/>
                  </a:lnTo>
                  <a:lnTo>
                    <a:pt x="318826" y="314715"/>
                  </a:lnTo>
                  <a:lnTo>
                    <a:pt x="345718" y="326022"/>
                  </a:lnTo>
                  <a:lnTo>
                    <a:pt x="397675" y="326022"/>
                  </a:lnTo>
                  <a:lnTo>
                    <a:pt x="397064" y="326965"/>
                  </a:lnTo>
                  <a:close/>
                </a:path>
                <a:path w="566419" h="567689">
                  <a:moveTo>
                    <a:pt x="435070" y="377847"/>
                  </a:moveTo>
                  <a:lnTo>
                    <a:pt x="416177" y="377847"/>
                  </a:lnTo>
                  <a:lnTo>
                    <a:pt x="428639" y="376728"/>
                  </a:lnTo>
                  <a:lnTo>
                    <a:pt x="435070" y="377847"/>
                  </a:lnTo>
                  <a:close/>
                </a:path>
                <a:path w="566419" h="567689">
                  <a:moveTo>
                    <a:pt x="514937" y="567595"/>
                  </a:moveTo>
                  <a:lnTo>
                    <a:pt x="480060" y="552165"/>
                  </a:lnTo>
                  <a:lnTo>
                    <a:pt x="390812" y="462650"/>
                  </a:lnTo>
                  <a:lnTo>
                    <a:pt x="377042" y="427801"/>
                  </a:lnTo>
                  <a:lnTo>
                    <a:pt x="377659" y="417422"/>
                  </a:lnTo>
                  <a:lnTo>
                    <a:pt x="345718" y="386327"/>
                  </a:lnTo>
                  <a:lnTo>
                    <a:pt x="454986" y="386327"/>
                  </a:lnTo>
                  <a:lnTo>
                    <a:pt x="461271" y="391039"/>
                  </a:lnTo>
                  <a:lnTo>
                    <a:pt x="549579" y="480553"/>
                  </a:lnTo>
                  <a:lnTo>
                    <a:pt x="552397" y="483380"/>
                  </a:lnTo>
                  <a:lnTo>
                    <a:pt x="562805" y="500120"/>
                  </a:lnTo>
                  <a:lnTo>
                    <a:pt x="565902" y="519068"/>
                  </a:lnTo>
                  <a:lnTo>
                    <a:pt x="561777" y="537840"/>
                  </a:lnTo>
                  <a:lnTo>
                    <a:pt x="550518" y="554050"/>
                  </a:lnTo>
                  <a:lnTo>
                    <a:pt x="533829" y="564488"/>
                  </a:lnTo>
                  <a:lnTo>
                    <a:pt x="514937" y="567595"/>
                  </a:lnTo>
                  <a:close/>
                </a:path>
              </a:pathLst>
            </a:custGeom>
            <a:solidFill>
              <a:srgbClr val="00AA50"/>
            </a:solidFill>
          </p:spPr>
          <p:txBody>
            <a:bodyPr wrap="square" lIns="0" tIns="0" rIns="0" bIns="0" rtlCol="0"/>
            <a:lstStyle/>
            <a:p>
              <a:endParaRPr/>
            </a:p>
          </p:txBody>
        </p:sp>
        <p:pic>
          <p:nvPicPr>
            <p:cNvPr id="16" name="object 16"/>
            <p:cNvPicPr/>
            <p:nvPr/>
          </p:nvPicPr>
          <p:blipFill>
            <a:blip r:embed="rId6" cstate="print"/>
            <a:stretch>
              <a:fillRect/>
            </a:stretch>
          </p:blipFill>
          <p:spPr>
            <a:xfrm>
              <a:off x="1416297" y="5310018"/>
              <a:ext cx="189769" cy="190337"/>
            </a:xfrm>
            <a:prstGeom prst="rect">
              <a:avLst/>
            </a:prstGeom>
          </p:spPr>
        </p:pic>
        <p:pic>
          <p:nvPicPr>
            <p:cNvPr id="17" name="object 17"/>
            <p:cNvPicPr/>
            <p:nvPr/>
          </p:nvPicPr>
          <p:blipFill>
            <a:blip r:embed="rId7" cstate="print"/>
            <a:stretch>
              <a:fillRect/>
            </a:stretch>
          </p:blipFill>
          <p:spPr>
            <a:xfrm>
              <a:off x="1120369" y="5455127"/>
              <a:ext cx="217013" cy="168665"/>
            </a:xfrm>
            <a:prstGeom prst="rect">
              <a:avLst/>
            </a:prstGeom>
          </p:spPr>
        </p:pic>
        <p:pic>
          <p:nvPicPr>
            <p:cNvPr id="18" name="object 18"/>
            <p:cNvPicPr/>
            <p:nvPr/>
          </p:nvPicPr>
          <p:blipFill>
            <a:blip r:embed="rId8" cstate="print"/>
            <a:stretch>
              <a:fillRect/>
            </a:stretch>
          </p:blipFill>
          <p:spPr>
            <a:xfrm>
              <a:off x="1206036" y="5263082"/>
              <a:ext cx="130407" cy="166603"/>
            </a:xfrm>
            <a:prstGeom prst="rect">
              <a:avLst/>
            </a:prstGeom>
          </p:spPr>
        </p:pic>
        <p:sp>
          <p:nvSpPr>
            <p:cNvPr id="19" name="object 19"/>
            <p:cNvSpPr/>
            <p:nvPr/>
          </p:nvSpPr>
          <p:spPr>
            <a:xfrm>
              <a:off x="552069" y="4891658"/>
              <a:ext cx="11089005" cy="0"/>
            </a:xfrm>
            <a:custGeom>
              <a:avLst/>
              <a:gdLst/>
              <a:ahLst/>
              <a:cxnLst/>
              <a:rect l="l" t="t" r="r" b="b"/>
              <a:pathLst>
                <a:path w="11089005">
                  <a:moveTo>
                    <a:pt x="0" y="0"/>
                  </a:moveTo>
                  <a:lnTo>
                    <a:pt x="11088611" y="0"/>
                  </a:lnTo>
                </a:path>
              </a:pathLst>
            </a:custGeom>
            <a:ln w="19050">
              <a:solidFill>
                <a:srgbClr val="585858"/>
              </a:solidFill>
              <a:prstDash val="sysDash"/>
            </a:ln>
          </p:spPr>
          <p:txBody>
            <a:bodyPr wrap="square" lIns="0" tIns="0" rIns="0" bIns="0" rtlCol="0"/>
            <a:lstStyle/>
            <a:p>
              <a:endParaRPr/>
            </a:p>
          </p:txBody>
        </p:sp>
        <p:sp>
          <p:nvSpPr>
            <p:cNvPr id="20" name="object 20"/>
            <p:cNvSpPr/>
            <p:nvPr/>
          </p:nvSpPr>
          <p:spPr>
            <a:xfrm>
              <a:off x="5815965" y="4739258"/>
              <a:ext cx="560070" cy="365760"/>
            </a:xfrm>
            <a:custGeom>
              <a:avLst/>
              <a:gdLst/>
              <a:ahLst/>
              <a:cxnLst/>
              <a:rect l="l" t="t" r="r" b="b"/>
              <a:pathLst>
                <a:path w="560070" h="365760">
                  <a:moveTo>
                    <a:pt x="560070" y="0"/>
                  </a:moveTo>
                  <a:lnTo>
                    <a:pt x="0" y="0"/>
                  </a:lnTo>
                  <a:lnTo>
                    <a:pt x="280035" y="365760"/>
                  </a:lnTo>
                  <a:lnTo>
                    <a:pt x="560070" y="0"/>
                  </a:lnTo>
                  <a:close/>
                </a:path>
              </a:pathLst>
            </a:custGeom>
            <a:solidFill>
              <a:srgbClr val="00AA50"/>
            </a:solidFill>
          </p:spPr>
          <p:txBody>
            <a:bodyPr wrap="square" lIns="0" tIns="0" rIns="0" bIns="0" rtlCol="0"/>
            <a:lstStyle/>
            <a:p>
              <a:endParaRPr/>
            </a:p>
          </p:txBody>
        </p:sp>
        <p:sp>
          <p:nvSpPr>
            <p:cNvPr id="21" name="object 21"/>
            <p:cNvSpPr/>
            <p:nvPr/>
          </p:nvSpPr>
          <p:spPr>
            <a:xfrm>
              <a:off x="5815965" y="4739258"/>
              <a:ext cx="560070" cy="365760"/>
            </a:xfrm>
            <a:custGeom>
              <a:avLst/>
              <a:gdLst/>
              <a:ahLst/>
              <a:cxnLst/>
              <a:rect l="l" t="t" r="r" b="b"/>
              <a:pathLst>
                <a:path w="560070" h="365760">
                  <a:moveTo>
                    <a:pt x="560070" y="0"/>
                  </a:moveTo>
                  <a:lnTo>
                    <a:pt x="280035" y="365760"/>
                  </a:lnTo>
                  <a:lnTo>
                    <a:pt x="0" y="0"/>
                  </a:lnTo>
                  <a:lnTo>
                    <a:pt x="560070" y="0"/>
                  </a:lnTo>
                  <a:close/>
                </a:path>
              </a:pathLst>
            </a:custGeom>
            <a:ln w="12700">
              <a:solidFill>
                <a:srgbClr val="D9D9D9"/>
              </a:solidFill>
            </a:ln>
          </p:spPr>
          <p:txBody>
            <a:bodyPr wrap="square" lIns="0" tIns="0" rIns="0" bIns="0" rtlCol="0"/>
            <a:lstStyle/>
            <a:p>
              <a:endParaRPr/>
            </a:p>
          </p:txBody>
        </p:sp>
      </p:grpSp>
      <p:sp>
        <p:nvSpPr>
          <p:cNvPr id="22" name="object 22"/>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11</a:t>
            </a:fld>
            <a:endParaRPr spc="-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6731845-ADB2-22FC-8699-14261BCB97CC}"/>
              </a:ext>
            </a:extLst>
          </p:cNvPr>
          <p:cNvSpPr txBox="1"/>
          <p:nvPr/>
        </p:nvSpPr>
        <p:spPr>
          <a:xfrm>
            <a:off x="915229" y="1371600"/>
            <a:ext cx="10744200" cy="2492990"/>
          </a:xfrm>
          <a:prstGeom prst="rect">
            <a:avLst/>
          </a:prstGeom>
          <a:noFill/>
        </p:spPr>
        <p:txBody>
          <a:bodyPr wrap="square" rtlCol="0">
            <a:spAutoFit/>
          </a:bodyPr>
          <a:lstStyle/>
          <a:p>
            <a:r>
              <a:rPr lang="en-US" sz="1600" b="1" dirty="0"/>
              <a:t>Study 1: Exploration &amp; Visualization of the UCI AQ Dataset</a:t>
            </a:r>
          </a:p>
          <a:p>
            <a:r>
              <a:rPr lang="en-US" sz="1400" b="1" dirty="0"/>
              <a:t>Objective:  </a:t>
            </a:r>
          </a:p>
          <a:p>
            <a:r>
              <a:rPr lang="en-US" sz="1400" dirty="0"/>
              <a:t>In this study on the UCI Air Quality dataset , we have done an in-depth analysis and visualization on the air quality dataset. The goal is to find the patterns and relationships in the dataset.</a:t>
            </a:r>
          </a:p>
          <a:p>
            <a:endParaRPr lang="en-US" sz="1400" dirty="0"/>
          </a:p>
          <a:p>
            <a:r>
              <a:rPr lang="en-US" sz="1400" dirty="0"/>
              <a:t>Rodrigo Franco and Gunnar David analyze the UCI Air Quality (AQ) Dataset qualitatively and quantitatively. We will clean, wrangle and visualize the data. This study aims to understand better the impact of the explanatory variables on air pollution. The sensor data was recorded in Italy from March 2004 to February 2005 (one year) [UCI AQ Dataset](https://</a:t>
            </a:r>
            <a:r>
              <a:rPr lang="en-US" sz="1400" dirty="0" err="1"/>
              <a:t>archive.ics.uci.edu</a:t>
            </a:r>
            <a:r>
              <a:rPr lang="en-US" sz="1400" dirty="0"/>
              <a:t>/ml/datasets/</a:t>
            </a:r>
            <a:r>
              <a:rPr lang="en-US" sz="1400" dirty="0" err="1"/>
              <a:t>air+quality</a:t>
            </a:r>
            <a:r>
              <a:rPr lang="en-US" sz="1400" dirty="0"/>
              <a:t>).</a:t>
            </a:r>
          </a:p>
          <a:p>
            <a:endParaRPr lang="en-US" sz="1400" dirty="0"/>
          </a:p>
          <a:p>
            <a:r>
              <a:rPr lang="en-US" sz="1400" b="1" dirty="0"/>
              <a:t>Summary report: </a:t>
            </a:r>
            <a:r>
              <a:rPr lang="en-US" sz="1400" dirty="0">
                <a:hlinkClick r:id="rId2"/>
              </a:rPr>
              <a:t>UCI AQ Data Analysis Report</a:t>
            </a:r>
            <a:endParaRPr lang="en-US" sz="1400" dirty="0"/>
          </a:p>
        </p:txBody>
      </p:sp>
    </p:spTree>
    <p:extLst>
      <p:ext uri="{BB962C8B-B14F-4D97-AF65-F5344CB8AC3E}">
        <p14:creationId xmlns:p14="http://schemas.microsoft.com/office/powerpoint/2010/main" val="215756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C35958E-A5FC-E94E-6D6B-462CE697CC5C}"/>
              </a:ext>
            </a:extLst>
          </p:cNvPr>
          <p:cNvSpPr txBox="1"/>
          <p:nvPr/>
        </p:nvSpPr>
        <p:spPr>
          <a:xfrm>
            <a:off x="755995" y="922431"/>
            <a:ext cx="10680009" cy="6101670"/>
          </a:xfrm>
          <a:prstGeom prst="rect">
            <a:avLst/>
          </a:prstGeom>
          <a:noFill/>
        </p:spPr>
        <p:txBody>
          <a:bodyPr wrap="square" rtlCol="0">
            <a:spAutoFit/>
          </a:bodyPr>
          <a:lstStyle/>
          <a:p>
            <a:r>
              <a:rPr lang="en-US" sz="1600" b="1" dirty="0"/>
              <a:t>Study 2: Univariate Regression Model for Relative Humidity</a:t>
            </a:r>
          </a:p>
          <a:p>
            <a:r>
              <a:rPr lang="en-US" sz="1400" b="1" dirty="0"/>
              <a:t>Problem:</a:t>
            </a:r>
          </a:p>
          <a:p>
            <a:r>
              <a:rPr lang="en-US" sz="1400" dirty="0"/>
              <a:t>Humans are very sensitive to humidity, as the skin relies on the air to get rid of moisture. The process of sweating is your body's attempt to keep cool and maintain its current temperature. If the air is at 100-percent relative humidity, sweat will not evaporate into the air. As a result, we feel much hotter than the actual temperature when the relative humidity is high. If the relative humidity is low, we can feel much cooler than the actual temperature because our sweat evaporates easily, cooling us off. For example, if the air temperature e is 75 degrees Fahrenheit (24 degrees Celsius) and the relative humidity is zero percent, the air temperature feels like 69 degrees Fahrenheit (21 C) to our bodies. If the air temperature is 75 degrees Fahrenheit (24 C) and the relative humidity is 100 percent, we feel like it's 80 degrees (27 C) out. </a:t>
            </a:r>
          </a:p>
          <a:p>
            <a:endParaRPr lang="en-US" sz="1400" dirty="0"/>
          </a:p>
          <a:p>
            <a:r>
              <a:rPr lang="en-US" sz="1400" b="1" dirty="0"/>
              <a:t>Background:</a:t>
            </a:r>
          </a:p>
          <a:p>
            <a:r>
              <a:rPr lang="en-US" sz="1400" dirty="0"/>
              <a:t>In the last few years, the interest in the development of new pervasive or mobile implementations of air quality </a:t>
            </a:r>
            <a:r>
              <a:rPr lang="en-US" sz="1400" dirty="0" err="1"/>
              <a:t>multisensor</a:t>
            </a:r>
            <a:r>
              <a:rPr lang="en-US" sz="1400" dirty="0"/>
              <a:t> devices has significantly grown. New application opportunities appeared together with new challenges due to limitations in dealing with rapid pollutants concentrations transients both for static and mobile deployments. In this work, we propose a Naïve linear model approach for the prediction of </a:t>
            </a:r>
            <a:r>
              <a:rPr lang="en-US" sz="1400" dirty="0" err="1"/>
              <a:t>relativ</a:t>
            </a:r>
            <a:r>
              <a:rPr lang="en-US" sz="1400" dirty="0"/>
              <a:t> humidity &amp; temperature by means of pollutant detection &amp; sensing with chemical </a:t>
            </a:r>
            <a:r>
              <a:rPr lang="en-US" sz="1400" dirty="0" err="1"/>
              <a:t>multisensor</a:t>
            </a:r>
            <a:r>
              <a:rPr lang="en-US" sz="1400" dirty="0"/>
              <a:t> devices. Esposito </a:t>
            </a:r>
            <a:r>
              <a:rPr lang="en-US" sz="1400" dirty="0" err="1"/>
              <a:t>et.al</a:t>
            </a:r>
            <a:r>
              <a:rPr lang="en-US" sz="1400" dirty="0"/>
              <a:t>., 2016</a:t>
            </a:r>
            <a:r>
              <a:rPr lang="en-US" sz="1400" baseline="30000" dirty="0"/>
              <a:t> [1]</a:t>
            </a:r>
            <a:endParaRPr lang="en-US" sz="1400" dirty="0"/>
          </a:p>
          <a:p>
            <a:endParaRPr lang="en-US" sz="1400" dirty="0"/>
          </a:p>
          <a:p>
            <a:r>
              <a:rPr lang="en-US" sz="1400" b="1" dirty="0"/>
              <a:t>Main Question here:</a:t>
            </a:r>
          </a:p>
          <a:p>
            <a:r>
              <a:rPr lang="en-US" sz="1400" dirty="0"/>
              <a:t>How does relative humidity changes relative to the air pollutants concentration?</a:t>
            </a:r>
          </a:p>
          <a:p>
            <a:r>
              <a:rPr lang="en-US" sz="1400" dirty="0"/>
              <a:t>Does the regressor estimator model bag perform better when we have a larger dataset, more complex features, </a:t>
            </a:r>
            <a:r>
              <a:rPr lang="en-US" sz="1400" dirty="0" err="1"/>
              <a:t>i.e</a:t>
            </a:r>
            <a:r>
              <a:rPr lang="en-US" sz="1400" dirty="0"/>
              <a:t>, big data (a.k.a. is the model scalable)?</a:t>
            </a:r>
          </a:p>
          <a:p>
            <a:r>
              <a:rPr lang="en-US" sz="1400" dirty="0"/>
              <a:t>Do simpler regression modules perform well/ robust for small amount of data (why, i.e. variance/bias)? Does it generalizes &amp; scale generally well into the big-data domain?</a:t>
            </a:r>
          </a:p>
          <a:p>
            <a:endParaRPr lang="en-US" sz="1400" dirty="0"/>
          </a:p>
          <a:p>
            <a:r>
              <a:rPr lang="en-US" sz="1050" baseline="30000" dirty="0"/>
              <a:t> [1]</a:t>
            </a:r>
            <a:r>
              <a:rPr lang="en-US" sz="1000" dirty="0"/>
              <a:t>Esposito, Elena &amp; De Vito, </a:t>
            </a:r>
            <a:r>
              <a:rPr lang="en-US" sz="1000" dirty="0" err="1"/>
              <a:t>Saverio</a:t>
            </a:r>
            <a:r>
              <a:rPr lang="en-US" sz="1000" dirty="0"/>
              <a:t> &amp; </a:t>
            </a:r>
            <a:r>
              <a:rPr lang="en-US" sz="1000" dirty="0" err="1"/>
              <a:t>Salvato</a:t>
            </a:r>
            <a:r>
              <a:rPr lang="en-US" sz="1000" dirty="0"/>
              <a:t>, Maria &amp; Bright, Vivien &amp; Jones, R.L. &amp; Popoola, Olalekan. (2016). Dynamic Neural Network Architectures for on field stochastic calibration of indicative low cost air quality sensing systems. Sensors and Actuators B: Chemical. 231. 10.1016/j.snb.2016.03.038.</a:t>
            </a:r>
          </a:p>
          <a:p>
            <a:endParaRPr lang="en-US" sz="1400" dirty="0"/>
          </a:p>
          <a:p>
            <a:r>
              <a:rPr lang="en-US" sz="1400" dirty="0"/>
              <a:t> </a:t>
            </a:r>
          </a:p>
        </p:txBody>
      </p:sp>
    </p:spTree>
    <p:extLst>
      <p:ext uri="{BB962C8B-B14F-4D97-AF65-F5344CB8AC3E}">
        <p14:creationId xmlns:p14="http://schemas.microsoft.com/office/powerpoint/2010/main" val="4201828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Segoe UI" panose="020B0502040204020203" pitchFamily="34" charset="0"/>
                <a:cs typeface="Segoe UI" panose="020B0502040204020203" pitchFamily="34" charset="0"/>
              </a:rPr>
              <a:t>Smart Objective</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a:xfrm>
            <a:off x="8738143" y="394386"/>
            <a:ext cx="3335486" cy="184666"/>
          </a:xfrm>
        </p:spPr>
        <p:txBody>
          <a:bodyPr/>
          <a:lstStyle/>
          <a:p>
            <a:r>
              <a:rPr lang="en-US" dirty="0">
                <a:latin typeface="Segoe UI" panose="020B0502040204020203" pitchFamily="34" charset="0"/>
                <a:cs typeface="Segoe UI" panose="020B0502040204020203"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a:t>
            </a:r>
          </a:p>
        </p:txBody>
      </p:sp>
      <p:sp>
        <p:nvSpPr>
          <p:cNvPr id="8" name="Text Box 12">
            <a:extLst>
              <a:ext uri="{FF2B5EF4-FFF2-40B4-BE49-F238E27FC236}">
                <a16:creationId xmlns:a16="http://schemas.microsoft.com/office/drawing/2014/main" id="{C34AA4D7-6226-4C30-B314-472018AC9A6A}"/>
              </a:ext>
            </a:extLst>
          </p:cNvPr>
          <p:cNvSpPr txBox="1">
            <a:spLocks noChangeArrowheads="1"/>
          </p:cNvSpPr>
          <p:nvPr/>
        </p:nvSpPr>
        <p:spPr bwMode="auto">
          <a:xfrm>
            <a:off x="12435840" y="0"/>
            <a:ext cx="2538413" cy="45932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cs typeface="Arial" panose="020B0604020202020204" pitchFamily="34" charset="0"/>
              </a:rPr>
              <a:t>Mandatory</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 </a:t>
            </a:r>
            <a:r>
              <a:rPr lang="en-US" sz="1200" b="0" kern="0" dirty="0">
                <a:solidFill>
                  <a:schemeClr val="tx1">
                    <a:lumMod val="65000"/>
                    <a:lumOff val="35000"/>
                  </a:schemeClr>
                </a:solidFill>
                <a:cs typeface="Arial" panose="020B0604020202020204" pitchFamily="34" charset="0"/>
              </a:rPr>
              <a:t>Communication Plan describing who you will be communicating to, what you will be communicating to them, when you will do it (frequency), how you will do it (in-person, email, phone, </a:t>
            </a:r>
            <a:r>
              <a:rPr lang="en-US" sz="1200" b="0" kern="0" dirty="0" err="1">
                <a:solidFill>
                  <a:schemeClr val="tx1">
                    <a:lumMod val="65000"/>
                    <a:lumOff val="35000"/>
                  </a:schemeClr>
                </a:solidFill>
                <a:cs typeface="Arial" panose="020B0604020202020204" pitchFamily="34" charset="0"/>
              </a:rPr>
              <a:t>etc</a:t>
            </a:r>
            <a:r>
              <a:rPr lang="en-US" sz="1200" b="0" kern="0" dirty="0">
                <a:solidFill>
                  <a:schemeClr val="tx1">
                    <a:lumMod val="65000"/>
                    <a:lumOff val="35000"/>
                  </a:schemeClr>
                </a:solidFill>
                <a:cs typeface="Arial" panose="020B0604020202020204" pitchFamily="34" charset="0"/>
              </a:rPr>
              <a:t>), and who will do the communicating.</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Consider the key stakeholders of your project who need to be informed of actions.  How often should they be updated to keep informed of your decisions and results?  Are there any stakeholders who will be significantly impacted by your project that need to stay involved throughout?</a:t>
            </a:r>
            <a:endParaRPr lang="en-US" sz="1200" i="1" dirty="0">
              <a:solidFill>
                <a:schemeClr val="tx1">
                  <a:lumMod val="65000"/>
                  <a:lumOff val="35000"/>
                </a:schemeClr>
              </a:solidFill>
              <a:cs typeface="Arial" panose="020B0604020202020204" pitchFamily="34" charset="0"/>
            </a:endParaRPr>
          </a:p>
        </p:txBody>
      </p:sp>
      <p:sp>
        <p:nvSpPr>
          <p:cNvPr id="9" name="Rectangle 8">
            <a:extLst>
              <a:ext uri="{FF2B5EF4-FFF2-40B4-BE49-F238E27FC236}">
                <a16:creationId xmlns:a16="http://schemas.microsoft.com/office/drawing/2014/main" id="{42EC2FDF-C1FE-464E-ABC8-4D17CDC4ABF9}"/>
              </a:ext>
            </a:extLst>
          </p:cNvPr>
          <p:cNvSpPr/>
          <p:nvPr/>
        </p:nvSpPr>
        <p:spPr>
          <a:xfrm>
            <a:off x="1019228" y="1701881"/>
            <a:ext cx="10421737" cy="3416320"/>
          </a:xfrm>
          <a:prstGeom prst="rect">
            <a:avLst/>
          </a:prstGeom>
        </p:spPr>
        <p:txBody>
          <a:bodyPr wrap="square">
            <a:spAutoFit/>
          </a:bodyPr>
          <a:lstStyle/>
          <a:p>
            <a:r>
              <a:rPr lang="en-US" sz="36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3600" b="1" dirty="0">
                <a:solidFill>
                  <a:schemeClr val="tx1">
                    <a:lumMod val="75000"/>
                    <a:lumOff val="25000"/>
                  </a:schemeClr>
                </a:solidFill>
                <a:latin typeface="Segoe UI" panose="020B0502040204020203" pitchFamily="34" charset="0"/>
                <a:cs typeface="Segoe UI" panose="020B0502040204020203" pitchFamily="34" charset="0"/>
              </a:rPr>
              <a:t>predict the Relative Humidity </a:t>
            </a:r>
            <a:r>
              <a:rPr lang="en-US" sz="3600" b="0" dirty="0">
                <a:solidFill>
                  <a:schemeClr val="tx1">
                    <a:lumMod val="75000"/>
                    <a:lumOff val="25000"/>
                  </a:schemeClr>
                </a:solidFill>
                <a:latin typeface="Segoe UI" panose="020B0502040204020203" pitchFamily="34" charset="0"/>
                <a:cs typeface="Segoe UI" panose="020B0502040204020203" pitchFamily="34" charset="0"/>
              </a:rPr>
              <a:t>of a given point of time based on the all other attributes affecting the change in RH from the UCI AQ dataset, improving Naïve linear regression baseline performance by 20% using ensemble models.</a:t>
            </a:r>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F06ACFFD-5953-4D68-A3EF-1D64BEB74756}"/>
              </a:ext>
            </a:extLst>
          </p:cNvPr>
          <p:cNvSpPr/>
          <p:nvPr/>
        </p:nvSpPr>
        <p:spPr>
          <a:xfrm>
            <a:off x="1019228" y="6208561"/>
            <a:ext cx="9386657" cy="253916"/>
          </a:xfrm>
          <a:prstGeom prst="rect">
            <a:avLst/>
          </a:prstGeom>
        </p:spPr>
        <p:txBody>
          <a:bodyPr wrap="square">
            <a:spAutoFit/>
          </a:bodyPr>
          <a:lstStyle/>
          <a:p>
            <a:r>
              <a:rPr lang="en-US" sz="1050" b="0" dirty="0">
                <a:latin typeface="Arial" panose="020B0604020202020204" pitchFamily="34" charset="0"/>
                <a:cs typeface="Arial" panose="020B0604020202020204" pitchFamily="34" charset="0"/>
              </a:rPr>
              <a:t>Also note that perhaps more than one machine learning model is required if results from a single model on all Relative Humidity is not effective.</a:t>
            </a:r>
          </a:p>
        </p:txBody>
      </p:sp>
    </p:spTree>
    <p:extLst>
      <p:ext uri="{BB962C8B-B14F-4D97-AF65-F5344CB8AC3E}">
        <p14:creationId xmlns:p14="http://schemas.microsoft.com/office/powerpoint/2010/main" val="3254344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684" y="76200"/>
            <a:ext cx="11653316" cy="1202481"/>
          </a:xfrm>
          <a:prstGeom prst="rect">
            <a:avLst/>
          </a:prstGeom>
        </p:spPr>
        <p:txBody>
          <a:bodyPr vert="horz" wrap="square" lIns="0" tIns="200252" rIns="0" bIns="0" rtlCol="0">
            <a:spAutoFit/>
          </a:bodyPr>
          <a:lstStyle/>
          <a:p>
            <a:pPr marL="12700" marR="5080">
              <a:lnSpc>
                <a:spcPts val="3890"/>
              </a:lnSpc>
              <a:spcBef>
                <a:spcPts val="585"/>
              </a:spcBef>
            </a:pPr>
            <a:r>
              <a:rPr dirty="0"/>
              <a:t>Our</a:t>
            </a:r>
            <a:r>
              <a:rPr spc="-35" dirty="0"/>
              <a:t> </a:t>
            </a:r>
            <a:r>
              <a:rPr dirty="0"/>
              <a:t>analysis</a:t>
            </a:r>
            <a:r>
              <a:rPr spc="-20" dirty="0"/>
              <a:t> </a:t>
            </a:r>
            <a:r>
              <a:rPr dirty="0"/>
              <a:t>focuses</a:t>
            </a:r>
            <a:r>
              <a:rPr spc="-25" dirty="0"/>
              <a:t> </a:t>
            </a:r>
            <a:r>
              <a:rPr dirty="0"/>
              <a:t>on</a:t>
            </a:r>
            <a:r>
              <a:rPr lang="en-US" spc="-25" dirty="0"/>
              <a:t> all 5</a:t>
            </a:r>
            <a:r>
              <a:rPr spc="-20" dirty="0"/>
              <a:t> </a:t>
            </a:r>
            <a:r>
              <a:rPr dirty="0"/>
              <a:t>measures</a:t>
            </a:r>
            <a:r>
              <a:rPr spc="-25" dirty="0"/>
              <a:t> </a:t>
            </a:r>
            <a:r>
              <a:rPr dirty="0"/>
              <a:t>and</a:t>
            </a:r>
            <a:r>
              <a:rPr spc="-30" dirty="0"/>
              <a:t> </a:t>
            </a:r>
            <a:r>
              <a:rPr lang="en-US" spc="-30" dirty="0"/>
              <a:t>13</a:t>
            </a:r>
            <a:r>
              <a:rPr spc="-15" dirty="0"/>
              <a:t> </a:t>
            </a:r>
            <a:r>
              <a:rPr spc="-10" dirty="0"/>
              <a:t>dimensions </a:t>
            </a:r>
            <a:r>
              <a:rPr dirty="0"/>
              <a:t>derived</a:t>
            </a:r>
            <a:r>
              <a:rPr spc="-50" dirty="0"/>
              <a:t> </a:t>
            </a:r>
            <a:r>
              <a:rPr dirty="0"/>
              <a:t>from</a:t>
            </a:r>
            <a:r>
              <a:rPr lang="en-US" spc="-15" dirty="0"/>
              <a:t> UCI AQ </a:t>
            </a:r>
            <a:r>
              <a:rPr lang="en-US" spc="-15" dirty="0" err="1"/>
              <a:t>df</a:t>
            </a:r>
            <a:r>
              <a:rPr lang="en-US" spc="-15" dirty="0"/>
              <a:t>, </a:t>
            </a:r>
            <a:r>
              <a:rPr dirty="0"/>
              <a:t>combined</a:t>
            </a:r>
            <a:r>
              <a:rPr spc="-25" dirty="0"/>
              <a:t> </a:t>
            </a:r>
            <a:r>
              <a:rPr dirty="0"/>
              <a:t>with</a:t>
            </a:r>
            <a:r>
              <a:rPr spc="-15" dirty="0"/>
              <a:t> </a:t>
            </a:r>
            <a:r>
              <a:rPr dirty="0"/>
              <a:t>3</a:t>
            </a:r>
            <a:r>
              <a:rPr spc="-25" dirty="0"/>
              <a:t> </a:t>
            </a:r>
            <a:r>
              <a:rPr dirty="0"/>
              <a:t>exogenous</a:t>
            </a:r>
            <a:r>
              <a:rPr spc="-40" dirty="0"/>
              <a:t> </a:t>
            </a:r>
            <a:r>
              <a:rPr spc="-10" dirty="0"/>
              <a:t>factors</a:t>
            </a:r>
          </a:p>
        </p:txBody>
      </p:sp>
      <p:sp>
        <p:nvSpPr>
          <p:cNvPr id="3" name="object 3"/>
          <p:cNvSpPr/>
          <p:nvPr/>
        </p:nvSpPr>
        <p:spPr>
          <a:xfrm>
            <a:off x="571880" y="259956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DCDCDC"/>
          </a:solidFill>
        </p:spPr>
        <p:txBody>
          <a:bodyPr wrap="square" lIns="0" tIns="0" rIns="0" bIns="0" rtlCol="0"/>
          <a:lstStyle/>
          <a:p>
            <a:endParaRPr/>
          </a:p>
        </p:txBody>
      </p:sp>
      <p:sp>
        <p:nvSpPr>
          <p:cNvPr id="4" name="object 4"/>
          <p:cNvSpPr txBox="1"/>
          <p:nvPr/>
        </p:nvSpPr>
        <p:spPr>
          <a:xfrm>
            <a:off x="762567" y="2816692"/>
            <a:ext cx="1000125" cy="227626"/>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2C2C2C"/>
                </a:solidFill>
                <a:latin typeface="Segoe UI"/>
                <a:cs typeface="Segoe UI"/>
              </a:rPr>
              <a:t>9</a:t>
            </a:r>
            <a:r>
              <a:rPr sz="1400" dirty="0">
                <a:solidFill>
                  <a:srgbClr val="2C2C2C"/>
                </a:solidFill>
                <a:latin typeface="Segoe UI"/>
                <a:cs typeface="Segoe UI"/>
              </a:rPr>
              <a:t>,</a:t>
            </a:r>
            <a:r>
              <a:rPr lang="en-US" sz="1400" dirty="0">
                <a:solidFill>
                  <a:srgbClr val="2C2C2C"/>
                </a:solidFill>
                <a:latin typeface="Segoe UI"/>
                <a:cs typeface="Segoe UI"/>
              </a:rPr>
              <a:t>357</a:t>
            </a:r>
            <a:r>
              <a:rPr sz="1400" spc="-55" dirty="0">
                <a:solidFill>
                  <a:srgbClr val="2C2C2C"/>
                </a:solidFill>
                <a:latin typeface="Segoe UI"/>
                <a:cs typeface="Segoe UI"/>
              </a:rPr>
              <a:t> </a:t>
            </a:r>
            <a:r>
              <a:rPr sz="1400" spc="-20" dirty="0">
                <a:solidFill>
                  <a:srgbClr val="2C2C2C"/>
                </a:solidFill>
                <a:latin typeface="Segoe UI"/>
                <a:cs typeface="Segoe UI"/>
              </a:rPr>
              <a:t>Rows</a:t>
            </a:r>
            <a:endParaRPr sz="1400" dirty="0">
              <a:latin typeface="Segoe UI"/>
              <a:cs typeface="Segoe UI"/>
            </a:endParaRPr>
          </a:p>
        </p:txBody>
      </p:sp>
      <p:sp>
        <p:nvSpPr>
          <p:cNvPr id="5" name="object 5"/>
          <p:cNvSpPr/>
          <p:nvPr/>
        </p:nvSpPr>
        <p:spPr>
          <a:xfrm>
            <a:off x="566547" y="342785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4D4D8B"/>
          </a:solidFill>
        </p:spPr>
        <p:txBody>
          <a:bodyPr wrap="square" lIns="0" tIns="0" rIns="0" bIns="0" rtlCol="0"/>
          <a:lstStyle/>
          <a:p>
            <a:endParaRPr/>
          </a:p>
        </p:txBody>
      </p:sp>
      <p:sp>
        <p:nvSpPr>
          <p:cNvPr id="6" name="object 6"/>
          <p:cNvSpPr txBox="1"/>
          <p:nvPr/>
        </p:nvSpPr>
        <p:spPr>
          <a:xfrm>
            <a:off x="781660" y="3644865"/>
            <a:ext cx="952500"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15</a:t>
            </a:r>
            <a:r>
              <a:rPr sz="1400" spc="-25" dirty="0">
                <a:solidFill>
                  <a:srgbClr val="FFFFFF"/>
                </a:solidFill>
                <a:latin typeface="Segoe UI"/>
                <a:cs typeface="Segoe UI"/>
              </a:rPr>
              <a:t> </a:t>
            </a:r>
            <a:r>
              <a:rPr sz="1400" spc="-10" dirty="0">
                <a:solidFill>
                  <a:srgbClr val="FFFFFF"/>
                </a:solidFill>
                <a:latin typeface="Segoe UI"/>
                <a:cs typeface="Segoe UI"/>
              </a:rPr>
              <a:t>Columns</a:t>
            </a:r>
            <a:endParaRPr sz="1400" dirty="0">
              <a:latin typeface="Segoe UI"/>
              <a:cs typeface="Segoe UI"/>
            </a:endParaRPr>
          </a:p>
        </p:txBody>
      </p:sp>
      <p:grpSp>
        <p:nvGrpSpPr>
          <p:cNvPr id="7" name="object 7"/>
          <p:cNvGrpSpPr/>
          <p:nvPr/>
        </p:nvGrpSpPr>
        <p:grpSpPr>
          <a:xfrm>
            <a:off x="1942391" y="1554607"/>
            <a:ext cx="1962150" cy="2225040"/>
            <a:chOff x="1942391" y="1554607"/>
            <a:chExt cx="1962150" cy="2225040"/>
          </a:xfrm>
        </p:grpSpPr>
        <p:sp>
          <p:nvSpPr>
            <p:cNvPr id="8" name="object 8"/>
            <p:cNvSpPr/>
            <p:nvPr/>
          </p:nvSpPr>
          <p:spPr>
            <a:xfrm>
              <a:off x="1948741" y="1905853"/>
              <a:ext cx="566420" cy="1867535"/>
            </a:xfrm>
            <a:custGeom>
              <a:avLst/>
              <a:gdLst/>
              <a:ahLst/>
              <a:cxnLst/>
              <a:rect l="l" t="t" r="r" b="b"/>
              <a:pathLst>
                <a:path w="566419" h="1867535">
                  <a:moveTo>
                    <a:pt x="0" y="1867281"/>
                  </a:moveTo>
                  <a:lnTo>
                    <a:pt x="566166" y="0"/>
                  </a:lnTo>
                </a:path>
              </a:pathLst>
            </a:custGeom>
            <a:ln w="12699">
              <a:solidFill>
                <a:srgbClr val="686891"/>
              </a:solidFill>
            </a:ln>
          </p:spPr>
          <p:txBody>
            <a:bodyPr wrap="square" lIns="0" tIns="0" rIns="0" bIns="0" rtlCol="0"/>
            <a:lstStyle/>
            <a:p>
              <a:endParaRPr/>
            </a:p>
          </p:txBody>
        </p:sp>
        <p:sp>
          <p:nvSpPr>
            <p:cNvPr id="9" name="object 9"/>
            <p:cNvSpPr/>
            <p:nvPr/>
          </p:nvSpPr>
          <p:spPr>
            <a:xfrm>
              <a:off x="2514980" y="1560957"/>
              <a:ext cx="1383030"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585858"/>
            </a:solidFill>
          </p:spPr>
          <p:txBody>
            <a:bodyPr wrap="square" lIns="0" tIns="0" rIns="0" bIns="0" rtlCol="0"/>
            <a:lstStyle/>
            <a:p>
              <a:endParaRPr/>
            </a:p>
          </p:txBody>
        </p:sp>
        <p:sp>
          <p:nvSpPr>
            <p:cNvPr id="10" name="object 10"/>
            <p:cNvSpPr/>
            <p:nvPr/>
          </p:nvSpPr>
          <p:spPr>
            <a:xfrm>
              <a:off x="2514980" y="1560957"/>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2532738" y="1728006"/>
            <a:ext cx="1434763" cy="332783"/>
          </a:xfrm>
          <a:prstGeom prst="rect">
            <a:avLst/>
          </a:prstGeom>
        </p:spPr>
        <p:txBody>
          <a:bodyPr vert="horz" wrap="square" lIns="0" tIns="12065" rIns="0" bIns="0" rtlCol="0">
            <a:spAutoFit/>
          </a:bodyPr>
          <a:lstStyle/>
          <a:p>
            <a:pPr marL="224154" marR="5080" indent="-212090">
              <a:lnSpc>
                <a:spcPct val="100000"/>
              </a:lnSpc>
              <a:spcBef>
                <a:spcPts val="95"/>
              </a:spcBef>
            </a:pPr>
            <a:r>
              <a:rPr lang="en-US" sz="1000" spc="-10" dirty="0">
                <a:solidFill>
                  <a:srgbClr val="FFFFFF"/>
                </a:solidFill>
                <a:latin typeface="Segoe UI"/>
                <a:cs typeface="Segoe UI"/>
              </a:rPr>
              <a:t>1</a:t>
            </a:r>
            <a:r>
              <a:rPr sz="1000" spc="-10" dirty="0">
                <a:solidFill>
                  <a:srgbClr val="FFFFFF"/>
                </a:solidFill>
                <a:latin typeface="Segoe UI"/>
                <a:cs typeface="Segoe UI"/>
              </a:rPr>
              <a:t> Meaningless Variables</a:t>
            </a:r>
            <a:endParaRPr lang="en-US" sz="1000" spc="-10" dirty="0">
              <a:solidFill>
                <a:srgbClr val="FFFFFF"/>
              </a:solidFill>
              <a:latin typeface="Segoe UI"/>
              <a:cs typeface="Segoe UI"/>
            </a:endParaRPr>
          </a:p>
          <a:p>
            <a:pPr marL="224154" marR="5080" indent="-212090">
              <a:lnSpc>
                <a:spcPct val="100000"/>
              </a:lnSpc>
              <a:spcBef>
                <a:spcPts val="95"/>
              </a:spcBef>
            </a:pPr>
            <a:r>
              <a:rPr lang="en-AU" sz="1000" dirty="0">
                <a:solidFill>
                  <a:schemeClr val="bg1"/>
                </a:solidFill>
                <a:latin typeface="Segoe UI"/>
                <a:cs typeface="Segoe UI"/>
              </a:rPr>
              <a:t>NMHC_GT </a:t>
            </a:r>
            <a:r>
              <a:rPr lang="en-AU" sz="1000" dirty="0">
                <a:solidFill>
                  <a:schemeClr val="bg1"/>
                </a:solidFill>
              </a:rPr>
              <a:t>90.23% </a:t>
            </a:r>
            <a:r>
              <a:rPr lang="en-AU" sz="1000" dirty="0" err="1">
                <a:solidFill>
                  <a:schemeClr val="bg1"/>
                </a:solidFill>
              </a:rPr>
              <a:t>NaN</a:t>
            </a:r>
            <a:endParaRPr sz="1000" dirty="0">
              <a:solidFill>
                <a:schemeClr val="bg1"/>
              </a:solidFill>
              <a:latin typeface="Segoe UI"/>
              <a:cs typeface="Segoe UI"/>
            </a:endParaRPr>
          </a:p>
        </p:txBody>
      </p:sp>
      <p:grpSp>
        <p:nvGrpSpPr>
          <p:cNvPr id="12" name="object 12"/>
          <p:cNvGrpSpPr/>
          <p:nvPr/>
        </p:nvGrpSpPr>
        <p:grpSpPr>
          <a:xfrm>
            <a:off x="1942390" y="2527680"/>
            <a:ext cx="1948814" cy="1252220"/>
            <a:chOff x="1942390" y="2527680"/>
            <a:chExt cx="1948814" cy="1252220"/>
          </a:xfrm>
        </p:grpSpPr>
        <p:sp>
          <p:nvSpPr>
            <p:cNvPr id="13" name="object 13"/>
            <p:cNvSpPr/>
            <p:nvPr/>
          </p:nvSpPr>
          <p:spPr>
            <a:xfrm>
              <a:off x="1948740" y="2878877"/>
              <a:ext cx="553085" cy="894715"/>
            </a:xfrm>
            <a:custGeom>
              <a:avLst/>
              <a:gdLst/>
              <a:ahLst/>
              <a:cxnLst/>
              <a:rect l="l" t="t" r="r" b="b"/>
              <a:pathLst>
                <a:path w="553085" h="894714">
                  <a:moveTo>
                    <a:pt x="0" y="894257"/>
                  </a:moveTo>
                  <a:lnTo>
                    <a:pt x="552970" y="0"/>
                  </a:lnTo>
                </a:path>
              </a:pathLst>
            </a:custGeom>
            <a:ln w="12700">
              <a:solidFill>
                <a:srgbClr val="686891"/>
              </a:solidFill>
            </a:ln>
          </p:spPr>
          <p:txBody>
            <a:bodyPr wrap="square" lIns="0" tIns="0" rIns="0" bIns="0" rtlCol="0"/>
            <a:lstStyle/>
            <a:p>
              <a:endParaRPr/>
            </a:p>
          </p:txBody>
        </p:sp>
        <p:sp>
          <p:nvSpPr>
            <p:cNvPr id="14" name="object 14"/>
            <p:cNvSpPr/>
            <p:nvPr/>
          </p:nvSpPr>
          <p:spPr>
            <a:xfrm>
              <a:off x="2502027" y="253403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15" name="object 15"/>
            <p:cNvSpPr/>
            <p:nvPr/>
          </p:nvSpPr>
          <p:spPr>
            <a:xfrm>
              <a:off x="2502027" y="253403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16" name="object 16"/>
          <p:cNvSpPr txBox="1"/>
          <p:nvPr/>
        </p:nvSpPr>
        <p:spPr>
          <a:xfrm>
            <a:off x="2611893" y="2644186"/>
            <a:ext cx="1235125" cy="443070"/>
          </a:xfrm>
          <a:prstGeom prst="rect">
            <a:avLst/>
          </a:prstGeom>
        </p:spPr>
        <p:txBody>
          <a:bodyPr vert="horz" wrap="square" lIns="0" tIns="12065" rIns="0" bIns="0" rtlCol="0">
            <a:spAutoFit/>
          </a:bodyPr>
          <a:lstStyle/>
          <a:p>
            <a:pPr marL="124460" marR="5080" indent="-112395">
              <a:lnSpc>
                <a:spcPct val="100000"/>
              </a:lnSpc>
              <a:spcBef>
                <a:spcPts val="95"/>
              </a:spcBef>
            </a:pPr>
            <a:r>
              <a:rPr lang="en-US" sz="1400" spc="-10" dirty="0">
                <a:solidFill>
                  <a:srgbClr val="FFFFFF"/>
                </a:solidFill>
                <a:latin typeface="Segoe UI"/>
                <a:cs typeface="Segoe UI"/>
              </a:rPr>
              <a:t>13</a:t>
            </a:r>
            <a:r>
              <a:rPr sz="1400" spc="-10" dirty="0">
                <a:solidFill>
                  <a:srgbClr val="FFFFFF"/>
                </a:solidFill>
                <a:latin typeface="Segoe UI"/>
                <a:cs typeface="Segoe UI"/>
              </a:rPr>
              <a:t> Contributing Dimensions</a:t>
            </a:r>
            <a:endParaRPr sz="1400" dirty="0">
              <a:latin typeface="Segoe UI"/>
              <a:cs typeface="Segoe UI"/>
            </a:endParaRPr>
          </a:p>
        </p:txBody>
      </p:sp>
      <p:grpSp>
        <p:nvGrpSpPr>
          <p:cNvPr id="17" name="object 17"/>
          <p:cNvGrpSpPr/>
          <p:nvPr/>
        </p:nvGrpSpPr>
        <p:grpSpPr>
          <a:xfrm>
            <a:off x="3874364" y="1371036"/>
            <a:ext cx="1945033" cy="1559743"/>
            <a:chOff x="3884128" y="1750475"/>
            <a:chExt cx="1945033" cy="1128573"/>
          </a:xfrm>
        </p:grpSpPr>
        <p:sp>
          <p:nvSpPr>
            <p:cNvPr id="18" name="object 18"/>
            <p:cNvSpPr/>
            <p:nvPr/>
          </p:nvSpPr>
          <p:spPr>
            <a:xfrm>
              <a:off x="3884128" y="1885273"/>
              <a:ext cx="553085" cy="993775"/>
            </a:xfrm>
            <a:custGeom>
              <a:avLst/>
              <a:gdLst/>
              <a:ahLst/>
              <a:cxnLst/>
              <a:rect l="l" t="t" r="r" b="b"/>
              <a:pathLst>
                <a:path w="553085" h="993775">
                  <a:moveTo>
                    <a:pt x="0" y="993609"/>
                  </a:moveTo>
                  <a:lnTo>
                    <a:pt x="552970" y="0"/>
                  </a:lnTo>
                </a:path>
              </a:pathLst>
            </a:custGeom>
            <a:ln w="12700">
              <a:solidFill>
                <a:srgbClr val="7777A6"/>
              </a:solidFill>
            </a:ln>
          </p:spPr>
          <p:txBody>
            <a:bodyPr wrap="square" lIns="0" tIns="0" rIns="0" bIns="0" rtlCol="0"/>
            <a:lstStyle/>
            <a:p>
              <a:endParaRPr/>
            </a:p>
          </p:txBody>
        </p:sp>
        <p:sp>
          <p:nvSpPr>
            <p:cNvPr id="19" name="object 19"/>
            <p:cNvSpPr/>
            <p:nvPr/>
          </p:nvSpPr>
          <p:spPr>
            <a:xfrm>
              <a:off x="4446383" y="1750475"/>
              <a:ext cx="1382396" cy="705310"/>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pPr marL="12700" marR="5080" indent="179705" algn="l">
                <a:lnSpc>
                  <a:spcPct val="110700"/>
                </a:lnSpc>
                <a:spcBef>
                  <a:spcPts val="100"/>
                </a:spcBef>
              </a:pPr>
              <a:endParaRPr lang="en-US" sz="1050" dirty="0">
                <a:solidFill>
                  <a:schemeClr val="bg1"/>
                </a:solidFill>
                <a:latin typeface="Segoe UI"/>
                <a:cs typeface="Segoe UI"/>
              </a:endParaRPr>
            </a:p>
            <a:p>
              <a:pPr marL="12700" marR="5080" indent="179705" algn="l">
                <a:lnSpc>
                  <a:spcPct val="110700"/>
                </a:lnSpc>
                <a:spcBef>
                  <a:spcPts val="100"/>
                </a:spcBef>
              </a:pPr>
              <a:r>
                <a:rPr lang="en-US" sz="1050" dirty="0">
                  <a:solidFill>
                    <a:schemeClr val="bg1"/>
                  </a:solidFill>
                  <a:latin typeface="Segoe UI"/>
                  <a:cs typeface="Segoe UI"/>
                </a:rPr>
                <a:t>Y-M-D-HH:MM:SS </a:t>
              </a:r>
              <a:r>
                <a:rPr lang="en-US" sz="1050" b="1" dirty="0">
                  <a:solidFill>
                    <a:schemeClr val="bg1"/>
                  </a:solidFill>
                </a:rPr>
                <a:t>2004-03-10 18:00:00 </a:t>
              </a:r>
              <a:r>
                <a:rPr lang="en-AU" sz="1050" b="1" dirty="0">
                  <a:solidFill>
                    <a:schemeClr val="bg1"/>
                  </a:solidFill>
                </a:rPr>
                <a:t>2005-04-04 14:00:00</a:t>
              </a:r>
              <a:endParaRPr lang="en-US" sz="1050" dirty="0">
                <a:solidFill>
                  <a:schemeClr val="bg1"/>
                </a:solidFill>
                <a:latin typeface="Segoe UI"/>
                <a:cs typeface="Segoe UI"/>
              </a:endParaRPr>
            </a:p>
            <a:p>
              <a:endParaRPr dirty="0"/>
            </a:p>
          </p:txBody>
        </p:sp>
        <p:sp>
          <p:nvSpPr>
            <p:cNvPr id="20" name="object 20"/>
            <p:cNvSpPr/>
            <p:nvPr/>
          </p:nvSpPr>
          <p:spPr>
            <a:xfrm>
              <a:off x="4446766" y="1757372"/>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22" name="object 22"/>
          <p:cNvGrpSpPr/>
          <p:nvPr/>
        </p:nvGrpSpPr>
        <p:grpSpPr>
          <a:xfrm>
            <a:off x="3877778" y="1534033"/>
            <a:ext cx="3884295" cy="1694180"/>
            <a:chOff x="3877778" y="1534033"/>
            <a:chExt cx="3884295" cy="1694180"/>
          </a:xfrm>
        </p:grpSpPr>
        <p:sp>
          <p:nvSpPr>
            <p:cNvPr id="23" name="object 23"/>
            <p:cNvSpPr/>
            <p:nvPr/>
          </p:nvSpPr>
          <p:spPr>
            <a:xfrm>
              <a:off x="5819775" y="1885618"/>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24" name="object 24"/>
            <p:cNvSpPr/>
            <p:nvPr/>
          </p:nvSpPr>
          <p:spPr>
            <a:xfrm>
              <a:off x="6372987" y="154038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5" name="object 25"/>
            <p:cNvSpPr/>
            <p:nvPr/>
          </p:nvSpPr>
          <p:spPr>
            <a:xfrm>
              <a:off x="6372987" y="1540383"/>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sp>
          <p:nvSpPr>
            <p:cNvPr id="26" name="object 26"/>
            <p:cNvSpPr/>
            <p:nvPr/>
          </p:nvSpPr>
          <p:spPr>
            <a:xfrm>
              <a:off x="3884128" y="2875187"/>
              <a:ext cx="553085" cy="3810"/>
            </a:xfrm>
            <a:custGeom>
              <a:avLst/>
              <a:gdLst/>
              <a:ahLst/>
              <a:cxnLst/>
              <a:rect l="l" t="t" r="r" b="b"/>
              <a:pathLst>
                <a:path w="553085" h="3810">
                  <a:moveTo>
                    <a:pt x="0" y="3695"/>
                  </a:moveTo>
                  <a:lnTo>
                    <a:pt x="552970" y="0"/>
                  </a:lnTo>
                </a:path>
              </a:pathLst>
            </a:custGeom>
            <a:ln w="12700">
              <a:solidFill>
                <a:srgbClr val="7777A6"/>
              </a:solidFill>
            </a:ln>
          </p:spPr>
          <p:txBody>
            <a:bodyPr wrap="square" lIns="0" tIns="0" rIns="0" bIns="0" rtlCol="0"/>
            <a:lstStyle/>
            <a:p>
              <a:endParaRPr/>
            </a:p>
          </p:txBody>
        </p:sp>
        <p:sp>
          <p:nvSpPr>
            <p:cNvPr id="27" name="object 27"/>
            <p:cNvSpPr/>
            <p:nvPr/>
          </p:nvSpPr>
          <p:spPr>
            <a:xfrm>
              <a:off x="4437507" y="253022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8" name="object 28"/>
            <p:cNvSpPr/>
            <p:nvPr/>
          </p:nvSpPr>
          <p:spPr>
            <a:xfrm>
              <a:off x="4437507" y="253022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29" name="object 29"/>
          <p:cNvSpPr txBox="1"/>
          <p:nvPr/>
        </p:nvSpPr>
        <p:spPr>
          <a:xfrm>
            <a:off x="4656215" y="2746914"/>
            <a:ext cx="944880"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3</a:t>
            </a:r>
            <a:r>
              <a:rPr sz="1400" spc="-10" dirty="0">
                <a:solidFill>
                  <a:srgbClr val="FFFFFF"/>
                </a:solidFill>
                <a:latin typeface="Segoe UI"/>
                <a:cs typeface="Segoe UI"/>
              </a:rPr>
              <a:t> Segments</a:t>
            </a:r>
            <a:endParaRPr sz="1400" dirty="0">
              <a:latin typeface="Segoe UI"/>
              <a:cs typeface="Segoe UI"/>
            </a:endParaRPr>
          </a:p>
        </p:txBody>
      </p:sp>
      <p:grpSp>
        <p:nvGrpSpPr>
          <p:cNvPr id="30" name="object 30"/>
          <p:cNvGrpSpPr/>
          <p:nvPr/>
        </p:nvGrpSpPr>
        <p:grpSpPr>
          <a:xfrm>
            <a:off x="5819775" y="2530220"/>
            <a:ext cx="1935607" cy="691515"/>
            <a:chOff x="5819775" y="2530220"/>
            <a:chExt cx="1935607" cy="691515"/>
          </a:xfrm>
        </p:grpSpPr>
        <p:sp>
          <p:nvSpPr>
            <p:cNvPr id="31" name="object 31"/>
            <p:cNvSpPr/>
            <p:nvPr/>
          </p:nvSpPr>
          <p:spPr>
            <a:xfrm>
              <a:off x="5819775" y="2875456"/>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33" name="object 33"/>
            <p:cNvSpPr/>
            <p:nvPr/>
          </p:nvSpPr>
          <p:spPr>
            <a:xfrm>
              <a:off x="6372987" y="253022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35" name="object 35"/>
          <p:cNvGrpSpPr/>
          <p:nvPr/>
        </p:nvGrpSpPr>
        <p:grpSpPr>
          <a:xfrm>
            <a:off x="3877778" y="2872532"/>
            <a:ext cx="1948814" cy="1353185"/>
            <a:chOff x="3877778" y="2872532"/>
            <a:chExt cx="1948814" cy="1353185"/>
          </a:xfrm>
        </p:grpSpPr>
        <p:sp>
          <p:nvSpPr>
            <p:cNvPr id="36" name="object 36"/>
            <p:cNvSpPr/>
            <p:nvPr/>
          </p:nvSpPr>
          <p:spPr>
            <a:xfrm>
              <a:off x="3884128" y="2878882"/>
              <a:ext cx="553085" cy="993775"/>
            </a:xfrm>
            <a:custGeom>
              <a:avLst/>
              <a:gdLst/>
              <a:ahLst/>
              <a:cxnLst/>
              <a:rect l="l" t="t" r="r" b="b"/>
              <a:pathLst>
                <a:path w="553085" h="993775">
                  <a:moveTo>
                    <a:pt x="0" y="0"/>
                  </a:moveTo>
                  <a:lnTo>
                    <a:pt x="552970" y="993609"/>
                  </a:lnTo>
                </a:path>
              </a:pathLst>
            </a:custGeom>
            <a:ln w="12700">
              <a:solidFill>
                <a:srgbClr val="7777A6"/>
              </a:solidFill>
            </a:ln>
          </p:spPr>
          <p:txBody>
            <a:bodyPr wrap="square" lIns="0" tIns="0" rIns="0" bIns="0" rtlCol="0"/>
            <a:lstStyle/>
            <a:p>
              <a:endParaRPr/>
            </a:p>
          </p:txBody>
        </p:sp>
        <p:sp>
          <p:nvSpPr>
            <p:cNvPr id="37" name="object 37"/>
            <p:cNvSpPr/>
            <p:nvPr/>
          </p:nvSpPr>
          <p:spPr>
            <a:xfrm>
              <a:off x="443750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38" name="object 38"/>
            <p:cNvSpPr/>
            <p:nvPr/>
          </p:nvSpPr>
          <p:spPr>
            <a:xfrm>
              <a:off x="443750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39" name="object 39"/>
          <p:cNvSpPr txBox="1"/>
          <p:nvPr/>
        </p:nvSpPr>
        <p:spPr>
          <a:xfrm>
            <a:off x="4477144" y="3744226"/>
            <a:ext cx="1301750" cy="227626"/>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10</a:t>
            </a:r>
            <a:r>
              <a:rPr sz="1400" spc="-10" dirty="0">
                <a:solidFill>
                  <a:srgbClr val="FFFFFF"/>
                </a:solidFill>
                <a:latin typeface="Segoe UI"/>
                <a:cs typeface="Segoe UI"/>
              </a:rPr>
              <a:t> </a:t>
            </a:r>
            <a:r>
              <a:rPr lang="en-US" sz="1400" spc="-10" dirty="0">
                <a:solidFill>
                  <a:srgbClr val="FFFFFF"/>
                </a:solidFill>
                <a:latin typeface="Segoe UI"/>
                <a:cs typeface="Segoe UI"/>
              </a:rPr>
              <a:t>Pollutants</a:t>
            </a:r>
            <a:endParaRPr sz="1400" dirty="0">
              <a:latin typeface="Segoe UI"/>
              <a:cs typeface="Segoe UI"/>
            </a:endParaRPr>
          </a:p>
        </p:txBody>
      </p:sp>
      <p:grpSp>
        <p:nvGrpSpPr>
          <p:cNvPr id="40" name="object 40"/>
          <p:cNvGrpSpPr/>
          <p:nvPr/>
        </p:nvGrpSpPr>
        <p:grpSpPr>
          <a:xfrm>
            <a:off x="5813425" y="3520566"/>
            <a:ext cx="1948180" cy="704850"/>
            <a:chOff x="5813425" y="3520566"/>
            <a:chExt cx="1948180" cy="704850"/>
          </a:xfrm>
        </p:grpSpPr>
        <p:sp>
          <p:nvSpPr>
            <p:cNvPr id="41" name="object 41"/>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42" name="object 42"/>
            <p:cNvSpPr/>
            <p:nvPr/>
          </p:nvSpPr>
          <p:spPr>
            <a:xfrm>
              <a:off x="637298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3" name="object 43"/>
            <p:cNvSpPr/>
            <p:nvPr/>
          </p:nvSpPr>
          <p:spPr>
            <a:xfrm>
              <a:off x="637298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4" name="object 44"/>
          <p:cNvSpPr txBox="1"/>
          <p:nvPr/>
        </p:nvSpPr>
        <p:spPr>
          <a:xfrm>
            <a:off x="6663260" y="3744226"/>
            <a:ext cx="1022667"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3 Categories</a:t>
            </a:r>
            <a:endParaRPr sz="1400" dirty="0">
              <a:latin typeface="Segoe UI"/>
              <a:cs typeface="Segoe UI"/>
            </a:endParaRPr>
          </a:p>
        </p:txBody>
      </p:sp>
      <p:grpSp>
        <p:nvGrpSpPr>
          <p:cNvPr id="45" name="object 45"/>
          <p:cNvGrpSpPr/>
          <p:nvPr/>
        </p:nvGrpSpPr>
        <p:grpSpPr>
          <a:xfrm>
            <a:off x="7748904" y="3520566"/>
            <a:ext cx="3885380" cy="704850"/>
            <a:chOff x="7748905" y="3520566"/>
            <a:chExt cx="1948180" cy="704850"/>
          </a:xfrm>
        </p:grpSpPr>
        <p:sp>
          <p:nvSpPr>
            <p:cNvPr id="46" name="object 46"/>
            <p:cNvSpPr/>
            <p:nvPr/>
          </p:nvSpPr>
          <p:spPr>
            <a:xfrm>
              <a:off x="7755255" y="3872914"/>
              <a:ext cx="553085" cy="0"/>
            </a:xfrm>
            <a:custGeom>
              <a:avLst/>
              <a:gdLst/>
              <a:ahLst/>
              <a:cxnLst/>
              <a:rect l="l" t="t" r="r" b="b"/>
              <a:pathLst>
                <a:path w="553084">
                  <a:moveTo>
                    <a:pt x="0" y="0"/>
                  </a:moveTo>
                  <a:lnTo>
                    <a:pt x="552970" y="0"/>
                  </a:lnTo>
                </a:path>
              </a:pathLst>
            </a:custGeom>
            <a:ln w="12700">
              <a:solidFill>
                <a:srgbClr val="7777A6"/>
              </a:solidFill>
            </a:ln>
          </p:spPr>
          <p:txBody>
            <a:bodyPr wrap="square" lIns="0" tIns="0" rIns="0" bIns="0" rtlCol="0"/>
            <a:lstStyle/>
            <a:p>
              <a:endParaRPr/>
            </a:p>
          </p:txBody>
        </p:sp>
        <p:sp>
          <p:nvSpPr>
            <p:cNvPr id="47" name="object 47"/>
            <p:cNvSpPr/>
            <p:nvPr/>
          </p:nvSpPr>
          <p:spPr>
            <a:xfrm>
              <a:off x="830846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8" name="object 48"/>
            <p:cNvSpPr/>
            <p:nvPr/>
          </p:nvSpPr>
          <p:spPr>
            <a:xfrm>
              <a:off x="830846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9" name="object 49"/>
          <p:cNvSpPr txBox="1"/>
          <p:nvPr/>
        </p:nvSpPr>
        <p:spPr>
          <a:xfrm>
            <a:off x="8972895" y="3586430"/>
            <a:ext cx="2449300" cy="443070"/>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FFFFFF"/>
                </a:solidFill>
                <a:latin typeface="Segoe UI"/>
                <a:cs typeface="Segoe UI"/>
              </a:rPr>
              <a:t>Non-Methane Hydrocarbons, Benzene, CO, NOx, O3</a:t>
            </a:r>
            <a:endParaRPr sz="1400" dirty="0">
              <a:latin typeface="Segoe UI"/>
              <a:cs typeface="Segoe UI"/>
            </a:endParaRPr>
          </a:p>
        </p:txBody>
      </p:sp>
      <p:grpSp>
        <p:nvGrpSpPr>
          <p:cNvPr id="60" name="object 60"/>
          <p:cNvGrpSpPr/>
          <p:nvPr/>
        </p:nvGrpSpPr>
        <p:grpSpPr>
          <a:xfrm>
            <a:off x="1942391" y="3766784"/>
            <a:ext cx="1948814" cy="2048510"/>
            <a:chOff x="1942391" y="3766784"/>
            <a:chExt cx="1948814" cy="2048510"/>
          </a:xfrm>
        </p:grpSpPr>
        <p:sp>
          <p:nvSpPr>
            <p:cNvPr id="61" name="object 61"/>
            <p:cNvSpPr/>
            <p:nvPr/>
          </p:nvSpPr>
          <p:spPr>
            <a:xfrm>
              <a:off x="1948741" y="3773134"/>
              <a:ext cx="553085" cy="1689735"/>
            </a:xfrm>
            <a:custGeom>
              <a:avLst/>
              <a:gdLst/>
              <a:ahLst/>
              <a:cxnLst/>
              <a:rect l="l" t="t" r="r" b="b"/>
              <a:pathLst>
                <a:path w="553085" h="1689735">
                  <a:moveTo>
                    <a:pt x="0" y="0"/>
                  </a:moveTo>
                  <a:lnTo>
                    <a:pt x="552970" y="1689138"/>
                  </a:lnTo>
                </a:path>
              </a:pathLst>
            </a:custGeom>
            <a:ln w="12699">
              <a:solidFill>
                <a:srgbClr val="686891"/>
              </a:solidFill>
            </a:ln>
          </p:spPr>
          <p:txBody>
            <a:bodyPr wrap="square" lIns="0" tIns="0" rIns="0" bIns="0" rtlCol="0"/>
            <a:lstStyle/>
            <a:p>
              <a:endParaRPr/>
            </a:p>
          </p:txBody>
        </p:sp>
        <p:sp>
          <p:nvSpPr>
            <p:cNvPr id="62" name="object 62"/>
            <p:cNvSpPr/>
            <p:nvPr/>
          </p:nvSpPr>
          <p:spPr>
            <a:xfrm>
              <a:off x="2502026" y="511721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p:spPr>
          <p:txBody>
            <a:bodyPr wrap="square" lIns="0" tIns="0" rIns="0" bIns="0" rtlCol="0"/>
            <a:lstStyle/>
            <a:p>
              <a:endParaRPr/>
            </a:p>
          </p:txBody>
        </p:sp>
        <p:sp>
          <p:nvSpPr>
            <p:cNvPr id="63" name="object 63"/>
            <p:cNvSpPr/>
            <p:nvPr/>
          </p:nvSpPr>
          <p:spPr>
            <a:xfrm>
              <a:off x="2502026" y="511721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64" name="object 64"/>
          <p:cNvSpPr txBox="1"/>
          <p:nvPr/>
        </p:nvSpPr>
        <p:spPr>
          <a:xfrm>
            <a:off x="2734575" y="5334008"/>
            <a:ext cx="917575"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5</a:t>
            </a:r>
            <a:r>
              <a:rPr sz="1400" spc="-10" dirty="0">
                <a:solidFill>
                  <a:srgbClr val="FFFFFF"/>
                </a:solidFill>
                <a:latin typeface="Segoe UI"/>
                <a:cs typeface="Segoe UI"/>
              </a:rPr>
              <a:t> Measures</a:t>
            </a:r>
            <a:endParaRPr sz="1400">
              <a:latin typeface="Segoe UI"/>
              <a:cs typeface="Segoe UI"/>
            </a:endParaRPr>
          </a:p>
        </p:txBody>
      </p:sp>
      <p:grpSp>
        <p:nvGrpSpPr>
          <p:cNvPr id="65" name="object 65"/>
          <p:cNvGrpSpPr/>
          <p:nvPr/>
        </p:nvGrpSpPr>
        <p:grpSpPr>
          <a:xfrm>
            <a:off x="3877778" y="4316095"/>
            <a:ext cx="1948814" cy="1153160"/>
            <a:chOff x="3877778" y="4316095"/>
            <a:chExt cx="1948814" cy="1153160"/>
          </a:xfrm>
        </p:grpSpPr>
        <p:sp>
          <p:nvSpPr>
            <p:cNvPr id="66" name="object 66"/>
            <p:cNvSpPr/>
            <p:nvPr/>
          </p:nvSpPr>
          <p:spPr>
            <a:xfrm>
              <a:off x="3884128" y="4667385"/>
              <a:ext cx="553085" cy="795020"/>
            </a:xfrm>
            <a:custGeom>
              <a:avLst/>
              <a:gdLst/>
              <a:ahLst/>
              <a:cxnLst/>
              <a:rect l="l" t="t" r="r" b="b"/>
              <a:pathLst>
                <a:path w="553085" h="795020">
                  <a:moveTo>
                    <a:pt x="0" y="794893"/>
                  </a:moveTo>
                  <a:lnTo>
                    <a:pt x="552970" y="0"/>
                  </a:lnTo>
                </a:path>
              </a:pathLst>
            </a:custGeom>
            <a:ln w="12700">
              <a:solidFill>
                <a:srgbClr val="FFC000"/>
              </a:solidFill>
            </a:ln>
          </p:spPr>
          <p:txBody>
            <a:bodyPr wrap="square" lIns="0" tIns="0" rIns="0" bIns="0" rtlCol="0"/>
            <a:lstStyle/>
            <a:p>
              <a:endParaRPr/>
            </a:p>
          </p:txBody>
        </p:sp>
        <p:sp>
          <p:nvSpPr>
            <p:cNvPr id="67" name="object 67"/>
            <p:cNvSpPr/>
            <p:nvPr/>
          </p:nvSpPr>
          <p:spPr>
            <a:xfrm>
              <a:off x="4437507" y="4322445"/>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3"/>
                  </a:lnTo>
                  <a:lnTo>
                    <a:pt x="1313154" y="691133"/>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68" name="object 68"/>
            <p:cNvSpPr/>
            <p:nvPr/>
          </p:nvSpPr>
          <p:spPr>
            <a:xfrm>
              <a:off x="4437507" y="4322445"/>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3"/>
                  </a:lnTo>
                  <a:lnTo>
                    <a:pt x="69113" y="691133"/>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69" name="object 69"/>
          <p:cNvSpPr txBox="1"/>
          <p:nvPr/>
        </p:nvSpPr>
        <p:spPr>
          <a:xfrm>
            <a:off x="4340500" y="4251871"/>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PT08.S1(CO</a:t>
            </a:r>
            <a:endParaRPr sz="1400" dirty="0">
              <a:latin typeface="Segoe UI"/>
              <a:cs typeface="Segoe UI"/>
            </a:endParaRPr>
          </a:p>
        </p:txBody>
      </p:sp>
      <p:grpSp>
        <p:nvGrpSpPr>
          <p:cNvPr id="70" name="object 70"/>
          <p:cNvGrpSpPr/>
          <p:nvPr/>
        </p:nvGrpSpPr>
        <p:grpSpPr>
          <a:xfrm>
            <a:off x="3877945" y="5110860"/>
            <a:ext cx="1948180" cy="704215"/>
            <a:chOff x="3877945" y="5110860"/>
            <a:chExt cx="1948180" cy="704215"/>
          </a:xfrm>
        </p:grpSpPr>
        <p:sp>
          <p:nvSpPr>
            <p:cNvPr id="71" name="object 71"/>
            <p:cNvSpPr/>
            <p:nvPr/>
          </p:nvSpPr>
          <p:spPr>
            <a:xfrm>
              <a:off x="3884295" y="5462446"/>
              <a:ext cx="553085" cy="0"/>
            </a:xfrm>
            <a:custGeom>
              <a:avLst/>
              <a:gdLst/>
              <a:ahLst/>
              <a:cxnLst/>
              <a:rect l="l" t="t" r="r" b="b"/>
              <a:pathLst>
                <a:path w="553085">
                  <a:moveTo>
                    <a:pt x="0" y="0"/>
                  </a:moveTo>
                  <a:lnTo>
                    <a:pt x="552970" y="0"/>
                  </a:lnTo>
                </a:path>
              </a:pathLst>
            </a:custGeom>
            <a:ln w="12700">
              <a:solidFill>
                <a:srgbClr val="FFC000"/>
              </a:solidFill>
            </a:ln>
          </p:spPr>
          <p:txBody>
            <a:bodyPr wrap="square" lIns="0" tIns="0" rIns="0" bIns="0" rtlCol="0"/>
            <a:lstStyle/>
            <a:p>
              <a:endParaRPr/>
            </a:p>
          </p:txBody>
        </p:sp>
        <p:sp>
          <p:nvSpPr>
            <p:cNvPr id="72" name="object 72"/>
            <p:cNvSpPr/>
            <p:nvPr/>
          </p:nvSpPr>
          <p:spPr>
            <a:xfrm>
              <a:off x="4437507" y="511721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3" name="object 73"/>
            <p:cNvSpPr/>
            <p:nvPr/>
          </p:nvSpPr>
          <p:spPr>
            <a:xfrm>
              <a:off x="4437507" y="511721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4" name="object 74"/>
          <p:cNvSpPr txBox="1"/>
          <p:nvPr/>
        </p:nvSpPr>
        <p:spPr>
          <a:xfrm>
            <a:off x="4564020" y="5204502"/>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T08.S3(NOx</a:t>
            </a:r>
            <a:endParaRPr sz="1400" dirty="0">
              <a:latin typeface="Segoe UI"/>
              <a:cs typeface="Segoe UI"/>
            </a:endParaRPr>
          </a:p>
        </p:txBody>
      </p:sp>
      <p:grpSp>
        <p:nvGrpSpPr>
          <p:cNvPr id="75" name="object 75"/>
          <p:cNvGrpSpPr/>
          <p:nvPr/>
        </p:nvGrpSpPr>
        <p:grpSpPr>
          <a:xfrm>
            <a:off x="3877778" y="5455930"/>
            <a:ext cx="1948814" cy="1153795"/>
            <a:chOff x="3877778" y="5455930"/>
            <a:chExt cx="1948814" cy="1153795"/>
          </a:xfrm>
        </p:grpSpPr>
        <p:sp>
          <p:nvSpPr>
            <p:cNvPr id="76" name="object 76"/>
            <p:cNvSpPr/>
            <p:nvPr/>
          </p:nvSpPr>
          <p:spPr>
            <a:xfrm>
              <a:off x="3884128" y="5462280"/>
              <a:ext cx="553085" cy="795020"/>
            </a:xfrm>
            <a:custGeom>
              <a:avLst/>
              <a:gdLst/>
              <a:ahLst/>
              <a:cxnLst/>
              <a:rect l="l" t="t" r="r" b="b"/>
              <a:pathLst>
                <a:path w="553085" h="795020">
                  <a:moveTo>
                    <a:pt x="0" y="0"/>
                  </a:moveTo>
                  <a:lnTo>
                    <a:pt x="552970" y="794893"/>
                  </a:lnTo>
                </a:path>
              </a:pathLst>
            </a:custGeom>
            <a:ln w="12700">
              <a:solidFill>
                <a:srgbClr val="FFC000"/>
              </a:solidFill>
            </a:ln>
          </p:spPr>
          <p:txBody>
            <a:bodyPr wrap="square" lIns="0" tIns="0" rIns="0" bIns="0" rtlCol="0"/>
            <a:lstStyle/>
            <a:p>
              <a:endParaRPr/>
            </a:p>
          </p:txBody>
        </p:sp>
        <p:sp>
          <p:nvSpPr>
            <p:cNvPr id="77" name="object 77"/>
            <p:cNvSpPr/>
            <p:nvPr/>
          </p:nvSpPr>
          <p:spPr>
            <a:xfrm>
              <a:off x="4437507" y="5911976"/>
              <a:ext cx="1382395" cy="691515"/>
            </a:xfrm>
            <a:custGeom>
              <a:avLst/>
              <a:gdLst/>
              <a:ahLst/>
              <a:cxnLst/>
              <a:rect l="l" t="t" r="r" b="b"/>
              <a:pathLst>
                <a:path w="1382395" h="691515">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8" name="object 78"/>
            <p:cNvSpPr/>
            <p:nvPr/>
          </p:nvSpPr>
          <p:spPr>
            <a:xfrm>
              <a:off x="4437507" y="5911976"/>
              <a:ext cx="1382395" cy="691515"/>
            </a:xfrm>
            <a:custGeom>
              <a:avLst/>
              <a:gdLst/>
              <a:ahLst/>
              <a:cxnLst/>
              <a:rect l="l" t="t" r="r" b="b"/>
              <a:pathLst>
                <a:path w="1382395" h="691515">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9" name="object 79"/>
          <p:cNvSpPr txBox="1"/>
          <p:nvPr/>
        </p:nvSpPr>
        <p:spPr>
          <a:xfrm>
            <a:off x="4312158" y="5797296"/>
            <a:ext cx="1623060" cy="577722"/>
          </a:xfrm>
          <a:prstGeom prst="rect">
            <a:avLst/>
          </a:prstGeom>
          <a:ln w="28575">
            <a:noFill/>
          </a:ln>
        </p:spPr>
        <p:txBody>
          <a:bodyPr vert="horz" wrap="square" lIns="0" tIns="635" rIns="0" bIns="0" rtlCol="0">
            <a:spAutoFit/>
          </a:bodyPr>
          <a:lstStyle/>
          <a:p>
            <a:pPr>
              <a:lnSpc>
                <a:spcPct val="100000"/>
              </a:lnSpc>
              <a:spcBef>
                <a:spcPts val="5"/>
              </a:spcBef>
            </a:pPr>
            <a:endParaRPr sz="2350" dirty="0">
              <a:latin typeface="Times New Roman"/>
              <a:cs typeface="Times New Roman"/>
            </a:endParaRPr>
          </a:p>
          <a:p>
            <a:pPr marL="8890" algn="ctr">
              <a:lnSpc>
                <a:spcPct val="100000"/>
              </a:lnSpc>
            </a:pPr>
            <a:r>
              <a:rPr lang="en-AU" sz="1400" spc="-25" dirty="0">
                <a:solidFill>
                  <a:srgbClr val="FFFFFF"/>
                </a:solidFill>
                <a:latin typeface="Segoe UI"/>
                <a:cs typeface="Segoe UI"/>
              </a:rPr>
              <a:t>PT08.S5(O3)</a:t>
            </a:r>
            <a:endParaRPr sz="1400" dirty="0">
              <a:latin typeface="Segoe UI"/>
              <a:cs typeface="Segoe UI"/>
            </a:endParaRPr>
          </a:p>
        </p:txBody>
      </p:sp>
      <p:grpSp>
        <p:nvGrpSpPr>
          <p:cNvPr id="80" name="object 80"/>
          <p:cNvGrpSpPr/>
          <p:nvPr/>
        </p:nvGrpSpPr>
        <p:grpSpPr>
          <a:xfrm>
            <a:off x="573151" y="1371600"/>
            <a:ext cx="1397000" cy="1064539"/>
            <a:chOff x="573151" y="1548511"/>
            <a:chExt cx="1397000" cy="704850"/>
          </a:xfrm>
        </p:grpSpPr>
        <p:sp>
          <p:nvSpPr>
            <p:cNvPr id="81" name="object 81"/>
            <p:cNvSpPr/>
            <p:nvPr/>
          </p:nvSpPr>
          <p:spPr>
            <a:xfrm>
              <a:off x="579501" y="1554861"/>
              <a:ext cx="1384300" cy="692150"/>
            </a:xfrm>
            <a:custGeom>
              <a:avLst/>
              <a:gdLst/>
              <a:ahLst/>
              <a:cxnLst/>
              <a:rect l="l" t="t" r="r" b="b"/>
              <a:pathLst>
                <a:path w="1384300" h="692150">
                  <a:moveTo>
                    <a:pt x="1314602"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4602" y="691895"/>
                  </a:lnTo>
                  <a:lnTo>
                    <a:pt x="1341534" y="686459"/>
                  </a:lnTo>
                  <a:lnTo>
                    <a:pt x="1363527" y="671631"/>
                  </a:lnTo>
                  <a:lnTo>
                    <a:pt x="1378355" y="649638"/>
                  </a:lnTo>
                  <a:lnTo>
                    <a:pt x="1383792" y="622706"/>
                  </a:lnTo>
                  <a:lnTo>
                    <a:pt x="1383792" y="69189"/>
                  </a:lnTo>
                  <a:lnTo>
                    <a:pt x="1378355" y="42257"/>
                  </a:lnTo>
                  <a:lnTo>
                    <a:pt x="1363527" y="20264"/>
                  </a:lnTo>
                  <a:lnTo>
                    <a:pt x="1341534" y="5436"/>
                  </a:lnTo>
                  <a:lnTo>
                    <a:pt x="1314602" y="0"/>
                  </a:lnTo>
                  <a:close/>
                </a:path>
              </a:pathLst>
            </a:custGeom>
            <a:solidFill>
              <a:srgbClr val="252546"/>
            </a:solidFill>
          </p:spPr>
          <p:txBody>
            <a:bodyPr wrap="square" lIns="0" tIns="0" rIns="0" bIns="0" rtlCol="0"/>
            <a:lstStyle/>
            <a:p>
              <a:endParaRPr/>
            </a:p>
          </p:txBody>
        </p:sp>
        <p:sp>
          <p:nvSpPr>
            <p:cNvPr id="82" name="object 82"/>
            <p:cNvSpPr/>
            <p:nvPr/>
          </p:nvSpPr>
          <p:spPr>
            <a:xfrm>
              <a:off x="579501" y="1554861"/>
              <a:ext cx="1384300" cy="692150"/>
            </a:xfrm>
            <a:custGeom>
              <a:avLst/>
              <a:gdLst/>
              <a:ahLst/>
              <a:cxnLst/>
              <a:rect l="l" t="t" r="r" b="b"/>
              <a:pathLst>
                <a:path w="1384300" h="692150">
                  <a:moveTo>
                    <a:pt x="0" y="69189"/>
                  </a:moveTo>
                  <a:lnTo>
                    <a:pt x="5436" y="42257"/>
                  </a:lnTo>
                  <a:lnTo>
                    <a:pt x="20264" y="20264"/>
                  </a:lnTo>
                  <a:lnTo>
                    <a:pt x="42257" y="5436"/>
                  </a:lnTo>
                  <a:lnTo>
                    <a:pt x="69189" y="0"/>
                  </a:lnTo>
                  <a:lnTo>
                    <a:pt x="1314602" y="0"/>
                  </a:lnTo>
                  <a:lnTo>
                    <a:pt x="1341534" y="5436"/>
                  </a:lnTo>
                  <a:lnTo>
                    <a:pt x="1363527" y="20264"/>
                  </a:lnTo>
                  <a:lnTo>
                    <a:pt x="1378355" y="42257"/>
                  </a:lnTo>
                  <a:lnTo>
                    <a:pt x="1383792" y="69189"/>
                  </a:lnTo>
                  <a:lnTo>
                    <a:pt x="1383792" y="622706"/>
                  </a:lnTo>
                  <a:lnTo>
                    <a:pt x="1378355" y="649638"/>
                  </a:lnTo>
                  <a:lnTo>
                    <a:pt x="1363527" y="671631"/>
                  </a:lnTo>
                  <a:lnTo>
                    <a:pt x="1341534" y="686459"/>
                  </a:lnTo>
                  <a:lnTo>
                    <a:pt x="1314602" y="691895"/>
                  </a:lnTo>
                  <a:lnTo>
                    <a:pt x="69189" y="691895"/>
                  </a:lnTo>
                  <a:lnTo>
                    <a:pt x="42257" y="686459"/>
                  </a:lnTo>
                  <a:lnTo>
                    <a:pt x="20264" y="671631"/>
                  </a:lnTo>
                  <a:lnTo>
                    <a:pt x="5436" y="649638"/>
                  </a:lnTo>
                  <a:lnTo>
                    <a:pt x="0" y="622706"/>
                  </a:lnTo>
                  <a:lnTo>
                    <a:pt x="0" y="69189"/>
                  </a:lnTo>
                  <a:close/>
                </a:path>
              </a:pathLst>
            </a:custGeom>
            <a:ln w="12699">
              <a:solidFill>
                <a:srgbClr val="FFFFFF"/>
              </a:solidFill>
            </a:ln>
          </p:spPr>
          <p:txBody>
            <a:bodyPr wrap="square" lIns="0" tIns="0" rIns="0" bIns="0" rtlCol="0"/>
            <a:lstStyle/>
            <a:p>
              <a:endParaRPr/>
            </a:p>
          </p:txBody>
        </p:sp>
        <p:sp>
          <p:nvSpPr>
            <p:cNvPr id="83" name="object 83"/>
            <p:cNvSpPr/>
            <p:nvPr/>
          </p:nvSpPr>
          <p:spPr>
            <a:xfrm>
              <a:off x="599694" y="1575054"/>
              <a:ext cx="1343660" cy="651510"/>
            </a:xfrm>
            <a:custGeom>
              <a:avLst/>
              <a:gdLst/>
              <a:ahLst/>
              <a:cxnLst/>
              <a:rect l="l" t="t" r="r" b="b"/>
              <a:pathLst>
                <a:path w="1343660" h="651510">
                  <a:moveTo>
                    <a:pt x="1343406" y="0"/>
                  </a:moveTo>
                  <a:lnTo>
                    <a:pt x="0" y="0"/>
                  </a:lnTo>
                  <a:lnTo>
                    <a:pt x="0" y="651510"/>
                  </a:lnTo>
                  <a:lnTo>
                    <a:pt x="1343406" y="651510"/>
                  </a:lnTo>
                  <a:lnTo>
                    <a:pt x="1343406" y="0"/>
                  </a:lnTo>
                  <a:close/>
                </a:path>
              </a:pathLst>
            </a:custGeom>
            <a:solidFill>
              <a:srgbClr val="4D4D8B"/>
            </a:solidFill>
          </p:spPr>
          <p:txBody>
            <a:bodyPr wrap="square" lIns="0" tIns="0" rIns="0" bIns="0" rtlCol="0"/>
            <a:lstStyle/>
            <a:p>
              <a:endParaRPr/>
            </a:p>
          </p:txBody>
        </p:sp>
      </p:grpSp>
      <p:sp>
        <p:nvSpPr>
          <p:cNvPr id="84" name="object 84"/>
          <p:cNvSpPr txBox="1"/>
          <p:nvPr/>
        </p:nvSpPr>
        <p:spPr>
          <a:xfrm>
            <a:off x="583398" y="1356155"/>
            <a:ext cx="1375918" cy="1006045"/>
          </a:xfrm>
          <a:prstGeom prst="rect">
            <a:avLst/>
          </a:prstGeom>
        </p:spPr>
        <p:txBody>
          <a:bodyPr vert="horz" wrap="square" lIns="0" tIns="56515" rIns="0" bIns="0" rtlCol="0">
            <a:spAutoFit/>
          </a:bodyPr>
          <a:lstStyle/>
          <a:p>
            <a:pPr marL="134620" marR="125730" indent="-1270" algn="ctr">
              <a:lnSpc>
                <a:spcPts val="1400"/>
              </a:lnSpc>
              <a:spcBef>
                <a:spcPts val="445"/>
              </a:spcBef>
            </a:pPr>
            <a:r>
              <a:rPr lang="en-US" sz="1300" dirty="0">
                <a:solidFill>
                  <a:srgbClr val="FFFFFF"/>
                </a:solidFill>
                <a:latin typeface="Segoe UI"/>
                <a:cs typeface="Segoe UI"/>
              </a:rPr>
              <a:t>Averaged concentrations&amp; sensor responses</a:t>
            </a:r>
          </a:p>
          <a:p>
            <a:pPr marL="134620" marR="125730" indent="-1270" algn="ctr">
              <a:lnSpc>
                <a:spcPts val="1400"/>
              </a:lnSpc>
              <a:spcBef>
                <a:spcPts val="445"/>
              </a:spcBef>
            </a:pPr>
            <a:r>
              <a:rPr sz="1300" dirty="0">
                <a:solidFill>
                  <a:srgbClr val="FFFFFF"/>
                </a:solidFill>
                <a:latin typeface="Segoe UI"/>
                <a:cs typeface="Segoe UI"/>
              </a:rPr>
              <a:t>(</a:t>
            </a:r>
            <a:r>
              <a:rPr lang="en-US" sz="1300" dirty="0">
                <a:solidFill>
                  <a:srgbClr val="FFFFFF"/>
                </a:solidFill>
                <a:latin typeface="Segoe UI"/>
                <a:cs typeface="Segoe UI"/>
              </a:rPr>
              <a:t>hourly</a:t>
            </a:r>
            <a:r>
              <a:rPr sz="1300" spc="-50" dirty="0">
                <a:solidFill>
                  <a:srgbClr val="FFFFFF"/>
                </a:solidFill>
                <a:latin typeface="Segoe UI"/>
                <a:cs typeface="Segoe UI"/>
              </a:rPr>
              <a:t> </a:t>
            </a:r>
            <a:r>
              <a:rPr sz="1300" spc="-10" dirty="0">
                <a:solidFill>
                  <a:srgbClr val="FFFFFF"/>
                </a:solidFill>
                <a:latin typeface="Segoe UI"/>
                <a:cs typeface="Segoe UI"/>
              </a:rPr>
              <a:t>entr</a:t>
            </a:r>
            <a:r>
              <a:rPr lang="en-US" sz="1300" spc="-10" dirty="0">
                <a:solidFill>
                  <a:srgbClr val="FFFFFF"/>
                </a:solidFill>
                <a:latin typeface="Segoe UI"/>
                <a:cs typeface="Segoe UI"/>
              </a:rPr>
              <a:t>ies)</a:t>
            </a:r>
            <a:endParaRPr sz="1300" dirty="0">
              <a:latin typeface="Segoe UI"/>
              <a:cs typeface="Segoe UI"/>
            </a:endParaRPr>
          </a:p>
        </p:txBody>
      </p:sp>
      <p:grpSp>
        <p:nvGrpSpPr>
          <p:cNvPr id="85" name="object 85"/>
          <p:cNvGrpSpPr/>
          <p:nvPr/>
        </p:nvGrpSpPr>
        <p:grpSpPr>
          <a:xfrm>
            <a:off x="1144683" y="1544141"/>
            <a:ext cx="9728846" cy="1059555"/>
            <a:chOff x="1233302" y="1535049"/>
            <a:chExt cx="9614072" cy="1059555"/>
          </a:xfrm>
        </p:grpSpPr>
        <p:sp>
          <p:nvSpPr>
            <p:cNvPr id="86" name="object 86"/>
            <p:cNvSpPr/>
            <p:nvPr/>
          </p:nvSpPr>
          <p:spPr>
            <a:xfrm flipH="1">
              <a:off x="1271395" y="2439922"/>
              <a:ext cx="45719" cy="154682"/>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87" name="object 87"/>
            <p:cNvSpPr/>
            <p:nvPr/>
          </p:nvSpPr>
          <p:spPr>
            <a:xfrm>
              <a:off x="1233302" y="2226943"/>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585858"/>
            </a:solidFill>
          </p:spPr>
          <p:txBody>
            <a:bodyPr wrap="square" lIns="0" tIns="0" rIns="0" bIns="0" rtlCol="0"/>
            <a:lstStyle/>
            <a:p>
              <a:endParaRPr/>
            </a:p>
          </p:txBody>
        </p:sp>
        <p:sp>
          <p:nvSpPr>
            <p:cNvPr id="89" name="object 89"/>
            <p:cNvSpPr/>
            <p:nvPr/>
          </p:nvSpPr>
          <p:spPr>
            <a:xfrm>
              <a:off x="7757159" y="1879854"/>
              <a:ext cx="474345" cy="0"/>
            </a:xfrm>
            <a:custGeom>
              <a:avLst/>
              <a:gdLst/>
              <a:ahLst/>
              <a:cxnLst/>
              <a:rect l="l" t="t" r="r" b="b"/>
              <a:pathLst>
                <a:path w="474345">
                  <a:moveTo>
                    <a:pt x="0" y="0"/>
                  </a:moveTo>
                  <a:lnTo>
                    <a:pt x="474179" y="0"/>
                  </a:lnTo>
                </a:path>
              </a:pathLst>
            </a:custGeom>
            <a:ln w="12700">
              <a:solidFill>
                <a:srgbClr val="C3C3DD"/>
              </a:solidFill>
              <a:prstDash val="lgDash"/>
            </a:ln>
          </p:spPr>
          <p:txBody>
            <a:bodyPr wrap="square" lIns="0" tIns="0" rIns="0" bIns="0" rtlCol="0"/>
            <a:lstStyle/>
            <a:p>
              <a:endParaRPr/>
            </a:p>
          </p:txBody>
        </p:sp>
        <p:sp>
          <p:nvSpPr>
            <p:cNvPr id="90" name="object 90"/>
            <p:cNvSpPr/>
            <p:nvPr/>
          </p:nvSpPr>
          <p:spPr>
            <a:xfrm>
              <a:off x="8218642" y="1841751"/>
              <a:ext cx="76200" cy="76200"/>
            </a:xfrm>
            <a:custGeom>
              <a:avLst/>
              <a:gdLst/>
              <a:ahLst/>
              <a:cxnLst/>
              <a:rect l="l" t="t" r="r" b="b"/>
              <a:pathLst>
                <a:path w="76200" h="76200">
                  <a:moveTo>
                    <a:pt x="0" y="0"/>
                  </a:moveTo>
                  <a:lnTo>
                    <a:pt x="0" y="76200"/>
                  </a:lnTo>
                  <a:lnTo>
                    <a:pt x="76200" y="38100"/>
                  </a:lnTo>
                  <a:lnTo>
                    <a:pt x="0" y="0"/>
                  </a:lnTo>
                  <a:close/>
                </a:path>
              </a:pathLst>
            </a:custGeom>
            <a:solidFill>
              <a:srgbClr val="C3C3DD"/>
            </a:solidFill>
          </p:spPr>
          <p:txBody>
            <a:bodyPr wrap="square" lIns="0" tIns="0" rIns="0" bIns="0" rtlCol="0"/>
            <a:lstStyle/>
            <a:p>
              <a:endParaRPr/>
            </a:p>
          </p:txBody>
        </p:sp>
        <p:sp>
          <p:nvSpPr>
            <p:cNvPr id="91" name="object 91"/>
            <p:cNvSpPr/>
            <p:nvPr/>
          </p:nvSpPr>
          <p:spPr>
            <a:xfrm>
              <a:off x="8294750" y="1535049"/>
              <a:ext cx="2552624"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C3C3DD"/>
            </a:solidFill>
            <a:ln>
              <a:noFill/>
            </a:ln>
          </p:spPr>
          <p:txBody>
            <a:bodyPr wrap="square" lIns="0" tIns="0" rIns="0" bIns="0" rtlCol="0"/>
            <a:lstStyle/>
            <a:p>
              <a:endParaRPr dirty="0"/>
            </a:p>
          </p:txBody>
        </p:sp>
        <p:sp>
          <p:nvSpPr>
            <p:cNvPr id="92" name="object 92"/>
            <p:cNvSpPr/>
            <p:nvPr/>
          </p:nvSpPr>
          <p:spPr>
            <a:xfrm>
              <a:off x="8294750" y="1535049"/>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noFill/>
            </a:ln>
          </p:spPr>
          <p:txBody>
            <a:bodyPr wrap="square" lIns="0" tIns="0" rIns="0" bIns="0" rtlCol="0"/>
            <a:lstStyle/>
            <a:p>
              <a:endParaRPr/>
            </a:p>
          </p:txBody>
        </p:sp>
      </p:grpSp>
      <p:sp>
        <p:nvSpPr>
          <p:cNvPr id="94" name="object 94"/>
          <p:cNvSpPr txBox="1"/>
          <p:nvPr/>
        </p:nvSpPr>
        <p:spPr>
          <a:xfrm>
            <a:off x="6390928" y="1758404"/>
            <a:ext cx="5039072" cy="227626"/>
          </a:xfrm>
          <a:prstGeom prst="rect">
            <a:avLst/>
          </a:prstGeom>
        </p:spPr>
        <p:txBody>
          <a:bodyPr vert="horz" wrap="square" lIns="0" tIns="12065" rIns="0" bIns="0" rtlCol="0">
            <a:spAutoFit/>
          </a:bodyPr>
          <a:lstStyle/>
          <a:p>
            <a:pPr marL="12700">
              <a:lnSpc>
                <a:spcPct val="100000"/>
              </a:lnSpc>
              <a:spcBef>
                <a:spcPts val="95"/>
              </a:spcBef>
              <a:tabLst>
                <a:tab pos="1951355" algn="l"/>
              </a:tabLst>
            </a:pPr>
            <a:r>
              <a:rPr sz="1400" spc="-20" dirty="0">
                <a:solidFill>
                  <a:srgbClr val="FFFFFF"/>
                </a:solidFill>
                <a:latin typeface="Segoe UI"/>
                <a:cs typeface="Segoe UI"/>
              </a:rPr>
              <a:t>Year</a:t>
            </a:r>
            <a:r>
              <a:rPr sz="1400" spc="-75" dirty="0">
                <a:solidFill>
                  <a:srgbClr val="FFFFFF"/>
                </a:solidFill>
                <a:latin typeface="Segoe UI"/>
                <a:cs typeface="Segoe UI"/>
              </a:rPr>
              <a:t> </a:t>
            </a:r>
            <a:r>
              <a:rPr lang="en-US" sz="1400" spc="-20" dirty="0">
                <a:solidFill>
                  <a:srgbClr val="FFFFFF"/>
                </a:solidFill>
                <a:latin typeface="Segoe UI"/>
                <a:cs typeface="Segoe UI"/>
              </a:rPr>
              <a:t>Month Hour</a:t>
            </a:r>
            <a:r>
              <a:rPr sz="1400" dirty="0">
                <a:solidFill>
                  <a:srgbClr val="FFFFFF"/>
                </a:solidFill>
                <a:latin typeface="Segoe UI"/>
                <a:cs typeface="Segoe UI"/>
              </a:rPr>
              <a:t>	</a:t>
            </a:r>
            <a:r>
              <a:rPr sz="2100" baseline="3968" dirty="0">
                <a:solidFill>
                  <a:srgbClr val="FFFFFF"/>
                </a:solidFill>
                <a:latin typeface="Segoe UI"/>
                <a:cs typeface="Segoe UI"/>
              </a:rPr>
              <a:t>4</a:t>
            </a:r>
            <a:r>
              <a:rPr sz="2100" spc="-15" baseline="3968" dirty="0">
                <a:solidFill>
                  <a:srgbClr val="FFFFFF"/>
                </a:solidFill>
                <a:latin typeface="Segoe UI"/>
                <a:cs typeface="Segoe UI"/>
              </a:rPr>
              <a:t> Seasons</a:t>
            </a:r>
            <a:r>
              <a:rPr lang="en-US" sz="2100" spc="-15" baseline="3968" dirty="0">
                <a:solidFill>
                  <a:srgbClr val="FFFFFF"/>
                </a:solidFill>
                <a:latin typeface="Segoe UI"/>
                <a:cs typeface="Segoe UI"/>
              </a:rPr>
              <a:t>, Month Name, Hour </a:t>
            </a:r>
            <a:endParaRPr sz="2100" baseline="3968" dirty="0">
              <a:latin typeface="Segoe UI"/>
              <a:cs typeface="Segoe UI"/>
            </a:endParaRPr>
          </a:p>
        </p:txBody>
      </p:sp>
      <p:grpSp>
        <p:nvGrpSpPr>
          <p:cNvPr id="95" name="object 95"/>
          <p:cNvGrpSpPr/>
          <p:nvPr/>
        </p:nvGrpSpPr>
        <p:grpSpPr>
          <a:xfrm>
            <a:off x="6379083" y="4730877"/>
            <a:ext cx="1763802" cy="1042592"/>
            <a:chOff x="6379083" y="4730877"/>
            <a:chExt cx="1382395" cy="691515"/>
          </a:xfrm>
        </p:grpSpPr>
        <p:sp>
          <p:nvSpPr>
            <p:cNvPr id="96" name="object 96"/>
            <p:cNvSpPr/>
            <p:nvPr/>
          </p:nvSpPr>
          <p:spPr>
            <a:xfrm>
              <a:off x="6379083" y="473087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92D050"/>
            </a:solidFill>
          </p:spPr>
          <p:txBody>
            <a:bodyPr wrap="square" lIns="0" tIns="0" rIns="0" bIns="0" rtlCol="0"/>
            <a:lstStyle/>
            <a:p>
              <a:endParaRPr/>
            </a:p>
          </p:txBody>
        </p:sp>
        <p:sp>
          <p:nvSpPr>
            <p:cNvPr id="97" name="object 97"/>
            <p:cNvSpPr/>
            <p:nvPr/>
          </p:nvSpPr>
          <p:spPr>
            <a:xfrm>
              <a:off x="6398514" y="4750308"/>
              <a:ext cx="1342390" cy="650875"/>
            </a:xfrm>
            <a:custGeom>
              <a:avLst/>
              <a:gdLst/>
              <a:ahLst/>
              <a:cxnLst/>
              <a:rect l="l" t="t" r="r" b="b"/>
              <a:pathLst>
                <a:path w="1342390" h="650875">
                  <a:moveTo>
                    <a:pt x="1341882" y="0"/>
                  </a:moveTo>
                  <a:lnTo>
                    <a:pt x="0" y="0"/>
                  </a:lnTo>
                  <a:lnTo>
                    <a:pt x="0" y="650748"/>
                  </a:lnTo>
                  <a:lnTo>
                    <a:pt x="1341882" y="650748"/>
                  </a:lnTo>
                  <a:lnTo>
                    <a:pt x="1341882" y="0"/>
                  </a:lnTo>
                  <a:close/>
                </a:path>
              </a:pathLst>
            </a:custGeom>
            <a:solidFill>
              <a:srgbClr val="92D050"/>
            </a:solidFill>
          </p:spPr>
          <p:txBody>
            <a:bodyPr wrap="square" lIns="0" tIns="0" rIns="0" bIns="0" rtlCol="0"/>
            <a:lstStyle/>
            <a:p>
              <a:endParaRPr/>
            </a:p>
          </p:txBody>
        </p:sp>
      </p:grpSp>
      <p:sp>
        <p:nvSpPr>
          <p:cNvPr id="98" name="object 98"/>
          <p:cNvSpPr txBox="1"/>
          <p:nvPr/>
        </p:nvSpPr>
        <p:spPr>
          <a:xfrm>
            <a:off x="6432024" y="4805446"/>
            <a:ext cx="1742997" cy="886781"/>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Sensor Responds (Proxy to Gases </a:t>
            </a:r>
          </a:p>
          <a:p>
            <a:pPr marL="12700">
              <a:lnSpc>
                <a:spcPct val="100000"/>
              </a:lnSpc>
              <a:spcBef>
                <a:spcPts val="95"/>
              </a:spcBef>
            </a:pPr>
            <a:r>
              <a:rPr lang="en-US" sz="1400" spc="-10" dirty="0">
                <a:solidFill>
                  <a:srgbClr val="FFFFFF"/>
                </a:solidFill>
                <a:latin typeface="Segoe UI"/>
                <a:cs typeface="Segoe UI"/>
              </a:rPr>
              <a:t>which are measured by their concentration</a:t>
            </a:r>
            <a:endParaRPr sz="1400" dirty="0">
              <a:latin typeface="Segoe UI"/>
              <a:cs typeface="Segoe UI"/>
            </a:endParaRPr>
          </a:p>
        </p:txBody>
      </p:sp>
      <p:grpSp>
        <p:nvGrpSpPr>
          <p:cNvPr id="99" name="object 99"/>
          <p:cNvGrpSpPr/>
          <p:nvPr/>
        </p:nvGrpSpPr>
        <p:grpSpPr>
          <a:xfrm>
            <a:off x="552069" y="844556"/>
            <a:ext cx="9760634" cy="5600185"/>
            <a:chOff x="552069" y="844556"/>
            <a:chExt cx="9760634" cy="5600185"/>
          </a:xfrm>
        </p:grpSpPr>
        <p:sp>
          <p:nvSpPr>
            <p:cNvPr id="100" name="object 100"/>
            <p:cNvSpPr/>
            <p:nvPr/>
          </p:nvSpPr>
          <p:spPr>
            <a:xfrm>
              <a:off x="5296661" y="4652771"/>
              <a:ext cx="1023619" cy="400685"/>
            </a:xfrm>
            <a:custGeom>
              <a:avLst/>
              <a:gdLst/>
              <a:ahLst/>
              <a:cxnLst/>
              <a:rect l="l" t="t" r="r" b="b"/>
              <a:pathLst>
                <a:path w="1023620" h="400685">
                  <a:moveTo>
                    <a:pt x="0" y="0"/>
                  </a:moveTo>
                  <a:lnTo>
                    <a:pt x="1023073" y="400202"/>
                  </a:lnTo>
                </a:path>
              </a:pathLst>
            </a:custGeom>
            <a:ln w="12700">
              <a:solidFill>
                <a:srgbClr val="00AA50"/>
              </a:solidFill>
              <a:prstDash val="lgDash"/>
            </a:ln>
          </p:spPr>
          <p:txBody>
            <a:bodyPr wrap="square" lIns="0" tIns="0" rIns="0" bIns="0" rtlCol="0"/>
            <a:lstStyle/>
            <a:p>
              <a:endParaRPr/>
            </a:p>
          </p:txBody>
        </p:sp>
        <p:sp>
          <p:nvSpPr>
            <p:cNvPr id="101" name="object 101"/>
            <p:cNvSpPr/>
            <p:nvPr/>
          </p:nvSpPr>
          <p:spPr>
            <a:xfrm>
              <a:off x="6294030" y="5012863"/>
              <a:ext cx="85090" cy="71120"/>
            </a:xfrm>
            <a:custGeom>
              <a:avLst/>
              <a:gdLst/>
              <a:ahLst/>
              <a:cxnLst/>
              <a:rect l="l" t="t" r="r" b="b"/>
              <a:pathLst>
                <a:path w="85089" h="71120">
                  <a:moveTo>
                    <a:pt x="27762" y="0"/>
                  </a:moveTo>
                  <a:lnTo>
                    <a:pt x="0" y="70967"/>
                  </a:lnTo>
                  <a:lnTo>
                    <a:pt x="84848" y="63245"/>
                  </a:lnTo>
                  <a:lnTo>
                    <a:pt x="27762" y="0"/>
                  </a:lnTo>
                  <a:close/>
                </a:path>
              </a:pathLst>
            </a:custGeom>
            <a:solidFill>
              <a:srgbClr val="00AA50"/>
            </a:solidFill>
          </p:spPr>
          <p:txBody>
            <a:bodyPr wrap="square" lIns="0" tIns="0" rIns="0" bIns="0" rtlCol="0"/>
            <a:lstStyle/>
            <a:p>
              <a:endParaRPr/>
            </a:p>
          </p:txBody>
        </p:sp>
        <p:sp>
          <p:nvSpPr>
            <p:cNvPr id="102" name="object 102"/>
            <p:cNvSpPr/>
            <p:nvPr/>
          </p:nvSpPr>
          <p:spPr>
            <a:xfrm>
              <a:off x="5343905" y="5097830"/>
              <a:ext cx="975360" cy="363220"/>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sp>
          <p:nvSpPr>
            <p:cNvPr id="103" name="object 103"/>
            <p:cNvSpPr/>
            <p:nvPr/>
          </p:nvSpPr>
          <p:spPr>
            <a:xfrm>
              <a:off x="6293470" y="5066560"/>
              <a:ext cx="85090" cy="71755"/>
            </a:xfrm>
            <a:custGeom>
              <a:avLst/>
              <a:gdLst/>
              <a:ahLst/>
              <a:cxnLst/>
              <a:rect l="l" t="t" r="r" b="b"/>
              <a:pathLst>
                <a:path w="85089" h="71754">
                  <a:moveTo>
                    <a:pt x="0" y="0"/>
                  </a:moveTo>
                  <a:lnTo>
                    <a:pt x="26581" y="71412"/>
                  </a:lnTo>
                  <a:lnTo>
                    <a:pt x="84696" y="9118"/>
                  </a:lnTo>
                  <a:lnTo>
                    <a:pt x="0" y="0"/>
                  </a:lnTo>
                  <a:close/>
                </a:path>
              </a:pathLst>
            </a:custGeom>
            <a:solidFill>
              <a:srgbClr val="00AA50"/>
            </a:solidFill>
          </p:spPr>
          <p:txBody>
            <a:bodyPr wrap="square" lIns="0" tIns="0" rIns="0" bIns="0" rtlCol="0"/>
            <a:lstStyle/>
            <a:p>
              <a:endParaRPr/>
            </a:p>
          </p:txBody>
        </p:sp>
        <p:sp>
          <p:nvSpPr>
            <p:cNvPr id="104" name="object 104"/>
            <p:cNvSpPr/>
            <p:nvPr/>
          </p:nvSpPr>
          <p:spPr>
            <a:xfrm>
              <a:off x="6380728" y="844556"/>
              <a:ext cx="3931975" cy="4964169"/>
            </a:xfrm>
            <a:custGeom>
              <a:avLst/>
              <a:gdLst/>
              <a:ahLst/>
              <a:cxnLst/>
              <a:rect l="l" t="t" r="r" b="b"/>
              <a:pathLst>
                <a:path w="3535679" h="4110354">
                  <a:moveTo>
                    <a:pt x="0" y="3195828"/>
                  </a:moveTo>
                  <a:lnTo>
                    <a:pt x="1623060" y="3195828"/>
                  </a:lnTo>
                  <a:lnTo>
                    <a:pt x="1623060" y="4110228"/>
                  </a:lnTo>
                  <a:lnTo>
                    <a:pt x="0" y="4110228"/>
                  </a:lnTo>
                  <a:lnTo>
                    <a:pt x="0" y="3195828"/>
                  </a:lnTo>
                  <a:close/>
                </a:path>
                <a:path w="3535679" h="4110354">
                  <a:moveTo>
                    <a:pt x="1911858" y="0"/>
                  </a:moveTo>
                  <a:lnTo>
                    <a:pt x="3535680" y="0"/>
                  </a:lnTo>
                  <a:lnTo>
                    <a:pt x="3535680" y="914400"/>
                  </a:lnTo>
                  <a:lnTo>
                    <a:pt x="1911858" y="914400"/>
                  </a:lnTo>
                  <a:lnTo>
                    <a:pt x="1911858" y="0"/>
                  </a:lnTo>
                  <a:close/>
                </a:path>
              </a:pathLst>
            </a:custGeom>
            <a:ln w="28575">
              <a:noFill/>
            </a:ln>
          </p:spPr>
          <p:txBody>
            <a:bodyPr wrap="square" lIns="0" tIns="0" rIns="0" bIns="0" rtlCol="0"/>
            <a:lstStyle/>
            <a:p>
              <a:endParaRPr/>
            </a:p>
          </p:txBody>
        </p:sp>
        <p:sp>
          <p:nvSpPr>
            <p:cNvPr id="105" name="object 105"/>
            <p:cNvSpPr/>
            <p:nvPr/>
          </p:nvSpPr>
          <p:spPr>
            <a:xfrm>
              <a:off x="552069" y="4399406"/>
              <a:ext cx="1391920" cy="2045335"/>
            </a:xfrm>
            <a:custGeom>
              <a:avLst/>
              <a:gdLst/>
              <a:ahLst/>
              <a:cxnLst/>
              <a:rect l="l" t="t" r="r" b="b"/>
              <a:pathLst>
                <a:path w="1391920" h="2045335">
                  <a:moveTo>
                    <a:pt x="1252270" y="0"/>
                  </a:moveTo>
                  <a:lnTo>
                    <a:pt x="139141" y="0"/>
                  </a:lnTo>
                  <a:lnTo>
                    <a:pt x="95160" y="7093"/>
                  </a:lnTo>
                  <a:lnTo>
                    <a:pt x="56965" y="26845"/>
                  </a:lnTo>
                  <a:lnTo>
                    <a:pt x="26845" y="56965"/>
                  </a:lnTo>
                  <a:lnTo>
                    <a:pt x="7093" y="95160"/>
                  </a:lnTo>
                  <a:lnTo>
                    <a:pt x="0" y="139141"/>
                  </a:lnTo>
                  <a:lnTo>
                    <a:pt x="0" y="1906066"/>
                  </a:lnTo>
                  <a:lnTo>
                    <a:pt x="7093" y="1950047"/>
                  </a:lnTo>
                  <a:lnTo>
                    <a:pt x="26845" y="1988242"/>
                  </a:lnTo>
                  <a:lnTo>
                    <a:pt x="56965" y="2018362"/>
                  </a:lnTo>
                  <a:lnTo>
                    <a:pt x="95160" y="2038114"/>
                  </a:lnTo>
                  <a:lnTo>
                    <a:pt x="139141" y="2045208"/>
                  </a:lnTo>
                  <a:lnTo>
                    <a:pt x="1252270" y="2045208"/>
                  </a:lnTo>
                  <a:lnTo>
                    <a:pt x="1296251" y="2038114"/>
                  </a:lnTo>
                  <a:lnTo>
                    <a:pt x="1334446" y="2018362"/>
                  </a:lnTo>
                  <a:lnTo>
                    <a:pt x="1364566" y="1988242"/>
                  </a:lnTo>
                  <a:lnTo>
                    <a:pt x="1384318" y="1950047"/>
                  </a:lnTo>
                  <a:lnTo>
                    <a:pt x="1391412" y="1906066"/>
                  </a:lnTo>
                  <a:lnTo>
                    <a:pt x="1391412" y="139141"/>
                  </a:lnTo>
                  <a:lnTo>
                    <a:pt x="1384318" y="95160"/>
                  </a:lnTo>
                  <a:lnTo>
                    <a:pt x="1364566" y="56965"/>
                  </a:lnTo>
                  <a:lnTo>
                    <a:pt x="1334446" y="26845"/>
                  </a:lnTo>
                  <a:lnTo>
                    <a:pt x="1296251" y="7093"/>
                  </a:lnTo>
                  <a:lnTo>
                    <a:pt x="1252270" y="0"/>
                  </a:lnTo>
                  <a:close/>
                </a:path>
              </a:pathLst>
            </a:custGeom>
            <a:solidFill>
              <a:srgbClr val="8484B7"/>
            </a:solidFill>
          </p:spPr>
          <p:txBody>
            <a:bodyPr wrap="square" lIns="0" tIns="0" rIns="0" bIns="0" rtlCol="0"/>
            <a:lstStyle/>
            <a:p>
              <a:endParaRPr/>
            </a:p>
          </p:txBody>
        </p:sp>
        <p:sp>
          <p:nvSpPr>
            <p:cNvPr id="106" name="object 106"/>
            <p:cNvSpPr/>
            <p:nvPr/>
          </p:nvSpPr>
          <p:spPr>
            <a:xfrm>
              <a:off x="552069" y="4399406"/>
              <a:ext cx="1391920" cy="2045335"/>
            </a:xfrm>
            <a:custGeom>
              <a:avLst/>
              <a:gdLst/>
              <a:ahLst/>
              <a:cxnLst/>
              <a:rect l="l" t="t" r="r" b="b"/>
              <a:pathLst>
                <a:path w="1391920" h="2045335">
                  <a:moveTo>
                    <a:pt x="0" y="139141"/>
                  </a:moveTo>
                  <a:lnTo>
                    <a:pt x="7093" y="95160"/>
                  </a:lnTo>
                  <a:lnTo>
                    <a:pt x="26845" y="56965"/>
                  </a:lnTo>
                  <a:lnTo>
                    <a:pt x="56965" y="26845"/>
                  </a:lnTo>
                  <a:lnTo>
                    <a:pt x="95160" y="7093"/>
                  </a:lnTo>
                  <a:lnTo>
                    <a:pt x="139141" y="0"/>
                  </a:lnTo>
                  <a:lnTo>
                    <a:pt x="1252270" y="0"/>
                  </a:lnTo>
                  <a:lnTo>
                    <a:pt x="1296251" y="7093"/>
                  </a:lnTo>
                  <a:lnTo>
                    <a:pt x="1334446" y="26845"/>
                  </a:lnTo>
                  <a:lnTo>
                    <a:pt x="1364566" y="56965"/>
                  </a:lnTo>
                  <a:lnTo>
                    <a:pt x="1384318" y="95160"/>
                  </a:lnTo>
                  <a:lnTo>
                    <a:pt x="1391412" y="139141"/>
                  </a:lnTo>
                  <a:lnTo>
                    <a:pt x="1391412" y="1906066"/>
                  </a:lnTo>
                  <a:lnTo>
                    <a:pt x="1384318" y="1950047"/>
                  </a:lnTo>
                  <a:lnTo>
                    <a:pt x="1364566" y="1988242"/>
                  </a:lnTo>
                  <a:lnTo>
                    <a:pt x="1334446" y="2018362"/>
                  </a:lnTo>
                  <a:lnTo>
                    <a:pt x="1296251" y="2038114"/>
                  </a:lnTo>
                  <a:lnTo>
                    <a:pt x="1252270" y="2045208"/>
                  </a:lnTo>
                  <a:lnTo>
                    <a:pt x="139141" y="2045208"/>
                  </a:lnTo>
                  <a:lnTo>
                    <a:pt x="95160" y="2038114"/>
                  </a:lnTo>
                  <a:lnTo>
                    <a:pt x="56965" y="2018362"/>
                  </a:lnTo>
                  <a:lnTo>
                    <a:pt x="26845" y="1988242"/>
                  </a:lnTo>
                  <a:lnTo>
                    <a:pt x="7093" y="1950047"/>
                  </a:lnTo>
                  <a:lnTo>
                    <a:pt x="0" y="1906066"/>
                  </a:lnTo>
                  <a:lnTo>
                    <a:pt x="0" y="139141"/>
                  </a:lnTo>
                  <a:close/>
                </a:path>
              </a:pathLst>
            </a:custGeom>
            <a:ln w="12700">
              <a:solidFill>
                <a:srgbClr val="FFFFFF"/>
              </a:solidFill>
            </a:ln>
          </p:spPr>
          <p:txBody>
            <a:bodyPr wrap="square" lIns="0" tIns="0" rIns="0" bIns="0" rtlCol="0"/>
            <a:lstStyle/>
            <a:p>
              <a:endParaRPr/>
            </a:p>
          </p:txBody>
        </p:sp>
        <p:sp>
          <p:nvSpPr>
            <p:cNvPr id="107" name="object 107"/>
            <p:cNvSpPr/>
            <p:nvPr/>
          </p:nvSpPr>
          <p:spPr>
            <a:xfrm>
              <a:off x="571500" y="4458461"/>
              <a:ext cx="1351280" cy="1925955"/>
            </a:xfrm>
            <a:custGeom>
              <a:avLst/>
              <a:gdLst/>
              <a:ahLst/>
              <a:cxnLst/>
              <a:rect l="l" t="t" r="r" b="b"/>
              <a:pathLst>
                <a:path w="1351280" h="1925954">
                  <a:moveTo>
                    <a:pt x="1351026" y="0"/>
                  </a:moveTo>
                  <a:lnTo>
                    <a:pt x="0" y="0"/>
                  </a:lnTo>
                  <a:lnTo>
                    <a:pt x="0" y="1925574"/>
                  </a:lnTo>
                  <a:lnTo>
                    <a:pt x="1351026" y="1925574"/>
                  </a:lnTo>
                  <a:lnTo>
                    <a:pt x="1351026" y="0"/>
                  </a:lnTo>
                  <a:close/>
                </a:path>
              </a:pathLst>
            </a:custGeom>
            <a:solidFill>
              <a:srgbClr val="8484B7"/>
            </a:solidFill>
          </p:spPr>
          <p:txBody>
            <a:bodyPr wrap="square" lIns="0" tIns="0" rIns="0" bIns="0" rtlCol="0"/>
            <a:lstStyle/>
            <a:p>
              <a:endParaRPr/>
            </a:p>
          </p:txBody>
        </p:sp>
      </p:grpSp>
      <p:sp>
        <p:nvSpPr>
          <p:cNvPr id="108" name="object 108"/>
          <p:cNvSpPr txBox="1"/>
          <p:nvPr/>
        </p:nvSpPr>
        <p:spPr>
          <a:xfrm>
            <a:off x="637117" y="4457190"/>
            <a:ext cx="1149985" cy="1230630"/>
          </a:xfrm>
          <a:prstGeom prst="rect">
            <a:avLst/>
          </a:prstGeom>
        </p:spPr>
        <p:txBody>
          <a:bodyPr vert="horz" wrap="square" lIns="0" tIns="36830" rIns="0" bIns="0" rtlCol="0">
            <a:spAutoFit/>
          </a:bodyPr>
          <a:lstStyle/>
          <a:p>
            <a:pPr marL="340995" marR="5080" indent="-201930">
              <a:lnSpc>
                <a:spcPts val="1510"/>
              </a:lnSpc>
              <a:spcBef>
                <a:spcPts val="290"/>
              </a:spcBef>
            </a:pPr>
            <a:r>
              <a:rPr sz="1400" dirty="0">
                <a:solidFill>
                  <a:srgbClr val="FFFFFF"/>
                </a:solidFill>
                <a:latin typeface="Segoe UI"/>
                <a:cs typeface="Segoe UI"/>
              </a:rPr>
              <a:t>3</a:t>
            </a:r>
            <a:r>
              <a:rPr sz="1400" spc="-10" dirty="0">
                <a:solidFill>
                  <a:srgbClr val="FFFFFF"/>
                </a:solidFill>
                <a:latin typeface="Segoe UI"/>
                <a:cs typeface="Segoe UI"/>
              </a:rPr>
              <a:t> Exogenous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Temp</a:t>
            </a:r>
            <a:endParaRPr sz="1400" dirty="0">
              <a:latin typeface="Segoe UI"/>
              <a:cs typeface="Segoe UI"/>
            </a:endParaRPr>
          </a:p>
          <a:p>
            <a:pPr marL="297815" indent="-285750">
              <a:lnSpc>
                <a:spcPct val="100000"/>
              </a:lnSpc>
              <a:spcBef>
                <a:spcPts val="420"/>
              </a:spcBef>
              <a:buFont typeface="Arial"/>
              <a:buChar char="•"/>
              <a:tabLst>
                <a:tab pos="297815" algn="l"/>
                <a:tab pos="298450" algn="l"/>
              </a:tabLst>
            </a:pPr>
            <a:r>
              <a:rPr lang="en-US" sz="1400" b="1" dirty="0">
                <a:solidFill>
                  <a:schemeClr val="bg1"/>
                </a:solidFill>
                <a:latin typeface="Segoe UI"/>
                <a:cs typeface="Segoe UI"/>
              </a:rPr>
              <a:t>RH</a:t>
            </a:r>
            <a:endParaRPr sz="1400" b="1" dirty="0">
              <a:solidFill>
                <a:schemeClr val="bg1"/>
              </a:solidFill>
              <a:latin typeface="Segoe UI"/>
              <a:cs typeface="Segoe UI"/>
            </a:endParaRPr>
          </a:p>
          <a:p>
            <a:pPr marL="297815" indent="-285750">
              <a:lnSpc>
                <a:spcPct val="100000"/>
              </a:lnSpc>
              <a:spcBef>
                <a:spcPts val="420"/>
              </a:spcBef>
              <a:buFont typeface="Arial"/>
              <a:buChar char="•"/>
              <a:tabLst>
                <a:tab pos="297815" algn="l"/>
                <a:tab pos="298450" algn="l"/>
              </a:tabLst>
            </a:pPr>
            <a:r>
              <a:rPr lang="en-US" sz="1400" spc="-10" dirty="0">
                <a:solidFill>
                  <a:srgbClr val="FFFFFF"/>
                </a:solidFill>
                <a:latin typeface="Segoe UI"/>
                <a:cs typeface="Segoe UI"/>
              </a:rPr>
              <a:t>AH</a:t>
            </a:r>
            <a:endParaRPr sz="1400" dirty="0">
              <a:latin typeface="Segoe UI"/>
              <a:cs typeface="Segoe UI"/>
            </a:endParaRPr>
          </a:p>
        </p:txBody>
      </p:sp>
      <p:sp>
        <p:nvSpPr>
          <p:cNvPr id="109" name="object 10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15</a:t>
            </a:fld>
            <a:endParaRPr spc="-50" dirty="0"/>
          </a:p>
        </p:txBody>
      </p:sp>
      <p:sp>
        <p:nvSpPr>
          <p:cNvPr id="111" name="object 86">
            <a:extLst>
              <a:ext uri="{FF2B5EF4-FFF2-40B4-BE49-F238E27FC236}">
                <a16:creationId xmlns:a16="http://schemas.microsoft.com/office/drawing/2014/main" id="{0E841DF7-689D-F68B-40EB-682FF0B75257}"/>
              </a:ext>
            </a:extLst>
          </p:cNvPr>
          <p:cNvSpPr/>
          <p:nvPr/>
        </p:nvSpPr>
        <p:spPr>
          <a:xfrm rot="10800000" flipH="1">
            <a:off x="1189251" y="4111404"/>
            <a:ext cx="45719" cy="286731"/>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112" name="object 108">
            <a:extLst>
              <a:ext uri="{FF2B5EF4-FFF2-40B4-BE49-F238E27FC236}">
                <a16:creationId xmlns:a16="http://schemas.microsoft.com/office/drawing/2014/main" id="{C1ACD0B1-FDD6-749B-42A5-38240D12B8AF}"/>
              </a:ext>
            </a:extLst>
          </p:cNvPr>
          <p:cNvSpPr txBox="1"/>
          <p:nvPr/>
        </p:nvSpPr>
        <p:spPr>
          <a:xfrm>
            <a:off x="653502" y="5702342"/>
            <a:ext cx="1149985" cy="688650"/>
          </a:xfrm>
          <a:prstGeom prst="rect">
            <a:avLst/>
          </a:prstGeom>
        </p:spPr>
        <p:txBody>
          <a:bodyPr vert="horz" wrap="square" lIns="0" tIns="36830" rIns="0" bIns="0" rtlCol="0">
            <a:spAutoFit/>
          </a:bodyPr>
          <a:lstStyle/>
          <a:p>
            <a:pPr marL="340995" marR="5080" indent="-201930">
              <a:lnSpc>
                <a:spcPts val="1510"/>
              </a:lnSpc>
              <a:spcBef>
                <a:spcPts val="290"/>
              </a:spcBef>
            </a:pPr>
            <a:r>
              <a:rPr lang="en-US" sz="1400" spc="-10" dirty="0">
                <a:solidFill>
                  <a:srgbClr val="FFFFFF"/>
                </a:solidFill>
                <a:latin typeface="Segoe UI"/>
                <a:cs typeface="Segoe UI"/>
              </a:rPr>
              <a:t>1</a:t>
            </a:r>
            <a:r>
              <a:rPr sz="1400" spc="-10" dirty="0">
                <a:solidFill>
                  <a:srgbClr val="FFFFFF"/>
                </a:solidFill>
                <a:latin typeface="Segoe UI"/>
                <a:cs typeface="Segoe UI"/>
              </a:rPr>
              <a:t> </a:t>
            </a:r>
            <a:r>
              <a:rPr lang="en-US" sz="1400" spc="-10" dirty="0">
                <a:solidFill>
                  <a:srgbClr val="FFFFFF"/>
                </a:solidFill>
                <a:latin typeface="Segoe UI"/>
                <a:cs typeface="Segoe UI"/>
              </a:rPr>
              <a:t>Temporal</a:t>
            </a:r>
            <a:r>
              <a:rPr sz="1400" spc="-10" dirty="0">
                <a:solidFill>
                  <a:srgbClr val="FFFFFF"/>
                </a:solidFill>
                <a:latin typeface="Segoe UI"/>
                <a:cs typeface="Segoe UI"/>
              </a:rPr>
              <a:t>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Datetime</a:t>
            </a:r>
            <a:endParaRPr sz="1400" dirty="0">
              <a:latin typeface="Segoe UI"/>
              <a:cs typeface="Segoe UI"/>
            </a:endParaRPr>
          </a:p>
        </p:txBody>
      </p:sp>
      <p:sp>
        <p:nvSpPr>
          <p:cNvPr id="117" name="object 69">
            <a:extLst>
              <a:ext uri="{FF2B5EF4-FFF2-40B4-BE49-F238E27FC236}">
                <a16:creationId xmlns:a16="http://schemas.microsoft.com/office/drawing/2014/main" id="{5A07B48B-6628-82B9-9E25-3A6C620D94C0}"/>
              </a:ext>
            </a:extLst>
          </p:cNvPr>
          <p:cNvSpPr txBox="1"/>
          <p:nvPr/>
        </p:nvSpPr>
        <p:spPr>
          <a:xfrm>
            <a:off x="4340500" y="4558874"/>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PT08.S2(NMHC</a:t>
            </a:r>
            <a:endParaRPr sz="1400" dirty="0">
              <a:latin typeface="Segoe UI"/>
              <a:cs typeface="Segoe UI"/>
            </a:endParaRPr>
          </a:p>
        </p:txBody>
      </p:sp>
      <p:sp>
        <p:nvSpPr>
          <p:cNvPr id="118" name="object 74">
            <a:extLst>
              <a:ext uri="{FF2B5EF4-FFF2-40B4-BE49-F238E27FC236}">
                <a16:creationId xmlns:a16="http://schemas.microsoft.com/office/drawing/2014/main" id="{310C1749-E9A6-0B29-13B2-AF76795E9A92}"/>
              </a:ext>
            </a:extLst>
          </p:cNvPr>
          <p:cNvSpPr txBox="1"/>
          <p:nvPr/>
        </p:nvSpPr>
        <p:spPr>
          <a:xfrm>
            <a:off x="4531166" y="5456883"/>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PT08.S4(NO2)</a:t>
            </a:r>
            <a:endParaRPr sz="1400" dirty="0">
              <a:latin typeface="Segoe UI"/>
              <a:cs typeface="Segoe UI"/>
            </a:endParaRPr>
          </a:p>
        </p:txBody>
      </p:sp>
      <p:sp>
        <p:nvSpPr>
          <p:cNvPr id="119" name="object 102">
            <a:extLst>
              <a:ext uri="{FF2B5EF4-FFF2-40B4-BE49-F238E27FC236}">
                <a16:creationId xmlns:a16="http://schemas.microsoft.com/office/drawing/2014/main" id="{06B21F62-B0D6-A92E-9740-1928DE598136}"/>
              </a:ext>
            </a:extLst>
          </p:cNvPr>
          <p:cNvSpPr/>
          <p:nvPr/>
        </p:nvSpPr>
        <p:spPr>
          <a:xfrm>
            <a:off x="5843660" y="5432453"/>
            <a:ext cx="644681" cy="770777"/>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grpSp>
        <p:nvGrpSpPr>
          <p:cNvPr id="120" name="object 40">
            <a:extLst>
              <a:ext uri="{FF2B5EF4-FFF2-40B4-BE49-F238E27FC236}">
                <a16:creationId xmlns:a16="http://schemas.microsoft.com/office/drawing/2014/main" id="{A46343FF-0CC3-C53B-6931-CB48FA8C5BCD}"/>
              </a:ext>
            </a:extLst>
          </p:cNvPr>
          <p:cNvGrpSpPr/>
          <p:nvPr/>
        </p:nvGrpSpPr>
        <p:grpSpPr>
          <a:xfrm>
            <a:off x="5812959" y="2528824"/>
            <a:ext cx="1983360" cy="762254"/>
            <a:chOff x="5819775" y="3526916"/>
            <a:chExt cx="1983360" cy="762254"/>
          </a:xfrm>
        </p:grpSpPr>
        <p:sp>
          <p:nvSpPr>
            <p:cNvPr id="121" name="object 41">
              <a:extLst>
                <a:ext uri="{FF2B5EF4-FFF2-40B4-BE49-F238E27FC236}">
                  <a16:creationId xmlns:a16="http://schemas.microsoft.com/office/drawing/2014/main" id="{452F6DD5-13BB-53D8-AE2C-20E9E7C5EC47}"/>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2" name="object 42">
              <a:extLst>
                <a:ext uri="{FF2B5EF4-FFF2-40B4-BE49-F238E27FC236}">
                  <a16:creationId xmlns:a16="http://schemas.microsoft.com/office/drawing/2014/main" id="{B9DEA736-DF41-E6D0-1412-1D30A7CE06CE}"/>
                </a:ext>
              </a:extLst>
            </p:cNvPr>
            <p:cNvSpPr/>
            <p:nvPr/>
          </p:nvSpPr>
          <p:spPr>
            <a:xfrm>
              <a:off x="6372987" y="3526916"/>
              <a:ext cx="1430148" cy="762254"/>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Concentration Detection</a:t>
              </a:r>
            </a:p>
            <a:p>
              <a:pPr algn="ctr"/>
              <a:r>
                <a:rPr lang="en-US" sz="1400" dirty="0">
                  <a:solidFill>
                    <a:schemeClr val="bg1"/>
                  </a:solidFill>
                </a:rPr>
                <a:t>(Ground Truth)</a:t>
              </a:r>
              <a:endParaRPr sz="1600" dirty="0">
                <a:solidFill>
                  <a:schemeClr val="bg1"/>
                </a:solidFill>
              </a:endParaRPr>
            </a:p>
          </p:txBody>
        </p:sp>
      </p:grpSp>
      <p:grpSp>
        <p:nvGrpSpPr>
          <p:cNvPr id="124" name="object 40">
            <a:extLst>
              <a:ext uri="{FF2B5EF4-FFF2-40B4-BE49-F238E27FC236}">
                <a16:creationId xmlns:a16="http://schemas.microsoft.com/office/drawing/2014/main" id="{79C5DD5A-91C4-E084-8490-0C288B87F927}"/>
              </a:ext>
            </a:extLst>
          </p:cNvPr>
          <p:cNvGrpSpPr/>
          <p:nvPr/>
        </p:nvGrpSpPr>
        <p:grpSpPr>
          <a:xfrm>
            <a:off x="7739759" y="2535539"/>
            <a:ext cx="1935607" cy="890290"/>
            <a:chOff x="5819775" y="3542904"/>
            <a:chExt cx="1935607" cy="890290"/>
          </a:xfrm>
        </p:grpSpPr>
        <p:sp>
          <p:nvSpPr>
            <p:cNvPr id="125" name="object 41">
              <a:extLst>
                <a:ext uri="{FF2B5EF4-FFF2-40B4-BE49-F238E27FC236}">
                  <a16:creationId xmlns:a16="http://schemas.microsoft.com/office/drawing/2014/main" id="{0B0B5A07-E15C-D3C2-5CBF-6282438A8F2D}"/>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6" name="object 42">
              <a:extLst>
                <a:ext uri="{FF2B5EF4-FFF2-40B4-BE49-F238E27FC236}">
                  <a16:creationId xmlns:a16="http://schemas.microsoft.com/office/drawing/2014/main" id="{5D4C8E66-95B8-7FED-3CCC-845ECE5A1067}"/>
                </a:ext>
              </a:extLst>
            </p:cNvPr>
            <p:cNvSpPr/>
            <p:nvPr/>
          </p:nvSpPr>
          <p:spPr>
            <a:xfrm>
              <a:off x="6177618" y="3542904"/>
              <a:ext cx="1577764" cy="89029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Responds</a:t>
              </a:r>
            </a:p>
            <a:p>
              <a:pPr algn="ctr"/>
              <a:r>
                <a:rPr lang="en-US" sz="1400" dirty="0">
                  <a:solidFill>
                    <a:schemeClr val="bg1"/>
                  </a:solidFill>
                </a:rPr>
                <a:t>Detection</a:t>
              </a:r>
            </a:p>
            <a:p>
              <a:pPr algn="ctr"/>
              <a:r>
                <a:rPr lang="en-US" sz="1400" dirty="0">
                  <a:solidFill>
                    <a:schemeClr val="bg1"/>
                  </a:solidFill>
                </a:rPr>
                <a:t>(Nominally Targeted)</a:t>
              </a:r>
            </a:p>
            <a:p>
              <a:pPr algn="ctr"/>
              <a:endParaRPr lang="en-US" sz="1400" dirty="0">
                <a:solidFill>
                  <a:schemeClr val="bg1"/>
                </a:solidFill>
              </a:endParaRPr>
            </a:p>
            <a:p>
              <a:endParaRPr sz="1400" dirty="0"/>
            </a:p>
          </p:txBody>
        </p:sp>
      </p:grpSp>
      <p:grpSp>
        <p:nvGrpSpPr>
          <p:cNvPr id="132" name="object 40">
            <a:extLst>
              <a:ext uri="{FF2B5EF4-FFF2-40B4-BE49-F238E27FC236}">
                <a16:creationId xmlns:a16="http://schemas.microsoft.com/office/drawing/2014/main" id="{5BDE8BA3-AD31-02B6-F3B2-EEF7EB440F46}"/>
              </a:ext>
            </a:extLst>
          </p:cNvPr>
          <p:cNvGrpSpPr/>
          <p:nvPr/>
        </p:nvGrpSpPr>
        <p:grpSpPr>
          <a:xfrm>
            <a:off x="9547350" y="2550018"/>
            <a:ext cx="1935607" cy="582393"/>
            <a:chOff x="5819775" y="3542904"/>
            <a:chExt cx="1935607" cy="582393"/>
          </a:xfrm>
        </p:grpSpPr>
        <p:sp>
          <p:nvSpPr>
            <p:cNvPr id="133" name="object 41">
              <a:extLst>
                <a:ext uri="{FF2B5EF4-FFF2-40B4-BE49-F238E27FC236}">
                  <a16:creationId xmlns:a16="http://schemas.microsoft.com/office/drawing/2014/main" id="{B6E85743-029B-FBBA-B601-5CB9F69756F3}"/>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34" name="object 42">
              <a:extLst>
                <a:ext uri="{FF2B5EF4-FFF2-40B4-BE49-F238E27FC236}">
                  <a16:creationId xmlns:a16="http://schemas.microsoft.com/office/drawing/2014/main" id="{D58D81D5-7E48-163F-E1D4-7587EB62758A}"/>
                </a:ext>
              </a:extLst>
            </p:cNvPr>
            <p:cNvSpPr/>
            <p:nvPr/>
          </p:nvSpPr>
          <p:spPr>
            <a:xfrm>
              <a:off x="6177618" y="3542904"/>
              <a:ext cx="1577764" cy="582393"/>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Exogenous Factors:</a:t>
              </a:r>
            </a:p>
            <a:p>
              <a:pPr algn="ctr"/>
              <a:r>
                <a:rPr lang="en-US" sz="1400" dirty="0">
                  <a:solidFill>
                    <a:schemeClr val="bg1"/>
                  </a:solidFill>
                </a:rPr>
                <a:t>T, </a:t>
              </a:r>
              <a:r>
                <a:rPr lang="en-US" sz="1400" b="1" dirty="0">
                  <a:solidFill>
                    <a:schemeClr val="bg1"/>
                  </a:solidFill>
                </a:rPr>
                <a:t>RH</a:t>
              </a:r>
              <a:r>
                <a:rPr lang="en-US" sz="1400" dirty="0">
                  <a:solidFill>
                    <a:schemeClr val="bg1"/>
                  </a:solidFill>
                </a:rPr>
                <a:t>, AH</a:t>
              </a:r>
            </a:p>
            <a:p>
              <a:pPr algn="ctr"/>
              <a:endParaRPr lang="en-US" sz="1400" dirty="0">
                <a:solidFill>
                  <a:schemeClr val="bg1"/>
                </a:solidFill>
              </a:endParaRPr>
            </a:p>
            <a:p>
              <a:endParaRPr sz="1400"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9" name="Text Box 12">
            <a:extLst>
              <a:ext uri="{FF2B5EF4-FFF2-40B4-BE49-F238E27FC236}">
                <a16:creationId xmlns:a16="http://schemas.microsoft.com/office/drawing/2014/main" id="{D8EC47E2-97D6-41B1-9085-CD6CA53E763E}"/>
              </a:ext>
            </a:extLst>
          </p:cNvPr>
          <p:cNvSpPr txBox="1">
            <a:spLocks noChangeArrowheads="1"/>
          </p:cNvSpPr>
          <p:nvPr/>
        </p:nvSpPr>
        <p:spPr bwMode="auto">
          <a:xfrm>
            <a:off x="12435840" y="1"/>
            <a:ext cx="2538413" cy="3647152"/>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 (although depending on the project, it may not be feasible to conduct a detailed study)</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Overview of your MSA findings.</a:t>
            </a:r>
            <a:endParaRPr lang="en-US" sz="1200" kern="0" dirty="0">
              <a:solidFill>
                <a:schemeClr val="tx1">
                  <a:lumMod val="65000"/>
                  <a:lumOff val="35000"/>
                </a:schemeClr>
              </a:solidFill>
              <a:cs typeface="Arial" panose="020B0604020202020204" pitchFamily="34" charset="0"/>
            </a:endParaRP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Describe the results and findings of your MSA.  Show the </a:t>
            </a:r>
            <a:r>
              <a:rPr lang="en-US" sz="1200" b="0" kern="0" dirty="0" err="1">
                <a:solidFill>
                  <a:schemeClr val="tx1">
                    <a:lumMod val="65000"/>
                    <a:lumOff val="35000"/>
                  </a:schemeClr>
                </a:solidFill>
                <a:cs typeface="Arial" panose="020B0604020202020204" pitchFamily="34" charset="0"/>
              </a:rPr>
              <a:t>MiniTab</a:t>
            </a:r>
            <a:r>
              <a:rPr lang="en-US" sz="1200" b="0" kern="0" dirty="0">
                <a:solidFill>
                  <a:schemeClr val="tx1">
                    <a:lumMod val="65000"/>
                    <a:lumOff val="35000"/>
                  </a:schemeClr>
                </a:solidFill>
                <a:cs typeface="Arial" panose="020B0604020202020204" pitchFamily="34" charset="0"/>
              </a:rPr>
              <a:t> graphical output and discuss key highlights.  Populate at the bottom of the page in a clear manner whether the MSA proves or disproves you have valid data.</a:t>
            </a:r>
            <a:endParaRPr lang="en-US" sz="1200" i="1" dirty="0">
              <a:solidFill>
                <a:schemeClr val="tx1">
                  <a:lumMod val="65000"/>
                  <a:lumOff val="35000"/>
                </a:schemeClr>
              </a:solidFill>
              <a:cs typeface="Arial" panose="020B0604020202020204" pitchFamily="34" charset="0"/>
            </a:endParaRPr>
          </a:p>
        </p:txBody>
      </p:sp>
      <p:grpSp>
        <p:nvGrpSpPr>
          <p:cNvPr id="18" name="Group 17">
            <a:extLst>
              <a:ext uri="{FF2B5EF4-FFF2-40B4-BE49-F238E27FC236}">
                <a16:creationId xmlns:a16="http://schemas.microsoft.com/office/drawing/2014/main" id="{649B421C-40AD-47B4-A284-27C5A0F0A562}"/>
              </a:ext>
            </a:extLst>
          </p:cNvPr>
          <p:cNvGrpSpPr/>
          <p:nvPr/>
        </p:nvGrpSpPr>
        <p:grpSpPr>
          <a:xfrm>
            <a:off x="12435840" y="3927454"/>
            <a:ext cx="2538413" cy="461665"/>
            <a:chOff x="12435839" y="4572686"/>
            <a:chExt cx="2538413" cy="461665"/>
          </a:xfrm>
        </p:grpSpPr>
        <p:sp>
          <p:nvSpPr>
            <p:cNvPr id="16"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3" name="Picture 2">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4" name="Rectangle 3">
            <a:extLst>
              <a:ext uri="{FF2B5EF4-FFF2-40B4-BE49-F238E27FC236}">
                <a16:creationId xmlns:a16="http://schemas.microsoft.com/office/drawing/2014/main" id="{1FDE493B-AFB5-4035-B00F-D0D1E679460A}"/>
              </a:ext>
            </a:extLst>
          </p:cNvPr>
          <p:cNvSpPr txBox="1">
            <a:spLocks noChangeArrowheads="1"/>
          </p:cNvSpPr>
          <p:nvPr/>
        </p:nvSpPr>
        <p:spPr bwMode="auto">
          <a:xfrm>
            <a:off x="406881" y="990600"/>
            <a:ext cx="5222835" cy="5569299"/>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Segoe UI" panose="020B0502040204020203" pitchFamily="34" charset="0"/>
                <a:cs typeface="Segoe UI" panose="020B0502040204020203" pitchFamily="34" charset="0"/>
              </a:rPr>
              <a:t>Key Findings:</a:t>
            </a:r>
            <a:endParaRPr lang="en-US"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Each slice of the pie chart represents the mean of concentration of a gas throughout the year. Concentration of tungsten oxide (PTO8_S4_NO2) is maximum.</a:t>
            </a:r>
          </a:p>
          <a:p>
            <a:pPr>
              <a:spcAft>
                <a:spcPts val="1200"/>
              </a:spcAft>
            </a:pPr>
            <a:r>
              <a:rPr lang="en-US" sz="2000" dirty="0">
                <a:latin typeface="Segoe UI" panose="020B0502040204020203" pitchFamily="34" charset="0"/>
                <a:cs typeface="Segoe UI" panose="020B0502040204020203" pitchFamily="34" charset="0"/>
              </a:rPr>
              <a:t>Key Need:</a:t>
            </a:r>
            <a:endParaRPr lang="en-AU" sz="2000"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Recently, new sensing technologies and systems for achieving a truly pervasive air quality (AQ) monitoring capability in cities are being developed. The primary driver is actually the current coarse grained and sparse AQ measuring mesh that is based on costly and cumbersome conventional </a:t>
            </a:r>
            <a:r>
              <a:rPr lang="en-AU" b="0" dirty="0" err="1">
                <a:latin typeface="Segoe UI" panose="020B0502040204020203" pitchFamily="34" charset="0"/>
                <a:cs typeface="Segoe UI" panose="020B0502040204020203" pitchFamily="34" charset="0"/>
              </a:rPr>
              <a:t>analyzers</a:t>
            </a:r>
            <a:r>
              <a:rPr lang="en-AU" b="0" dirty="0">
                <a:latin typeface="Segoe UI" panose="020B0502040204020203" pitchFamily="34" charset="0"/>
                <a:cs typeface="Segoe UI" panose="020B0502040204020203" pitchFamily="34" charset="0"/>
              </a:rPr>
              <a:t>. </a:t>
            </a:r>
          </a:p>
          <a:p>
            <a:pPr algn="just">
              <a:spcAft>
                <a:spcPts val="1200"/>
              </a:spcAft>
            </a:pPr>
            <a:r>
              <a:rPr lang="en-AU" sz="2000" dirty="0">
                <a:cs typeface="Segoe UI" panose="020B0502040204020203" pitchFamily="34" charset="0"/>
              </a:rPr>
              <a:t>→</a:t>
            </a:r>
            <a:r>
              <a:rPr lang="en-AU" b="0" dirty="0">
                <a:latin typeface="Segoe UI" panose="020B0502040204020203" pitchFamily="34" charset="0"/>
                <a:cs typeface="Segoe UI" panose="020B0502040204020203" pitchFamily="34" charset="0"/>
              </a:rPr>
              <a:t> These are challenged by the need for obtaining a detailed and representative map of the true concentrations of pollutants in the city. E. Esposito </a:t>
            </a:r>
            <a:r>
              <a:rPr lang="en-AU" b="0" dirty="0" err="1">
                <a:latin typeface="Segoe UI" panose="020B0502040204020203" pitchFamily="34" charset="0"/>
                <a:cs typeface="Segoe UI" panose="020B0502040204020203" pitchFamily="34" charset="0"/>
              </a:rPr>
              <a:t>et.al</a:t>
            </a:r>
            <a:r>
              <a:rPr lang="en-AU" b="0" dirty="0">
                <a:latin typeface="Segoe UI" panose="020B0502040204020203" pitchFamily="34" charset="0"/>
                <a:cs typeface="Segoe UI" panose="020B0502040204020203" pitchFamily="34" charset="0"/>
              </a:rPr>
              <a:t>., 2016</a:t>
            </a:r>
          </a:p>
          <a:p>
            <a:pPr marL="285750" indent="-285750">
              <a:spcAft>
                <a:spcPts val="1200"/>
              </a:spcAft>
              <a:buFont typeface="Arial" panose="020B0604020202020204" pitchFamily="34" charset="0"/>
              <a:buChar char="•"/>
            </a:pPr>
            <a:endParaRPr lang="en-AU" b="0" dirty="0">
              <a:latin typeface="Segoe UI" panose="020B0502040204020203" pitchFamily="34" charset="0"/>
              <a:cs typeface="Segoe UI" panose="020B0502040204020203" pitchFamily="34" charset="0"/>
            </a:endParaRPr>
          </a:p>
          <a:p>
            <a:pPr>
              <a:spcAft>
                <a:spcPts val="1200"/>
              </a:spcAft>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D3CA3B08-EB63-4912-B894-9C8B2A7E02F6}"/>
              </a:ext>
            </a:extLst>
          </p:cNvPr>
          <p:cNvSpPr txBox="1"/>
          <p:nvPr/>
        </p:nvSpPr>
        <p:spPr>
          <a:xfrm>
            <a:off x="8181829" y="5283200"/>
            <a:ext cx="934824" cy="369332"/>
          </a:xfrm>
          <a:prstGeom prst="rect">
            <a:avLst/>
          </a:prstGeom>
          <a:noFill/>
        </p:spPr>
        <p:txBody>
          <a:bodyPr wrap="square" rtlCol="0">
            <a:spAutoFit/>
          </a:bodyPr>
          <a:lstStyle/>
          <a:p>
            <a:r>
              <a:rPr lang="en-US" sz="1800" dirty="0">
                <a:solidFill>
                  <a:schemeClr val="tx1">
                    <a:lumMod val="75000"/>
                    <a:lumOff val="25000"/>
                  </a:schemeClr>
                </a:solidFill>
              </a:rPr>
              <a:t>32.3 K</a:t>
            </a:r>
          </a:p>
        </p:txBody>
      </p:sp>
      <p:pic>
        <p:nvPicPr>
          <p:cNvPr id="8" name="Picture 7" descr="Chart, pie chart&#10;&#10;Description automatically generated">
            <a:extLst>
              <a:ext uri="{FF2B5EF4-FFF2-40B4-BE49-F238E27FC236}">
                <a16:creationId xmlns:a16="http://schemas.microsoft.com/office/drawing/2014/main" id="{2A8A4C17-B9C5-160B-C0A1-6348149F6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716" y="651704"/>
            <a:ext cx="6066544" cy="5215696"/>
          </a:xfrm>
          <a:prstGeom prst="rect">
            <a:avLst/>
          </a:prstGeom>
        </p:spPr>
      </p:pic>
      <p:sp>
        <p:nvSpPr>
          <p:cNvPr id="10" name="TextBox 9">
            <a:extLst>
              <a:ext uri="{FF2B5EF4-FFF2-40B4-BE49-F238E27FC236}">
                <a16:creationId xmlns:a16="http://schemas.microsoft.com/office/drawing/2014/main" id="{FA8DF6CA-4CF5-B45E-75CF-E94E08709C22}"/>
              </a:ext>
            </a:extLst>
          </p:cNvPr>
          <p:cNvSpPr txBox="1"/>
          <p:nvPr/>
        </p:nvSpPr>
        <p:spPr>
          <a:xfrm>
            <a:off x="6831411" y="5867400"/>
            <a:ext cx="4570483" cy="738664"/>
          </a:xfrm>
          <a:prstGeom prst="rect">
            <a:avLst/>
          </a:prstGeom>
          <a:noFill/>
        </p:spPr>
        <p:txBody>
          <a:bodyPr wrap="square" rtlCol="0">
            <a:spAutoFit/>
          </a:bodyPr>
          <a:lstStyle/>
          <a:p>
            <a:r>
              <a:rPr lang="en-AU" sz="1400" dirty="0"/>
              <a:t>Datetime Length: 	2004-03-10 - 2005-04-04</a:t>
            </a:r>
          </a:p>
          <a:p>
            <a:r>
              <a:rPr lang="en-AU" sz="1400" dirty="0"/>
              <a:t>Country: 		Italy </a:t>
            </a:r>
          </a:p>
          <a:p>
            <a:r>
              <a:rPr lang="en-AU" sz="1400" dirty="0"/>
              <a:t>City:		assumed Milan</a:t>
            </a:r>
            <a:endParaRPr lang="en-US" sz="1400" dirty="0"/>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Share of AQ Pollutants</a:t>
            </a:r>
            <a:endParaRPr lang="en-AU" spc="-1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2910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9" name="Text Box 12">
            <a:extLst>
              <a:ext uri="{FF2B5EF4-FFF2-40B4-BE49-F238E27FC236}">
                <a16:creationId xmlns:a16="http://schemas.microsoft.com/office/drawing/2014/main" id="{D8EC47E2-97D6-41B1-9085-CD6CA53E763E}"/>
              </a:ext>
            </a:extLst>
          </p:cNvPr>
          <p:cNvSpPr txBox="1">
            <a:spLocks noChangeArrowheads="1"/>
          </p:cNvSpPr>
          <p:nvPr/>
        </p:nvSpPr>
        <p:spPr bwMode="auto">
          <a:xfrm>
            <a:off x="12435840" y="1"/>
            <a:ext cx="2538413" cy="3647152"/>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 (although depending on the project, it may not be feasible to conduct a detailed study)</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Overview of your MSA findings.</a:t>
            </a:r>
            <a:endParaRPr lang="en-US" sz="1200" kern="0" dirty="0">
              <a:solidFill>
                <a:schemeClr val="tx1">
                  <a:lumMod val="65000"/>
                  <a:lumOff val="35000"/>
                </a:schemeClr>
              </a:solidFill>
              <a:cs typeface="Arial" panose="020B0604020202020204" pitchFamily="34" charset="0"/>
            </a:endParaRP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Describe the results and findings of your MSA.  Show the </a:t>
            </a:r>
            <a:r>
              <a:rPr lang="en-US" sz="1200" b="0" kern="0" dirty="0" err="1">
                <a:solidFill>
                  <a:schemeClr val="tx1">
                    <a:lumMod val="65000"/>
                    <a:lumOff val="35000"/>
                  </a:schemeClr>
                </a:solidFill>
                <a:cs typeface="Arial" panose="020B0604020202020204" pitchFamily="34" charset="0"/>
              </a:rPr>
              <a:t>MiniTab</a:t>
            </a:r>
            <a:r>
              <a:rPr lang="en-US" sz="1200" b="0" kern="0" dirty="0">
                <a:solidFill>
                  <a:schemeClr val="tx1">
                    <a:lumMod val="65000"/>
                    <a:lumOff val="35000"/>
                  </a:schemeClr>
                </a:solidFill>
                <a:cs typeface="Arial" panose="020B0604020202020204" pitchFamily="34" charset="0"/>
              </a:rPr>
              <a:t> graphical output and discuss key highlights.  Populate at the bottom of the page in a clear manner whether the MSA proves or disproves you have valid data.</a:t>
            </a:r>
            <a:endParaRPr lang="en-US" sz="1200" i="1" dirty="0">
              <a:solidFill>
                <a:schemeClr val="tx1">
                  <a:lumMod val="65000"/>
                  <a:lumOff val="35000"/>
                </a:schemeClr>
              </a:solidFill>
              <a:cs typeface="Arial" panose="020B0604020202020204" pitchFamily="34" charset="0"/>
            </a:endParaRPr>
          </a:p>
        </p:txBody>
      </p:sp>
      <p:grpSp>
        <p:nvGrpSpPr>
          <p:cNvPr id="18" name="Group 17">
            <a:extLst>
              <a:ext uri="{FF2B5EF4-FFF2-40B4-BE49-F238E27FC236}">
                <a16:creationId xmlns:a16="http://schemas.microsoft.com/office/drawing/2014/main" id="{649B421C-40AD-47B4-A284-27C5A0F0A562}"/>
              </a:ext>
            </a:extLst>
          </p:cNvPr>
          <p:cNvGrpSpPr/>
          <p:nvPr/>
        </p:nvGrpSpPr>
        <p:grpSpPr>
          <a:xfrm>
            <a:off x="12435840" y="3927454"/>
            <a:ext cx="2538413" cy="461665"/>
            <a:chOff x="12435839" y="4572686"/>
            <a:chExt cx="2538413" cy="461665"/>
          </a:xfrm>
        </p:grpSpPr>
        <p:sp>
          <p:nvSpPr>
            <p:cNvPr id="16"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3" name="Picture 2">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Stats of AQ Pollutants</a:t>
            </a:r>
            <a:endParaRPr lang="en-AU" spc="-10" dirty="0">
              <a:latin typeface="Segoe UI" panose="020B0502040204020203" pitchFamily="34" charset="0"/>
              <a:cs typeface="Segoe UI" panose="020B0502040204020203" pitchFamily="34" charset="0"/>
            </a:endParaRPr>
          </a:p>
        </p:txBody>
      </p:sp>
      <p:pic>
        <p:nvPicPr>
          <p:cNvPr id="5" name="Picture 4" descr="Table&#10;&#10;Description automatically generated">
            <a:extLst>
              <a:ext uri="{FF2B5EF4-FFF2-40B4-BE49-F238E27FC236}">
                <a16:creationId xmlns:a16="http://schemas.microsoft.com/office/drawing/2014/main" id="{51AE2334-08D0-D5C3-75A8-01187E9F6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84" y="1660146"/>
            <a:ext cx="11121457" cy="2645829"/>
          </a:xfrm>
          <a:prstGeom prst="rect">
            <a:avLst/>
          </a:prstGeom>
        </p:spPr>
      </p:pic>
    </p:spTree>
    <p:extLst>
      <p:ext uri="{BB962C8B-B14F-4D97-AF65-F5344CB8AC3E}">
        <p14:creationId xmlns:p14="http://schemas.microsoft.com/office/powerpoint/2010/main" val="1251193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694710" y="2590800"/>
            <a:ext cx="11497290" cy="1107996"/>
          </a:xfrm>
        </p:spPr>
        <p:txBody>
          <a:bodyPr/>
          <a:lstStyle/>
          <a:p>
            <a:r>
              <a:rPr lang="en-US" b="1" dirty="0">
                <a:solidFill>
                  <a:srgbClr val="FF0000"/>
                </a:solidFill>
              </a:rPr>
              <a:t>DOUBLE CHECK EDA &amp; REGRESSION JUPYTER</a:t>
            </a:r>
            <a:br>
              <a:rPr lang="en-US" b="1" dirty="0">
                <a:solidFill>
                  <a:srgbClr val="FF0000"/>
                </a:solidFill>
              </a:rPr>
            </a:br>
            <a:r>
              <a:rPr lang="en-US" b="1" dirty="0">
                <a:solidFill>
                  <a:srgbClr val="FF0000"/>
                </a:solidFill>
              </a:rPr>
              <a:t>ALL INCLUDED?</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12539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Reference</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5" name="Picture 4" descr="Chart, line chart&#10;&#10;Description automatically generated">
            <a:extLst>
              <a:ext uri="{FF2B5EF4-FFF2-40B4-BE49-F238E27FC236}">
                <a16:creationId xmlns:a16="http://schemas.microsoft.com/office/drawing/2014/main" id="{F9C8764D-3FFA-B08D-B7BB-96455559F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98" y="1127664"/>
            <a:ext cx="3810000" cy="2857500"/>
          </a:xfrm>
          <a:prstGeom prst="rect">
            <a:avLst/>
          </a:prstGeom>
        </p:spPr>
      </p:pic>
      <p:pic>
        <p:nvPicPr>
          <p:cNvPr id="6" name="Picture 5" descr="Chart, line chart&#10;&#10;Description automatically generated">
            <a:extLst>
              <a:ext uri="{FF2B5EF4-FFF2-40B4-BE49-F238E27FC236}">
                <a16:creationId xmlns:a16="http://schemas.microsoft.com/office/drawing/2014/main" id="{6625A56B-512B-DD3E-3984-854C267FD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5580" y="904650"/>
            <a:ext cx="3975100" cy="2806700"/>
          </a:xfrm>
          <a:prstGeom prst="rect">
            <a:avLst/>
          </a:prstGeom>
        </p:spPr>
      </p:pic>
      <p:pic>
        <p:nvPicPr>
          <p:cNvPr id="7" name="Picture 6" descr="Chart, line chart&#10;&#10;Description automatically generated">
            <a:extLst>
              <a:ext uri="{FF2B5EF4-FFF2-40B4-BE49-F238E27FC236}">
                <a16:creationId xmlns:a16="http://schemas.microsoft.com/office/drawing/2014/main" id="{3D65F6F3-A062-FCFC-4435-3B2A624E7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939" y="922431"/>
            <a:ext cx="4191000" cy="2806700"/>
          </a:xfrm>
          <a:prstGeom prst="rect">
            <a:avLst/>
          </a:prstGeom>
        </p:spPr>
      </p:pic>
      <p:pic>
        <p:nvPicPr>
          <p:cNvPr id="10" name="Picture 9" descr="Chart&#10;&#10;Description automatically generated">
            <a:extLst>
              <a:ext uri="{FF2B5EF4-FFF2-40B4-BE49-F238E27FC236}">
                <a16:creationId xmlns:a16="http://schemas.microsoft.com/office/drawing/2014/main" id="{0C9EB0F5-837E-D713-1253-4635E2F08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299" y="4018232"/>
            <a:ext cx="4013200" cy="2806700"/>
          </a:xfrm>
          <a:prstGeom prst="rect">
            <a:avLst/>
          </a:prstGeom>
        </p:spPr>
      </p:pic>
      <p:pic>
        <p:nvPicPr>
          <p:cNvPr id="11" name="Picture 10" descr="Chart&#10;&#10;Description automatically generated">
            <a:extLst>
              <a:ext uri="{FF2B5EF4-FFF2-40B4-BE49-F238E27FC236}">
                <a16:creationId xmlns:a16="http://schemas.microsoft.com/office/drawing/2014/main" id="{9919088B-7E4D-805D-0B4F-9C06AE55F6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7600" y="3931554"/>
            <a:ext cx="3937000" cy="2870200"/>
          </a:xfrm>
          <a:prstGeom prst="rect">
            <a:avLst/>
          </a:prstGeom>
        </p:spPr>
      </p:pic>
      <p:pic>
        <p:nvPicPr>
          <p:cNvPr id="12" name="Picture 11" descr="Chart&#10;&#10;Description automatically generated">
            <a:extLst>
              <a:ext uri="{FF2B5EF4-FFF2-40B4-BE49-F238E27FC236}">
                <a16:creationId xmlns:a16="http://schemas.microsoft.com/office/drawing/2014/main" id="{DDE70D3F-B949-6F06-C0E1-A192AF6946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3909988"/>
            <a:ext cx="4064000" cy="2844800"/>
          </a:xfrm>
          <a:prstGeom prst="rect">
            <a:avLst/>
          </a:prstGeom>
        </p:spPr>
      </p:pic>
    </p:spTree>
    <p:extLst>
      <p:ext uri="{BB962C8B-B14F-4D97-AF65-F5344CB8AC3E}">
        <p14:creationId xmlns:p14="http://schemas.microsoft.com/office/powerpoint/2010/main" val="2156876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314604"/>
            <a:ext cx="10191132" cy="1428596"/>
          </a:xfrm>
          <a:prstGeom prst="rect">
            <a:avLst/>
          </a:prstGeom>
        </p:spPr>
        <p:txBody>
          <a:bodyPr vert="horz" wrap="square" lIns="0" tIns="12700" rIns="0" bIns="0" rtlCol="0">
            <a:spAutoFit/>
          </a:bodyPr>
          <a:lstStyle/>
          <a:p>
            <a:pPr marL="12700">
              <a:lnSpc>
                <a:spcPct val="100000"/>
              </a:lnSpc>
              <a:spcBef>
                <a:spcPts val="100"/>
              </a:spcBef>
            </a:pPr>
            <a:r>
              <a:rPr lang="en-US" sz="4600" dirty="0"/>
              <a:t>UCI AIR QUALITY</a:t>
            </a:r>
            <a:r>
              <a:rPr sz="4600" spc="75" dirty="0"/>
              <a:t> </a:t>
            </a:r>
            <a:r>
              <a:rPr lang="en-US" sz="4600" dirty="0"/>
              <a:t>UNIVARIATE AND MULTIVARIATE STUDY</a:t>
            </a:r>
            <a:endParaRPr sz="46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sz="1800" b="0" spc="-35" dirty="0">
                <a:solidFill>
                  <a:srgbClr val="FFFFFF"/>
                </a:solidFill>
                <a:latin typeface="Segoe UI Semilight"/>
                <a:cs typeface="Segoe UI Semilight"/>
              </a:rPr>
              <a:t>Team </a:t>
            </a:r>
            <a:r>
              <a:rPr sz="1800" b="0" dirty="0">
                <a:solidFill>
                  <a:srgbClr val="FFFFFF"/>
                </a:solidFill>
                <a:latin typeface="Segoe UI Semilight"/>
                <a:cs typeface="Segoe UI Semilight"/>
              </a:rPr>
              <a:t>Member:</a:t>
            </a:r>
            <a:r>
              <a:rPr sz="1800" b="0" spc="-15" dirty="0">
                <a:solidFill>
                  <a:srgbClr val="FFFFFF"/>
                </a:solidFill>
                <a:latin typeface="Segoe UI Semilight"/>
                <a:cs typeface="Segoe UI Semilight"/>
              </a:rPr>
              <a:t> </a:t>
            </a:r>
            <a:r>
              <a:rPr lang="en-US" sz="1800" b="0" dirty="0">
                <a:solidFill>
                  <a:srgbClr val="FFFFFF"/>
                </a:solidFill>
                <a:latin typeface="Segoe UI Semilight"/>
                <a:cs typeface="Segoe UI Semilight"/>
              </a:rPr>
              <a:t>Rodrigo Franco,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4876800" y="5759375"/>
            <a:ext cx="1391689" cy="785358"/>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5C9D4AC1-F0C3-E486-9BD2-C0ECA3B602E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
                    </a14:imgEffect>
                  </a14:imgLayer>
                </a14:imgProps>
              </a:ext>
              <a:ext uri="{28A0092B-C50C-407E-A947-70E740481C1C}">
                <a14:useLocalDpi xmlns:a14="http://schemas.microsoft.com/office/drawing/2010/main" val="0"/>
              </a:ext>
            </a:extLst>
          </a:blip>
          <a:stretch>
            <a:fillRect/>
          </a:stretch>
        </p:blipFill>
        <p:spPr>
          <a:xfrm>
            <a:off x="553068" y="5767842"/>
            <a:ext cx="4180876" cy="785358"/>
          </a:xfrm>
          <a:prstGeom prst="rect">
            <a:avLst/>
          </a:prstGeom>
          <a:ln>
            <a:noFill/>
          </a:ln>
          <a:effectLst>
            <a:softEdge rad="35087"/>
          </a:effectLst>
        </p:spPr>
      </p:pic>
    </p:spTree>
    <p:extLst>
      <p:ext uri="{BB962C8B-B14F-4D97-AF65-F5344CB8AC3E}">
        <p14:creationId xmlns:p14="http://schemas.microsoft.com/office/powerpoint/2010/main" val="179015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Sensors</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8" name="Picture 7" descr="Chart&#10;&#10;Description automatically generated">
            <a:extLst>
              <a:ext uri="{FF2B5EF4-FFF2-40B4-BE49-F238E27FC236}">
                <a16:creationId xmlns:a16="http://schemas.microsoft.com/office/drawing/2014/main" id="{79370BFE-F9D9-5BBD-9243-8BA6A75A2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734" y="933297"/>
            <a:ext cx="4089400" cy="2857500"/>
          </a:xfrm>
          <a:prstGeom prst="rect">
            <a:avLst/>
          </a:prstGeom>
        </p:spPr>
      </p:pic>
      <p:pic>
        <p:nvPicPr>
          <p:cNvPr id="12" name="Picture 11" descr="Chart, line chart&#10;&#10;Description automatically generated">
            <a:extLst>
              <a:ext uri="{FF2B5EF4-FFF2-40B4-BE49-F238E27FC236}">
                <a16:creationId xmlns:a16="http://schemas.microsoft.com/office/drawing/2014/main" id="{7995AD2F-5676-893C-54C8-183DD1F0A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99" y="968168"/>
            <a:ext cx="4051300" cy="2832100"/>
          </a:xfrm>
          <a:prstGeom prst="rect">
            <a:avLst/>
          </a:prstGeom>
        </p:spPr>
      </p:pic>
      <p:pic>
        <p:nvPicPr>
          <p:cNvPr id="22" name="Picture 21" descr="Chart&#10;&#10;Description automatically generated">
            <a:extLst>
              <a:ext uri="{FF2B5EF4-FFF2-40B4-BE49-F238E27FC236}">
                <a16:creationId xmlns:a16="http://schemas.microsoft.com/office/drawing/2014/main" id="{06816DDE-90CE-7ECA-1D3D-1F6700979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3572" y="3986912"/>
            <a:ext cx="4178300" cy="2882900"/>
          </a:xfrm>
          <a:prstGeom prst="rect">
            <a:avLst/>
          </a:prstGeom>
        </p:spPr>
      </p:pic>
      <p:pic>
        <p:nvPicPr>
          <p:cNvPr id="29" name="Picture 28" descr="Chart, line chart&#10;&#10;Description automatically generated">
            <a:extLst>
              <a:ext uri="{FF2B5EF4-FFF2-40B4-BE49-F238E27FC236}">
                <a16:creationId xmlns:a16="http://schemas.microsoft.com/office/drawing/2014/main" id="{32426ADC-B323-619F-E429-D51AD4D1D7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999" y="4019909"/>
            <a:ext cx="4127500" cy="2819400"/>
          </a:xfrm>
          <a:prstGeom prst="rect">
            <a:avLst/>
          </a:prstGeom>
        </p:spPr>
      </p:pic>
      <p:pic>
        <p:nvPicPr>
          <p:cNvPr id="30" name="Picture 29" descr="Chart&#10;&#10;Description automatically generated">
            <a:extLst>
              <a:ext uri="{FF2B5EF4-FFF2-40B4-BE49-F238E27FC236}">
                <a16:creationId xmlns:a16="http://schemas.microsoft.com/office/drawing/2014/main" id="{6EB8A41C-0FE4-BC9E-1E1B-45688EFFC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0" y="3885011"/>
            <a:ext cx="4025900" cy="2819400"/>
          </a:xfrm>
          <a:prstGeom prst="rect">
            <a:avLst/>
          </a:prstGeom>
        </p:spPr>
      </p:pic>
    </p:spTree>
    <p:extLst>
      <p:ext uri="{BB962C8B-B14F-4D97-AF65-F5344CB8AC3E}">
        <p14:creationId xmlns:p14="http://schemas.microsoft.com/office/powerpoint/2010/main" val="3806575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Exogenous</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C55A1B63-76BF-3D13-1182-640545947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5" y="2033487"/>
            <a:ext cx="4064000" cy="2844800"/>
          </a:xfrm>
          <a:prstGeom prst="rect">
            <a:avLst/>
          </a:prstGeom>
        </p:spPr>
      </p:pic>
      <p:pic>
        <p:nvPicPr>
          <p:cNvPr id="6" name="Picture 5" descr="Chart&#10;&#10;Description automatically generated">
            <a:extLst>
              <a:ext uri="{FF2B5EF4-FFF2-40B4-BE49-F238E27FC236}">
                <a16:creationId xmlns:a16="http://schemas.microsoft.com/office/drawing/2014/main" id="{A6BA0E5B-2D38-F6D8-1D4B-50BC386E2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725" y="1993900"/>
            <a:ext cx="3937000" cy="2870200"/>
          </a:xfrm>
          <a:prstGeom prst="rect">
            <a:avLst/>
          </a:prstGeom>
        </p:spPr>
      </p:pic>
      <p:pic>
        <p:nvPicPr>
          <p:cNvPr id="7" name="Picture 6" descr="Chart, line chart&#10;&#10;Description automatically generated">
            <a:extLst>
              <a:ext uri="{FF2B5EF4-FFF2-40B4-BE49-F238E27FC236}">
                <a16:creationId xmlns:a16="http://schemas.microsoft.com/office/drawing/2014/main" id="{6ABCF2B9-A0B5-5DD4-6D2C-EF6F6683E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6562" y="2040915"/>
            <a:ext cx="4140200" cy="2857500"/>
          </a:xfrm>
          <a:prstGeom prst="rect">
            <a:avLst/>
          </a:prstGeom>
        </p:spPr>
      </p:pic>
    </p:spTree>
    <p:extLst>
      <p:ext uri="{BB962C8B-B14F-4D97-AF65-F5344CB8AC3E}">
        <p14:creationId xmlns:p14="http://schemas.microsoft.com/office/powerpoint/2010/main" val="3275443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10;&#10;Description automatically generated">
            <a:extLst>
              <a:ext uri="{FF2B5EF4-FFF2-40B4-BE49-F238E27FC236}">
                <a16:creationId xmlns:a16="http://schemas.microsoft.com/office/drawing/2014/main" id="{1FC2BDB6-EB1A-F03F-9D63-A1897E437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00" y="1530350"/>
            <a:ext cx="7772400" cy="2994777"/>
          </a:xfrm>
          <a:prstGeom prst="rect">
            <a:avLst/>
          </a:prstGeom>
        </p:spPr>
      </p:pic>
      <p:pic>
        <p:nvPicPr>
          <p:cNvPr id="8" name="Picture 7" descr="Chart, line chart&#10;&#10;Description automatically generated">
            <a:extLst>
              <a:ext uri="{FF2B5EF4-FFF2-40B4-BE49-F238E27FC236}">
                <a16:creationId xmlns:a16="http://schemas.microsoft.com/office/drawing/2014/main" id="{D6F15DC6-0934-6E64-E44B-73BBDC994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531090"/>
            <a:ext cx="7772400" cy="2994037"/>
          </a:xfrm>
          <a:prstGeom prst="rect">
            <a:avLst/>
          </a:prstGeom>
        </p:spPr>
      </p:pic>
      <p:pic>
        <p:nvPicPr>
          <p:cNvPr id="14" name="Picture 13" descr="Chart, line chart&#10;&#10;Description automatically generated">
            <a:extLst>
              <a:ext uri="{FF2B5EF4-FFF2-40B4-BE49-F238E27FC236}">
                <a16:creationId xmlns:a16="http://schemas.microsoft.com/office/drawing/2014/main" id="{739B2F7D-B0C6-8665-D72D-B9285AFCA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400" y="1562460"/>
            <a:ext cx="7772400" cy="3094846"/>
          </a:xfrm>
          <a:prstGeom prst="rect">
            <a:avLst/>
          </a:prstGeom>
        </p:spPr>
      </p:pic>
      <p:pic>
        <p:nvPicPr>
          <p:cNvPr id="12" name="Picture 11" descr="Chart, line chart&#10;&#10;Description automatically generated">
            <a:extLst>
              <a:ext uri="{FF2B5EF4-FFF2-40B4-BE49-F238E27FC236}">
                <a16:creationId xmlns:a16="http://schemas.microsoft.com/office/drawing/2014/main" id="{2FED8740-86B9-4DE9-35CF-D1446FDCE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20" y="1530350"/>
            <a:ext cx="7772400" cy="3030430"/>
          </a:xfrm>
          <a:prstGeom prst="rect">
            <a:avLst/>
          </a:prstGeom>
        </p:spPr>
      </p:pic>
    </p:spTree>
    <p:extLst>
      <p:ext uri="{BB962C8B-B14F-4D97-AF65-F5344CB8AC3E}">
        <p14:creationId xmlns:p14="http://schemas.microsoft.com/office/powerpoint/2010/main" val="11576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 bar chart&#10;&#10;Description automatically generated">
            <a:extLst>
              <a:ext uri="{FF2B5EF4-FFF2-40B4-BE49-F238E27FC236}">
                <a16:creationId xmlns:a16="http://schemas.microsoft.com/office/drawing/2014/main" id="{198D4928-EE55-4C3B-297F-196CBC712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103" y="659073"/>
            <a:ext cx="8862721" cy="5820294"/>
          </a:xfrm>
          <a:prstGeom prst="rect">
            <a:avLst/>
          </a:prstGeom>
        </p:spPr>
      </p:pic>
      <p:pic>
        <p:nvPicPr>
          <p:cNvPr id="8" name="Picture 7" descr="A picture containing text, crossword puzzle, receipt&#10;&#10;Description automatically generated">
            <a:extLst>
              <a:ext uri="{FF2B5EF4-FFF2-40B4-BE49-F238E27FC236}">
                <a16:creationId xmlns:a16="http://schemas.microsoft.com/office/drawing/2014/main" id="{0980600A-959C-3656-2E34-A2B013D12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865644"/>
            <a:ext cx="6778174" cy="5400287"/>
          </a:xfrm>
          <a:prstGeom prst="rect">
            <a:avLst/>
          </a:prstGeom>
        </p:spPr>
      </p:pic>
    </p:spTree>
    <p:extLst>
      <p:ext uri="{BB962C8B-B14F-4D97-AF65-F5344CB8AC3E}">
        <p14:creationId xmlns:p14="http://schemas.microsoft.com/office/powerpoint/2010/main" val="3491736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b="1" dirty="0">
                <a:solidFill>
                  <a:srgbClr val="FF0000"/>
                </a:solidFill>
              </a:rPr>
              <a:t>CHECK THE REPORT and ADD</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58534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7B8F-2936-5631-5952-8F870BF3A7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B3E569-F31D-C60F-F975-174364AFECE4}"/>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E572814-DBB4-9E4F-56C9-812352C4F92C}"/>
              </a:ext>
            </a:extLst>
          </p:cNvPr>
          <p:cNvSpPr>
            <a:spLocks noGrp="1"/>
          </p:cNvSpPr>
          <p:nvPr>
            <p:ph type="body" sz="quarter" idx="11"/>
          </p:nvPr>
        </p:nvSpPr>
        <p:spPr/>
        <p:txBody>
          <a:bodyPr/>
          <a:lstStyle/>
          <a:p>
            <a:endParaRPr lang="en-US"/>
          </a:p>
        </p:txBody>
      </p:sp>
      <p:pic>
        <p:nvPicPr>
          <p:cNvPr id="6" name="Picture 5" descr="Chart, line chart, histogram&#10;&#10;Description automatically generated">
            <a:extLst>
              <a:ext uri="{FF2B5EF4-FFF2-40B4-BE49-F238E27FC236}">
                <a16:creationId xmlns:a16="http://schemas.microsoft.com/office/drawing/2014/main" id="{5E2AD349-A8E4-D208-A550-594A0ABDD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476250"/>
            <a:ext cx="4191000" cy="5905500"/>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75BA734E-B38C-DBFF-3D4C-30AAD2C9C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400" y="476250"/>
            <a:ext cx="4013200" cy="5905500"/>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932B7799-2EB5-AEA3-F265-4D8845FB6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550" y="2660650"/>
            <a:ext cx="6184900" cy="1536700"/>
          </a:xfrm>
          <a:prstGeom prst="rect">
            <a:avLst/>
          </a:prstGeom>
        </p:spPr>
      </p:pic>
      <p:pic>
        <p:nvPicPr>
          <p:cNvPr id="12" name="Picture 11">
            <a:extLst>
              <a:ext uri="{FF2B5EF4-FFF2-40B4-BE49-F238E27FC236}">
                <a16:creationId xmlns:a16="http://schemas.microsoft.com/office/drawing/2014/main" id="{5C5A8A47-7CDA-F47E-5A5C-B71EA91A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5300" y="4412589"/>
            <a:ext cx="5156200" cy="215900"/>
          </a:xfrm>
          <a:prstGeom prst="rect">
            <a:avLst/>
          </a:prstGeom>
        </p:spPr>
      </p:pic>
    </p:spTree>
    <p:extLst>
      <p:ext uri="{BB962C8B-B14F-4D97-AF65-F5344CB8AC3E}">
        <p14:creationId xmlns:p14="http://schemas.microsoft.com/office/powerpoint/2010/main" val="3816480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a:t>Linear Regression</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6" name="Picture 5" descr="A screenshot of a computer&#10;&#10;Description automatically generated with low confidence">
            <a:extLst>
              <a:ext uri="{FF2B5EF4-FFF2-40B4-BE49-F238E27FC236}">
                <a16:creationId xmlns:a16="http://schemas.microsoft.com/office/drawing/2014/main" id="{FEF4F378-411D-740A-4358-101858B7E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177800"/>
            <a:ext cx="7772400" cy="6367150"/>
          </a:xfrm>
          <a:prstGeom prst="rect">
            <a:avLst/>
          </a:prstGeom>
        </p:spPr>
      </p:pic>
      <p:pic>
        <p:nvPicPr>
          <p:cNvPr id="8" name="Picture 7" descr="Chart, histogram&#10;&#10;Description automatically generated">
            <a:extLst>
              <a:ext uri="{FF2B5EF4-FFF2-40B4-BE49-F238E27FC236}">
                <a16:creationId xmlns:a16="http://schemas.microsoft.com/office/drawing/2014/main" id="{CC212CB9-606D-7D97-E034-87F794E50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650" y="1955800"/>
            <a:ext cx="7772400" cy="2647866"/>
          </a:xfrm>
          <a:prstGeom prst="rect">
            <a:avLst/>
          </a:prstGeom>
        </p:spPr>
      </p:pic>
      <p:pic>
        <p:nvPicPr>
          <p:cNvPr id="10" name="Picture 9" descr="Chart, scatter chart&#10;&#10;Description automatically generated">
            <a:extLst>
              <a:ext uri="{FF2B5EF4-FFF2-40B4-BE49-F238E27FC236}">
                <a16:creationId xmlns:a16="http://schemas.microsoft.com/office/drawing/2014/main" id="{99E73092-130A-6D87-BFC3-AC30E8CC1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700" y="2044700"/>
            <a:ext cx="4038600" cy="2768600"/>
          </a:xfrm>
          <a:prstGeom prst="rect">
            <a:avLst/>
          </a:prstGeom>
        </p:spPr>
      </p:pic>
    </p:spTree>
    <p:extLst>
      <p:ext uri="{BB962C8B-B14F-4D97-AF65-F5344CB8AC3E}">
        <p14:creationId xmlns:p14="http://schemas.microsoft.com/office/powerpoint/2010/main" val="1550014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err="1">
                <a:solidFill>
                  <a:srgbClr val="FF0000"/>
                </a:solidFill>
              </a:rPr>
              <a:t>LightGBM</a:t>
            </a:r>
            <a:r>
              <a:rPr lang="en-US" dirty="0">
                <a:solidFill>
                  <a:srgbClr val="FF0000"/>
                </a:solidFill>
              </a:rPr>
              <a:t> CHECK and GET figs Regression</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6" name="Picture 5" descr="A screenshot of a computer&#10;&#10;Description automatically generated with low confidence">
            <a:extLst>
              <a:ext uri="{FF2B5EF4-FFF2-40B4-BE49-F238E27FC236}">
                <a16:creationId xmlns:a16="http://schemas.microsoft.com/office/drawing/2014/main" id="{FEF4F378-411D-740A-4358-101858B7E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937671"/>
            <a:ext cx="7772400" cy="6367150"/>
          </a:xfrm>
          <a:prstGeom prst="rect">
            <a:avLst/>
          </a:prstGeom>
        </p:spPr>
      </p:pic>
      <p:pic>
        <p:nvPicPr>
          <p:cNvPr id="8" name="Picture 7" descr="Chart, histogram&#10;&#10;Description automatically generated">
            <a:extLst>
              <a:ext uri="{FF2B5EF4-FFF2-40B4-BE49-F238E27FC236}">
                <a16:creationId xmlns:a16="http://schemas.microsoft.com/office/drawing/2014/main" id="{CC212CB9-606D-7D97-E034-87F794E50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650" y="1955800"/>
            <a:ext cx="7772400" cy="2647866"/>
          </a:xfrm>
          <a:prstGeom prst="rect">
            <a:avLst/>
          </a:prstGeom>
        </p:spPr>
      </p:pic>
      <p:pic>
        <p:nvPicPr>
          <p:cNvPr id="10" name="Picture 9" descr="Chart, scatter chart&#10;&#10;Description automatically generated">
            <a:extLst>
              <a:ext uri="{FF2B5EF4-FFF2-40B4-BE49-F238E27FC236}">
                <a16:creationId xmlns:a16="http://schemas.microsoft.com/office/drawing/2014/main" id="{99E73092-130A-6D87-BFC3-AC30E8CC1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6700" y="2044700"/>
            <a:ext cx="4038600" cy="2768600"/>
          </a:xfrm>
          <a:prstGeom prst="rect">
            <a:avLst/>
          </a:prstGeom>
        </p:spPr>
      </p:pic>
    </p:spTree>
    <p:extLst>
      <p:ext uri="{BB962C8B-B14F-4D97-AF65-F5344CB8AC3E}">
        <p14:creationId xmlns:p14="http://schemas.microsoft.com/office/powerpoint/2010/main" val="151885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 line chart&#10;&#10;Description automatically generated">
            <a:extLst>
              <a:ext uri="{FF2B5EF4-FFF2-40B4-BE49-F238E27FC236}">
                <a16:creationId xmlns:a16="http://schemas.microsoft.com/office/drawing/2014/main" id="{0657948F-81B5-3DB4-50A1-3D1532384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26" y="858024"/>
            <a:ext cx="5590724" cy="5437253"/>
          </a:xfrm>
          <a:prstGeom prst="rect">
            <a:avLst/>
          </a:prstGeom>
        </p:spPr>
      </p:pic>
      <p:pic>
        <p:nvPicPr>
          <p:cNvPr id="10" name="Picture 9" descr="Chart, bar chart&#10;&#10;Description automatically generated">
            <a:extLst>
              <a:ext uri="{FF2B5EF4-FFF2-40B4-BE49-F238E27FC236}">
                <a16:creationId xmlns:a16="http://schemas.microsoft.com/office/drawing/2014/main" id="{E992A85D-06BA-85FB-3F5B-58F1F12C6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057900" y="3105613"/>
            <a:ext cx="5073650" cy="375238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3F0B64AA-CB76-9693-C7E0-4C416AF517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900" y="-346839"/>
            <a:ext cx="5073650" cy="3788122"/>
          </a:xfrm>
          <a:prstGeom prst="rect">
            <a:avLst/>
          </a:prstGeom>
        </p:spPr>
      </p:pic>
    </p:spTree>
    <p:extLst>
      <p:ext uri="{BB962C8B-B14F-4D97-AF65-F5344CB8AC3E}">
        <p14:creationId xmlns:p14="http://schemas.microsoft.com/office/powerpoint/2010/main" val="2499844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A3D4B42D-5C94-6196-E218-A27484C63CB4}"/>
              </a:ext>
            </a:extLst>
          </p:cNvPr>
          <p:cNvPicPr>
            <a:picLocks noChangeAspect="1"/>
          </p:cNvPicPr>
          <p:nvPr/>
        </p:nvPicPr>
        <p:blipFill rotWithShape="1">
          <a:blip r:embed="rId2">
            <a:extLst>
              <a:ext uri="{28A0092B-C50C-407E-A947-70E740481C1C}">
                <a14:useLocalDpi xmlns:a14="http://schemas.microsoft.com/office/drawing/2010/main" val="0"/>
              </a:ext>
            </a:extLst>
          </a:blip>
          <a:srcRect l="1196" r="8497" b="-1"/>
          <a:stretch/>
        </p:blipFill>
        <p:spPr>
          <a:xfrm>
            <a:off x="517525" y="744538"/>
            <a:ext cx="11553825" cy="6045200"/>
          </a:xfrm>
          <a:prstGeom prst="rect">
            <a:avLst/>
          </a:prstGeom>
          <a:noFill/>
        </p:spPr>
      </p:pic>
    </p:spTree>
    <p:extLst>
      <p:ext uri="{BB962C8B-B14F-4D97-AF65-F5344CB8AC3E}">
        <p14:creationId xmlns:p14="http://schemas.microsoft.com/office/powerpoint/2010/main" val="2018721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B4754E-D05C-A055-379D-6145E30F7362}"/>
              </a:ext>
            </a:extLst>
          </p:cNvPr>
          <p:cNvSpPr txBox="1"/>
          <p:nvPr/>
        </p:nvSpPr>
        <p:spPr>
          <a:xfrm>
            <a:off x="3050088" y="477476"/>
            <a:ext cx="6100174" cy="5909310"/>
          </a:xfrm>
          <a:prstGeom prst="rect">
            <a:avLst/>
          </a:prstGeom>
          <a:noFill/>
        </p:spPr>
        <p:txBody>
          <a:bodyPr wrap="square">
            <a:spAutoFit/>
          </a:bodyPr>
          <a:lstStyle/>
          <a:p>
            <a:pPr algn="l"/>
            <a:r>
              <a:rPr lang="en-AU" b="1" i="0" dirty="0">
                <a:solidFill>
                  <a:schemeClr val="tx1"/>
                </a:solidFill>
                <a:effectLst/>
                <a:latin typeface="Slack-Lato"/>
              </a:rPr>
              <a:t>General guidelines for the presentations:</a:t>
            </a:r>
            <a:br>
              <a:rPr lang="en-AU" b="1" i="0" dirty="0">
                <a:solidFill>
                  <a:schemeClr val="tx1"/>
                </a:solidFill>
                <a:effectLst/>
                <a:latin typeface="Slack-Lato"/>
              </a:rPr>
            </a:br>
            <a:endParaRPr lang="en-AU" b="1" i="0" dirty="0">
              <a:solidFill>
                <a:schemeClr val="tx1"/>
              </a:solidFill>
              <a:effectLst/>
              <a:latin typeface="Slack-Lato"/>
            </a:endParaRPr>
          </a:p>
          <a:p>
            <a:pPr algn="l">
              <a:buFont typeface="Arial" panose="020B0604020202020204" pitchFamily="34" charset="0"/>
              <a:buChar char="•"/>
            </a:pPr>
            <a:r>
              <a:rPr lang="en-AU" i="0" dirty="0">
                <a:solidFill>
                  <a:schemeClr val="tx1"/>
                </a:solidFill>
                <a:effectLst/>
                <a:latin typeface="Slack-Lato"/>
              </a:rPr>
              <a:t>7 min presentation + 5 min Q&amp;A (+1 min for the Elisabeth, Rodrigo, Paul and </a:t>
            </a:r>
            <a:r>
              <a:rPr lang="en-AU" i="0" dirty="0" err="1">
                <a:solidFill>
                  <a:schemeClr val="tx1"/>
                </a:solidFill>
                <a:effectLst/>
                <a:latin typeface="Slack-Lato"/>
              </a:rPr>
              <a:t>Esra</a:t>
            </a:r>
            <a:r>
              <a:rPr lang="en-AU" i="0" dirty="0">
                <a:solidFill>
                  <a:schemeClr val="tx1"/>
                </a:solidFill>
                <a:effectLst/>
                <a:latin typeface="Slack-Lato"/>
              </a:rPr>
              <a:t>)</a:t>
            </a:r>
          </a:p>
          <a:p>
            <a:pPr algn="l">
              <a:buFont typeface="Arial" panose="020B0604020202020204" pitchFamily="34" charset="0"/>
              <a:buChar char="•"/>
            </a:pPr>
            <a:r>
              <a:rPr lang="en-AU" i="0" dirty="0">
                <a:solidFill>
                  <a:schemeClr val="tx1"/>
                </a:solidFill>
                <a:effectLst/>
                <a:latin typeface="Slack-Lato"/>
              </a:rPr>
              <a:t>Introduce the research/business question/hypothesis  you're trying to answer/test and the type and the objective of the study (descriptive, predictive, BI...);</a:t>
            </a:r>
          </a:p>
          <a:p>
            <a:pPr algn="l">
              <a:buFont typeface="Arial" panose="020B0604020202020204" pitchFamily="34" charset="0"/>
              <a:buChar char="•"/>
            </a:pPr>
            <a:r>
              <a:rPr lang="en-AU" i="0" dirty="0">
                <a:solidFill>
                  <a:schemeClr val="tx1"/>
                </a:solidFill>
                <a:effectLst/>
                <a:latin typeface="Slack-Lato"/>
              </a:rPr>
              <a:t>High-level description of the data you have in hand, supported by meaningful plots/tables (size, quality of the data, how's it distributed, etc.);</a:t>
            </a:r>
          </a:p>
          <a:p>
            <a:pPr algn="l">
              <a:buFont typeface="Arial" panose="020B0604020202020204" pitchFamily="34" charset="0"/>
              <a:buChar char="•"/>
            </a:pPr>
            <a:r>
              <a:rPr lang="en-AU" i="0" dirty="0">
                <a:solidFill>
                  <a:schemeClr val="tx1"/>
                </a:solidFill>
                <a:effectLst/>
                <a:latin typeface="Slack-Lato"/>
              </a:rPr>
              <a:t>Insights/Findings:</a:t>
            </a:r>
          </a:p>
          <a:p>
            <a:pPr algn="l">
              <a:buFont typeface="Arial" panose="020B0604020202020204" pitchFamily="34" charset="0"/>
              <a:buChar char="•"/>
            </a:pPr>
            <a:r>
              <a:rPr lang="en-AU" i="0" dirty="0">
                <a:solidFill>
                  <a:schemeClr val="tx1"/>
                </a:solidFill>
                <a:effectLst/>
                <a:latin typeface="Slack-Lato"/>
              </a:rPr>
              <a:t>show only the charts that make sense and have interesting/unusual/meaningful patterns;</a:t>
            </a:r>
          </a:p>
          <a:p>
            <a:pPr algn="l">
              <a:buFont typeface="Arial" panose="020B0604020202020204" pitchFamily="34" charset="0"/>
              <a:buChar char="•"/>
            </a:pPr>
            <a:r>
              <a:rPr lang="en-AU" i="0" dirty="0">
                <a:solidFill>
                  <a:schemeClr val="tx1"/>
                </a:solidFill>
                <a:effectLst/>
                <a:latin typeface="Slack-Lato"/>
              </a:rPr>
              <a:t>every chart/plot need a title and legend;</a:t>
            </a:r>
          </a:p>
          <a:p>
            <a:pPr algn="l">
              <a:buFont typeface="Arial" panose="020B0604020202020204" pitchFamily="34" charset="0"/>
              <a:buChar char="•"/>
            </a:pPr>
            <a:r>
              <a:rPr lang="en-AU" i="0" dirty="0">
                <a:solidFill>
                  <a:schemeClr val="tx1"/>
                </a:solidFill>
                <a:effectLst/>
                <a:latin typeface="Slack-Lato"/>
              </a:rPr>
              <a:t>Data processing pipeline;</a:t>
            </a:r>
          </a:p>
          <a:p>
            <a:pPr algn="l">
              <a:buFont typeface="Arial" panose="020B0604020202020204" pitchFamily="34" charset="0"/>
              <a:buChar char="•"/>
            </a:pPr>
            <a:r>
              <a:rPr lang="en-AU" i="0" dirty="0">
                <a:solidFill>
                  <a:schemeClr val="tx1"/>
                </a:solidFill>
                <a:effectLst/>
                <a:latin typeface="Slack-Lato"/>
              </a:rPr>
              <a:t>describe the features used for the </a:t>
            </a:r>
            <a:r>
              <a:rPr lang="en-AU" i="0" dirty="0" err="1">
                <a:solidFill>
                  <a:schemeClr val="tx1"/>
                </a:solidFill>
                <a:effectLst/>
                <a:latin typeface="Slack-Lato"/>
              </a:rPr>
              <a:t>modeling</a:t>
            </a:r>
            <a:r>
              <a:rPr lang="en-AU" i="0" dirty="0">
                <a:solidFill>
                  <a:schemeClr val="tx1"/>
                </a:solidFill>
                <a:effectLst/>
                <a:latin typeface="Slack-Lato"/>
              </a:rPr>
              <a:t> and the algorithms used ( </a:t>
            </a:r>
            <a:r>
              <a:rPr lang="en-AU" i="0" dirty="0" err="1">
                <a:solidFill>
                  <a:schemeClr val="tx1"/>
                </a:solidFill>
                <a:effectLst/>
                <a:latin typeface="Slack-Lato"/>
              </a:rPr>
              <a:t>Modeling</a:t>
            </a:r>
            <a:r>
              <a:rPr lang="en-AU" i="0" dirty="0">
                <a:solidFill>
                  <a:schemeClr val="tx1"/>
                </a:solidFill>
                <a:effectLst/>
                <a:latin typeface="Slack-Lato"/>
              </a:rPr>
              <a:t> project);</a:t>
            </a:r>
          </a:p>
          <a:p>
            <a:pPr algn="l">
              <a:buFont typeface="Arial" panose="020B0604020202020204" pitchFamily="34" charset="0"/>
              <a:buChar char="•"/>
            </a:pPr>
            <a:r>
              <a:rPr lang="en-AU" i="0" dirty="0">
                <a:solidFill>
                  <a:schemeClr val="tx1"/>
                </a:solidFill>
                <a:effectLst/>
                <a:latin typeface="Slack-Lato"/>
              </a:rPr>
              <a:t>Outcome &amp; Results (e. g. conclusions, model interpretation, the answer to the research question/hypotheses, etc.);</a:t>
            </a:r>
          </a:p>
          <a:p>
            <a:pPr algn="l">
              <a:buFont typeface="Arial" panose="020B0604020202020204" pitchFamily="34" charset="0"/>
              <a:buChar char="•"/>
            </a:pPr>
            <a:r>
              <a:rPr lang="en-AU" i="0" dirty="0">
                <a:solidFill>
                  <a:schemeClr val="tx1"/>
                </a:solidFill>
                <a:effectLst/>
                <a:latin typeface="Slack-Lato"/>
              </a:rPr>
              <a:t>Outlook (e. g. limitations, next steps, learnings, etc.)</a:t>
            </a:r>
          </a:p>
          <a:p>
            <a:pPr algn="l"/>
            <a:r>
              <a:rPr lang="en-AU" i="0" dirty="0">
                <a:solidFill>
                  <a:schemeClr val="tx1"/>
                </a:solidFill>
                <a:effectLst/>
                <a:latin typeface="Slack-Lato"/>
              </a:rPr>
              <a:t>Remember: great presentation = content + design + delivery.</a:t>
            </a:r>
          </a:p>
        </p:txBody>
      </p:sp>
      <p:sp>
        <p:nvSpPr>
          <p:cNvPr id="7" name="TextBox 6">
            <a:extLst>
              <a:ext uri="{FF2B5EF4-FFF2-40B4-BE49-F238E27FC236}">
                <a16:creationId xmlns:a16="http://schemas.microsoft.com/office/drawing/2014/main" id="{98413A03-FC1B-007C-549A-CE7B14F19699}"/>
              </a:ext>
            </a:extLst>
          </p:cNvPr>
          <p:cNvSpPr txBox="1"/>
          <p:nvPr/>
        </p:nvSpPr>
        <p:spPr>
          <a:xfrm>
            <a:off x="1295400" y="1219200"/>
            <a:ext cx="1205779" cy="3770263"/>
          </a:xfrm>
          <a:prstGeom prst="rect">
            <a:avLst/>
          </a:prstGeom>
          <a:noFill/>
        </p:spPr>
        <p:txBody>
          <a:bodyPr wrap="none" rtlCol="0">
            <a:spAutoFit/>
          </a:bodyPr>
          <a:lstStyle/>
          <a:p>
            <a:r>
              <a:rPr lang="en-US" sz="23900" b="1" dirty="0"/>
              <a:t>!</a:t>
            </a:r>
            <a:endParaRPr lang="en-US" b="1" dirty="0"/>
          </a:p>
        </p:txBody>
      </p:sp>
    </p:spTree>
    <p:extLst>
      <p:ext uri="{BB962C8B-B14F-4D97-AF65-F5344CB8AC3E}">
        <p14:creationId xmlns:p14="http://schemas.microsoft.com/office/powerpoint/2010/main" val="1174324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F6A92-5A9E-1B5A-705B-BF954EAC1F3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8300472-B1C1-CE06-5EF1-C5FB40BD0AE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441B5D7-0F1B-1A27-DE48-A2F978B6C0A8}"/>
              </a:ext>
            </a:extLst>
          </p:cNvPr>
          <p:cNvSpPr>
            <a:spLocks noGrp="1"/>
          </p:cNvSpPr>
          <p:nvPr>
            <p:ph type="body" sz="quarter" idx="11"/>
          </p:nvPr>
        </p:nvSpPr>
        <p:spPr/>
        <p:txBody>
          <a:bodyPr/>
          <a:lstStyle/>
          <a:p>
            <a:endParaRPr lang="en-US"/>
          </a:p>
        </p:txBody>
      </p:sp>
      <p:pic>
        <p:nvPicPr>
          <p:cNvPr id="6" name="Picture 5" descr="Chart, scatter chart&#10;&#10;Description automatically generated">
            <a:extLst>
              <a:ext uri="{FF2B5EF4-FFF2-40B4-BE49-F238E27FC236}">
                <a16:creationId xmlns:a16="http://schemas.microsoft.com/office/drawing/2014/main" id="{0FEBB6F8-4CB2-EBE9-BBDD-A0057F051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600200"/>
            <a:ext cx="4305300" cy="3657600"/>
          </a:xfrm>
          <a:prstGeom prst="rect">
            <a:avLst/>
          </a:prstGeom>
        </p:spPr>
      </p:pic>
      <p:pic>
        <p:nvPicPr>
          <p:cNvPr id="8" name="Picture 7" descr="Chart, scatter chart&#10;&#10;Description automatically generated">
            <a:extLst>
              <a:ext uri="{FF2B5EF4-FFF2-40B4-BE49-F238E27FC236}">
                <a16:creationId xmlns:a16="http://schemas.microsoft.com/office/drawing/2014/main" id="{BD4AB973-85F6-D12F-A506-779DDCFE7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329" y="1638300"/>
            <a:ext cx="4241800" cy="3619500"/>
          </a:xfrm>
          <a:prstGeom prst="rect">
            <a:avLst/>
          </a:prstGeom>
        </p:spPr>
      </p:pic>
      <p:sp>
        <p:nvSpPr>
          <p:cNvPr id="9" name="Title 1">
            <a:extLst>
              <a:ext uri="{FF2B5EF4-FFF2-40B4-BE49-F238E27FC236}">
                <a16:creationId xmlns:a16="http://schemas.microsoft.com/office/drawing/2014/main" id="{9429D6CC-517E-2D55-2855-7BAFFFA82310}"/>
              </a:ext>
            </a:extLst>
          </p:cNvPr>
          <p:cNvSpPr txBox="1">
            <a:spLocks/>
          </p:cNvSpPr>
          <p:nvPr/>
        </p:nvSpPr>
        <p:spPr>
          <a:xfrm>
            <a:off x="538684" y="261011"/>
            <a:ext cx="11497290" cy="553998"/>
          </a:xfrm>
          <a:prstGeom prst="rect">
            <a:avLst/>
          </a:prstGeom>
        </p:spPr>
        <p:txBody>
          <a:bodyPr wrap="square" lIns="0" tIns="0" rIns="0" bIns="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r>
              <a:rPr lang="en-US" b="1" dirty="0">
                <a:solidFill>
                  <a:srgbClr val="FF0000"/>
                </a:solidFill>
              </a:rPr>
              <a:t>DOUBLE CHECK</a:t>
            </a:r>
          </a:p>
        </p:txBody>
      </p:sp>
    </p:spTree>
    <p:extLst>
      <p:ext uri="{BB962C8B-B14F-4D97-AF65-F5344CB8AC3E}">
        <p14:creationId xmlns:p14="http://schemas.microsoft.com/office/powerpoint/2010/main" val="1136377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0252" rIns="0" bIns="0" rtlCol="0">
            <a:spAutoFit/>
          </a:bodyPr>
          <a:lstStyle/>
          <a:p>
            <a:pPr marL="12700" marR="5080">
              <a:lnSpc>
                <a:spcPts val="3890"/>
              </a:lnSpc>
              <a:spcBef>
                <a:spcPts val="585"/>
              </a:spcBef>
            </a:pPr>
            <a:r>
              <a:rPr dirty="0"/>
              <a:t>Beiersdorf</a:t>
            </a:r>
            <a:r>
              <a:rPr spc="-20" dirty="0"/>
              <a:t> </a:t>
            </a:r>
            <a:r>
              <a:rPr dirty="0"/>
              <a:t>and</a:t>
            </a:r>
            <a:r>
              <a:rPr spc="-10" dirty="0"/>
              <a:t> </a:t>
            </a:r>
            <a:r>
              <a:rPr dirty="0"/>
              <a:t>Private</a:t>
            </a:r>
            <a:r>
              <a:rPr spc="10" dirty="0"/>
              <a:t> </a:t>
            </a:r>
            <a:r>
              <a:rPr dirty="0"/>
              <a:t>Labels</a:t>
            </a:r>
            <a:r>
              <a:rPr spc="-10" dirty="0"/>
              <a:t> </a:t>
            </a:r>
            <a:r>
              <a:rPr dirty="0"/>
              <a:t>are</a:t>
            </a:r>
            <a:r>
              <a:rPr spc="-15" dirty="0"/>
              <a:t> </a:t>
            </a:r>
            <a:r>
              <a:rPr dirty="0"/>
              <a:t>the main</a:t>
            </a:r>
            <a:r>
              <a:rPr spc="-5" dirty="0"/>
              <a:t> </a:t>
            </a:r>
            <a:r>
              <a:rPr dirty="0"/>
              <a:t>players</a:t>
            </a:r>
            <a:r>
              <a:rPr spc="-5" dirty="0"/>
              <a:t> </a:t>
            </a:r>
            <a:r>
              <a:rPr dirty="0"/>
              <a:t>in</a:t>
            </a:r>
            <a:r>
              <a:rPr spc="-5" dirty="0"/>
              <a:t> </a:t>
            </a:r>
            <a:r>
              <a:rPr spc="-25" dirty="0"/>
              <a:t>the </a:t>
            </a:r>
            <a:r>
              <a:rPr dirty="0"/>
              <a:t>German</a:t>
            </a:r>
            <a:r>
              <a:rPr spc="-50" dirty="0"/>
              <a:t> </a:t>
            </a:r>
            <a:r>
              <a:rPr dirty="0"/>
              <a:t>wound</a:t>
            </a:r>
            <a:r>
              <a:rPr spc="-40" dirty="0"/>
              <a:t> </a:t>
            </a:r>
            <a:r>
              <a:rPr dirty="0"/>
              <a:t>protection</a:t>
            </a:r>
            <a:r>
              <a:rPr spc="-30" dirty="0"/>
              <a:t> </a:t>
            </a:r>
            <a:r>
              <a:rPr spc="-10" dirty="0"/>
              <a:t>market</a:t>
            </a:r>
          </a:p>
        </p:txBody>
      </p:sp>
      <p:pic>
        <p:nvPicPr>
          <p:cNvPr id="3" name="object 3"/>
          <p:cNvPicPr/>
          <p:nvPr/>
        </p:nvPicPr>
        <p:blipFill>
          <a:blip r:embed="rId2" cstate="print"/>
          <a:stretch>
            <a:fillRect/>
          </a:stretch>
        </p:blipFill>
        <p:spPr>
          <a:xfrm>
            <a:off x="425625" y="1821763"/>
            <a:ext cx="11320360" cy="2976653"/>
          </a:xfrm>
          <a:prstGeom prst="rect">
            <a:avLst/>
          </a:prstGeom>
        </p:spPr>
      </p:pic>
      <p:sp>
        <p:nvSpPr>
          <p:cNvPr id="4" name="object 4"/>
          <p:cNvSpPr txBox="1"/>
          <p:nvPr/>
        </p:nvSpPr>
        <p:spPr>
          <a:xfrm>
            <a:off x="552069" y="5245227"/>
            <a:ext cx="11088370" cy="1097280"/>
          </a:xfrm>
          <a:prstGeom prst="rect">
            <a:avLst/>
          </a:prstGeom>
          <a:solidFill>
            <a:srgbClr val="D9D9E6">
              <a:alpha val="90194"/>
            </a:srgbClr>
          </a:solidFill>
        </p:spPr>
        <p:txBody>
          <a:bodyPr vert="horz" wrap="square" lIns="0" tIns="3175" rIns="0" bIns="0" rtlCol="0">
            <a:spAutoFit/>
          </a:bodyPr>
          <a:lstStyle/>
          <a:p>
            <a:pPr>
              <a:lnSpc>
                <a:spcPct val="100000"/>
              </a:lnSpc>
              <a:spcBef>
                <a:spcPts val="25"/>
              </a:spcBef>
            </a:pPr>
            <a:endParaRPr sz="2750">
              <a:latin typeface="Times New Roman"/>
              <a:cs typeface="Times New Roman"/>
            </a:endParaRPr>
          </a:p>
          <a:p>
            <a:pPr marL="547370">
              <a:lnSpc>
                <a:spcPct val="100000"/>
              </a:lnSpc>
            </a:pPr>
            <a:r>
              <a:rPr sz="1800" dirty="0">
                <a:solidFill>
                  <a:srgbClr val="585858"/>
                </a:solidFill>
                <a:latin typeface="Segoe UI"/>
                <a:cs typeface="Segoe UI"/>
              </a:rPr>
              <a:t>Beiersdorf</a:t>
            </a:r>
            <a:r>
              <a:rPr sz="1800" spc="-45" dirty="0">
                <a:solidFill>
                  <a:srgbClr val="585858"/>
                </a:solidFill>
                <a:latin typeface="Segoe UI"/>
                <a:cs typeface="Segoe UI"/>
              </a:rPr>
              <a:t> </a:t>
            </a:r>
            <a:r>
              <a:rPr sz="1800" dirty="0">
                <a:solidFill>
                  <a:srgbClr val="585858"/>
                </a:solidFill>
                <a:latin typeface="Segoe UI"/>
                <a:cs typeface="Segoe UI"/>
              </a:rPr>
              <a:t>products</a:t>
            </a:r>
            <a:r>
              <a:rPr sz="1800" spc="-25" dirty="0">
                <a:solidFill>
                  <a:srgbClr val="585858"/>
                </a:solidFill>
                <a:latin typeface="Segoe UI"/>
                <a:cs typeface="Segoe UI"/>
              </a:rPr>
              <a:t> </a:t>
            </a:r>
            <a:r>
              <a:rPr sz="1800" dirty="0">
                <a:solidFill>
                  <a:srgbClr val="585858"/>
                </a:solidFill>
                <a:latin typeface="Segoe UI"/>
                <a:cs typeface="Segoe UI"/>
              </a:rPr>
              <a:t>are</a:t>
            </a:r>
            <a:r>
              <a:rPr sz="1800" spc="-30" dirty="0">
                <a:solidFill>
                  <a:srgbClr val="585858"/>
                </a:solidFill>
                <a:latin typeface="Segoe UI"/>
                <a:cs typeface="Segoe UI"/>
              </a:rPr>
              <a:t> </a:t>
            </a:r>
            <a:r>
              <a:rPr sz="1800" dirty="0">
                <a:solidFill>
                  <a:srgbClr val="585858"/>
                </a:solidFill>
                <a:latin typeface="Segoe UI"/>
                <a:cs typeface="Segoe UI"/>
              </a:rPr>
              <a:t>more</a:t>
            </a:r>
            <a:r>
              <a:rPr sz="1800" spc="-30" dirty="0">
                <a:solidFill>
                  <a:srgbClr val="585858"/>
                </a:solidFill>
                <a:latin typeface="Segoe UI"/>
                <a:cs typeface="Segoe UI"/>
              </a:rPr>
              <a:t> </a:t>
            </a:r>
            <a:r>
              <a:rPr sz="1800" dirty="0">
                <a:solidFill>
                  <a:srgbClr val="585858"/>
                </a:solidFill>
                <a:latin typeface="Segoe UI"/>
                <a:cs typeface="Segoe UI"/>
              </a:rPr>
              <a:t>premium</a:t>
            </a:r>
            <a:r>
              <a:rPr sz="1800" spc="-25" dirty="0">
                <a:solidFill>
                  <a:srgbClr val="585858"/>
                </a:solidFill>
                <a:latin typeface="Segoe UI"/>
                <a:cs typeface="Segoe UI"/>
              </a:rPr>
              <a:t> </a:t>
            </a:r>
            <a:r>
              <a:rPr sz="1800" dirty="0">
                <a:solidFill>
                  <a:srgbClr val="585858"/>
                </a:solidFill>
                <a:latin typeface="Segoe UI"/>
                <a:cs typeface="Segoe UI"/>
              </a:rPr>
              <a:t>with</a:t>
            </a:r>
            <a:r>
              <a:rPr sz="1800" spc="-30" dirty="0">
                <a:solidFill>
                  <a:srgbClr val="585858"/>
                </a:solidFill>
                <a:latin typeface="Segoe UI"/>
                <a:cs typeface="Segoe UI"/>
              </a:rPr>
              <a:t> </a:t>
            </a:r>
            <a:r>
              <a:rPr sz="1800" dirty="0">
                <a:solidFill>
                  <a:srgbClr val="585858"/>
                </a:solidFill>
                <a:latin typeface="Segoe UI"/>
                <a:cs typeface="Segoe UI"/>
              </a:rPr>
              <a:t>higher</a:t>
            </a:r>
            <a:r>
              <a:rPr sz="1800" spc="-40" dirty="0">
                <a:solidFill>
                  <a:srgbClr val="585858"/>
                </a:solidFill>
                <a:latin typeface="Segoe UI"/>
                <a:cs typeface="Segoe UI"/>
              </a:rPr>
              <a:t> </a:t>
            </a:r>
            <a:r>
              <a:rPr sz="1800" dirty="0">
                <a:solidFill>
                  <a:srgbClr val="585858"/>
                </a:solidFill>
                <a:latin typeface="Segoe UI"/>
                <a:cs typeface="Segoe UI"/>
              </a:rPr>
              <a:t>price</a:t>
            </a:r>
            <a:r>
              <a:rPr sz="1800" spc="-20" dirty="0">
                <a:solidFill>
                  <a:srgbClr val="585858"/>
                </a:solidFill>
                <a:latin typeface="Segoe UI"/>
                <a:cs typeface="Segoe UI"/>
              </a:rPr>
              <a:t> </a:t>
            </a:r>
            <a:r>
              <a:rPr sz="1800" spc="-10" dirty="0">
                <a:solidFill>
                  <a:srgbClr val="585858"/>
                </a:solidFill>
                <a:latin typeface="Segoe UI"/>
                <a:cs typeface="Segoe UI"/>
              </a:rPr>
              <a:t>points.</a:t>
            </a:r>
            <a:endParaRPr sz="1800">
              <a:latin typeface="Segoe UI"/>
              <a:cs typeface="Segoe UI"/>
            </a:endParaRPr>
          </a:p>
        </p:txBody>
      </p:sp>
      <p:sp>
        <p:nvSpPr>
          <p:cNvPr id="5" name="object 5"/>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31</a:t>
            </a:fld>
            <a:endParaRPr spc="-50" dirty="0"/>
          </a:p>
        </p:txBody>
      </p:sp>
    </p:spTree>
    <p:extLst>
      <p:ext uri="{BB962C8B-B14F-4D97-AF65-F5344CB8AC3E}">
        <p14:creationId xmlns:p14="http://schemas.microsoft.com/office/powerpoint/2010/main" val="514837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8657" rIns="0" bIns="0" rtlCol="0">
            <a:spAutoFit/>
          </a:bodyPr>
          <a:lstStyle/>
          <a:p>
            <a:pPr marL="12700">
              <a:lnSpc>
                <a:spcPct val="100000"/>
              </a:lnSpc>
              <a:spcBef>
                <a:spcPts val="100"/>
              </a:spcBef>
            </a:pPr>
            <a:r>
              <a:rPr dirty="0"/>
              <a:t>Sales</a:t>
            </a:r>
            <a:r>
              <a:rPr spc="-35" dirty="0"/>
              <a:t> </a:t>
            </a:r>
            <a:r>
              <a:rPr dirty="0"/>
              <a:t>appears</a:t>
            </a:r>
            <a:r>
              <a:rPr spc="-45" dirty="0"/>
              <a:t> </a:t>
            </a:r>
            <a:r>
              <a:rPr dirty="0"/>
              <a:t>to</a:t>
            </a:r>
            <a:r>
              <a:rPr spc="-15" dirty="0"/>
              <a:t> </a:t>
            </a:r>
            <a:r>
              <a:rPr dirty="0"/>
              <a:t>have</a:t>
            </a:r>
            <a:r>
              <a:rPr spc="-35" dirty="0"/>
              <a:t> </a:t>
            </a:r>
            <a:r>
              <a:rPr dirty="0"/>
              <a:t>seasonality</a:t>
            </a:r>
            <a:r>
              <a:rPr spc="-10" dirty="0"/>
              <a:t> </a:t>
            </a:r>
            <a:r>
              <a:rPr dirty="0"/>
              <a:t>across</a:t>
            </a:r>
            <a:r>
              <a:rPr spc="-20" dirty="0"/>
              <a:t> </a:t>
            </a:r>
            <a:r>
              <a:rPr spc="-10" dirty="0"/>
              <a:t>brands</a:t>
            </a:r>
          </a:p>
        </p:txBody>
      </p:sp>
      <p:pic>
        <p:nvPicPr>
          <p:cNvPr id="3" name="object 3"/>
          <p:cNvPicPr/>
          <p:nvPr/>
        </p:nvPicPr>
        <p:blipFill>
          <a:blip r:embed="rId2" cstate="print"/>
          <a:stretch>
            <a:fillRect/>
          </a:stretch>
        </p:blipFill>
        <p:spPr>
          <a:xfrm>
            <a:off x="426336" y="1301485"/>
            <a:ext cx="11332706" cy="3759727"/>
          </a:xfrm>
          <a:prstGeom prst="rect">
            <a:avLst/>
          </a:prstGeom>
        </p:spPr>
      </p:pic>
      <p:sp>
        <p:nvSpPr>
          <p:cNvPr id="4" name="object 4"/>
          <p:cNvSpPr txBox="1"/>
          <p:nvPr/>
        </p:nvSpPr>
        <p:spPr>
          <a:xfrm>
            <a:off x="552069" y="5223890"/>
            <a:ext cx="11089005" cy="1097280"/>
          </a:xfrm>
          <a:prstGeom prst="rect">
            <a:avLst/>
          </a:prstGeom>
          <a:solidFill>
            <a:srgbClr val="D9D9E6">
              <a:alpha val="90194"/>
            </a:srgbClr>
          </a:solidFill>
        </p:spPr>
        <p:txBody>
          <a:bodyPr vert="horz" wrap="square" lIns="0" tIns="3175" rIns="0" bIns="0" rtlCol="0">
            <a:spAutoFit/>
          </a:bodyPr>
          <a:lstStyle/>
          <a:p>
            <a:pPr>
              <a:lnSpc>
                <a:spcPct val="100000"/>
              </a:lnSpc>
              <a:spcBef>
                <a:spcPts val="25"/>
              </a:spcBef>
            </a:pPr>
            <a:endParaRPr sz="2750">
              <a:latin typeface="Times New Roman"/>
              <a:cs typeface="Times New Roman"/>
            </a:endParaRPr>
          </a:p>
          <a:p>
            <a:pPr marL="548005">
              <a:lnSpc>
                <a:spcPct val="100000"/>
              </a:lnSpc>
            </a:pPr>
            <a:r>
              <a:rPr sz="1800" dirty="0">
                <a:solidFill>
                  <a:srgbClr val="585858"/>
                </a:solidFill>
                <a:latin typeface="Segoe UI"/>
                <a:cs typeface="Segoe UI"/>
              </a:rPr>
              <a:t>June</a:t>
            </a:r>
            <a:r>
              <a:rPr sz="1800" spc="-50" dirty="0">
                <a:solidFill>
                  <a:srgbClr val="585858"/>
                </a:solidFill>
                <a:latin typeface="Segoe UI"/>
                <a:cs typeface="Segoe UI"/>
              </a:rPr>
              <a:t> </a:t>
            </a:r>
            <a:r>
              <a:rPr sz="1800" dirty="0">
                <a:solidFill>
                  <a:srgbClr val="585858"/>
                </a:solidFill>
                <a:latin typeface="Segoe UI"/>
                <a:cs typeface="Segoe UI"/>
              </a:rPr>
              <a:t>has</a:t>
            </a:r>
            <a:r>
              <a:rPr sz="1800" spc="-25" dirty="0">
                <a:solidFill>
                  <a:srgbClr val="585858"/>
                </a:solidFill>
                <a:latin typeface="Segoe UI"/>
                <a:cs typeface="Segoe UI"/>
              </a:rPr>
              <a:t> </a:t>
            </a:r>
            <a:r>
              <a:rPr sz="1800" dirty="0">
                <a:solidFill>
                  <a:srgbClr val="585858"/>
                </a:solidFill>
                <a:latin typeface="Segoe UI"/>
                <a:cs typeface="Segoe UI"/>
              </a:rPr>
              <a:t>the</a:t>
            </a:r>
            <a:r>
              <a:rPr sz="1800" spc="-20" dirty="0">
                <a:solidFill>
                  <a:srgbClr val="585858"/>
                </a:solidFill>
                <a:latin typeface="Segoe UI"/>
                <a:cs typeface="Segoe UI"/>
              </a:rPr>
              <a:t> </a:t>
            </a:r>
            <a:r>
              <a:rPr sz="1800" dirty="0">
                <a:solidFill>
                  <a:srgbClr val="585858"/>
                </a:solidFill>
                <a:latin typeface="Segoe UI"/>
                <a:cs typeface="Segoe UI"/>
              </a:rPr>
              <a:t>highest</a:t>
            </a:r>
            <a:r>
              <a:rPr sz="1800" spc="-25" dirty="0">
                <a:solidFill>
                  <a:srgbClr val="585858"/>
                </a:solidFill>
                <a:latin typeface="Segoe UI"/>
                <a:cs typeface="Segoe UI"/>
              </a:rPr>
              <a:t> </a:t>
            </a:r>
            <a:r>
              <a:rPr sz="1800" dirty="0">
                <a:solidFill>
                  <a:srgbClr val="585858"/>
                </a:solidFill>
                <a:latin typeface="Segoe UI"/>
                <a:cs typeface="Segoe UI"/>
              </a:rPr>
              <a:t>sales</a:t>
            </a:r>
            <a:r>
              <a:rPr sz="1800" spc="-15" dirty="0">
                <a:solidFill>
                  <a:srgbClr val="585858"/>
                </a:solidFill>
                <a:latin typeface="Segoe UI"/>
                <a:cs typeface="Segoe UI"/>
              </a:rPr>
              <a:t> </a:t>
            </a:r>
            <a:r>
              <a:rPr sz="1800" dirty="0">
                <a:solidFill>
                  <a:srgbClr val="585858"/>
                </a:solidFill>
                <a:latin typeface="Segoe UI"/>
                <a:cs typeface="Segoe UI"/>
              </a:rPr>
              <a:t>in</a:t>
            </a:r>
            <a:r>
              <a:rPr sz="1800" spc="-20" dirty="0">
                <a:solidFill>
                  <a:srgbClr val="585858"/>
                </a:solidFill>
                <a:latin typeface="Segoe UI"/>
                <a:cs typeface="Segoe UI"/>
              </a:rPr>
              <a:t> </a:t>
            </a:r>
            <a:r>
              <a:rPr sz="1800" dirty="0">
                <a:solidFill>
                  <a:srgbClr val="585858"/>
                </a:solidFill>
                <a:latin typeface="Segoe UI"/>
                <a:cs typeface="Segoe UI"/>
              </a:rPr>
              <a:t>all</a:t>
            </a:r>
            <a:r>
              <a:rPr sz="1800" spc="-10" dirty="0">
                <a:solidFill>
                  <a:srgbClr val="585858"/>
                </a:solidFill>
                <a:latin typeface="Segoe UI"/>
                <a:cs typeface="Segoe UI"/>
              </a:rPr>
              <a:t> </a:t>
            </a:r>
            <a:r>
              <a:rPr sz="1800" dirty="0">
                <a:solidFill>
                  <a:srgbClr val="585858"/>
                </a:solidFill>
                <a:latin typeface="Segoe UI"/>
                <a:cs typeface="Segoe UI"/>
              </a:rPr>
              <a:t>3</a:t>
            </a:r>
            <a:r>
              <a:rPr sz="1800" spc="-10" dirty="0">
                <a:solidFill>
                  <a:srgbClr val="585858"/>
                </a:solidFill>
                <a:latin typeface="Segoe UI"/>
                <a:cs typeface="Segoe UI"/>
              </a:rPr>
              <a:t> years.</a:t>
            </a:r>
            <a:endParaRPr sz="1800">
              <a:latin typeface="Segoe UI"/>
              <a:cs typeface="Segoe UI"/>
            </a:endParaRPr>
          </a:p>
        </p:txBody>
      </p:sp>
      <p:sp>
        <p:nvSpPr>
          <p:cNvPr id="5" name="object 5"/>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32</a:t>
            </a:fld>
            <a:endParaRPr spc="-50" dirty="0"/>
          </a:p>
        </p:txBody>
      </p:sp>
    </p:spTree>
    <p:extLst>
      <p:ext uri="{BB962C8B-B14F-4D97-AF65-F5344CB8AC3E}">
        <p14:creationId xmlns:p14="http://schemas.microsoft.com/office/powerpoint/2010/main" val="1311498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8657" rIns="0" bIns="0" rtlCol="0">
            <a:spAutoFit/>
          </a:bodyPr>
          <a:lstStyle/>
          <a:p>
            <a:pPr marL="12700">
              <a:lnSpc>
                <a:spcPct val="100000"/>
              </a:lnSpc>
              <a:spcBef>
                <a:spcPts val="100"/>
              </a:spcBef>
            </a:pPr>
            <a:r>
              <a:rPr spc="-550" dirty="0"/>
              <a:t>T</a:t>
            </a:r>
            <a:r>
              <a:rPr spc="15" dirty="0"/>
              <a:t>op</a:t>
            </a:r>
            <a:r>
              <a:rPr spc="-65" dirty="0"/>
              <a:t> </a:t>
            </a:r>
            <a:r>
              <a:rPr dirty="0"/>
              <a:t>40</a:t>
            </a:r>
            <a:r>
              <a:rPr spc="-50" dirty="0"/>
              <a:t> </a:t>
            </a:r>
            <a:r>
              <a:rPr dirty="0"/>
              <a:t>products</a:t>
            </a:r>
            <a:r>
              <a:rPr spc="-40" dirty="0"/>
              <a:t> </a:t>
            </a:r>
            <a:r>
              <a:rPr dirty="0"/>
              <a:t>represented</a:t>
            </a:r>
            <a:r>
              <a:rPr spc="-60" dirty="0"/>
              <a:t> </a:t>
            </a:r>
            <a:r>
              <a:rPr dirty="0"/>
              <a:t>80%</a:t>
            </a:r>
            <a:r>
              <a:rPr spc="-65" dirty="0"/>
              <a:t> </a:t>
            </a:r>
            <a:r>
              <a:rPr dirty="0"/>
              <a:t>of</a:t>
            </a:r>
            <a:r>
              <a:rPr spc="-65" dirty="0"/>
              <a:t> </a:t>
            </a:r>
            <a:r>
              <a:rPr dirty="0"/>
              <a:t>the</a:t>
            </a:r>
            <a:r>
              <a:rPr spc="-55" dirty="0"/>
              <a:t> </a:t>
            </a:r>
            <a:r>
              <a:rPr dirty="0"/>
              <a:t>total</a:t>
            </a:r>
            <a:r>
              <a:rPr spc="-35" dirty="0"/>
              <a:t> </a:t>
            </a:r>
            <a:r>
              <a:rPr spc="-10" dirty="0"/>
              <a:t>sales</a:t>
            </a:r>
          </a:p>
        </p:txBody>
      </p:sp>
      <p:pic>
        <p:nvPicPr>
          <p:cNvPr id="3" name="object 3"/>
          <p:cNvPicPr/>
          <p:nvPr/>
        </p:nvPicPr>
        <p:blipFill>
          <a:blip r:embed="rId2" cstate="print"/>
          <a:stretch>
            <a:fillRect/>
          </a:stretch>
        </p:blipFill>
        <p:spPr>
          <a:xfrm>
            <a:off x="622348" y="1394910"/>
            <a:ext cx="4740697" cy="3693604"/>
          </a:xfrm>
          <a:prstGeom prst="rect">
            <a:avLst/>
          </a:prstGeom>
        </p:spPr>
      </p:pic>
      <p:sp>
        <p:nvSpPr>
          <p:cNvPr id="4" name="object 4"/>
          <p:cNvSpPr txBox="1"/>
          <p:nvPr/>
        </p:nvSpPr>
        <p:spPr>
          <a:xfrm>
            <a:off x="552069" y="5223890"/>
            <a:ext cx="11089005" cy="1097280"/>
          </a:xfrm>
          <a:prstGeom prst="rect">
            <a:avLst/>
          </a:prstGeom>
          <a:solidFill>
            <a:srgbClr val="D9D9E6">
              <a:alpha val="90194"/>
            </a:srgbClr>
          </a:solidFill>
        </p:spPr>
        <p:txBody>
          <a:bodyPr vert="horz" wrap="square" lIns="0" tIns="3175" rIns="0" bIns="0" rtlCol="0">
            <a:spAutoFit/>
          </a:bodyPr>
          <a:lstStyle/>
          <a:p>
            <a:pPr>
              <a:lnSpc>
                <a:spcPct val="100000"/>
              </a:lnSpc>
              <a:spcBef>
                <a:spcPts val="25"/>
              </a:spcBef>
            </a:pPr>
            <a:endParaRPr sz="2750">
              <a:latin typeface="Times New Roman"/>
              <a:cs typeface="Times New Roman"/>
            </a:endParaRPr>
          </a:p>
          <a:p>
            <a:pPr marL="548005">
              <a:lnSpc>
                <a:spcPct val="100000"/>
              </a:lnSpc>
            </a:pPr>
            <a:r>
              <a:rPr sz="1800" dirty="0">
                <a:solidFill>
                  <a:srgbClr val="585858"/>
                </a:solidFill>
                <a:latin typeface="Segoe UI"/>
                <a:cs typeface="Segoe UI"/>
              </a:rPr>
              <a:t>Strips</a:t>
            </a:r>
            <a:r>
              <a:rPr sz="1800" spc="-20" dirty="0">
                <a:solidFill>
                  <a:srgbClr val="585858"/>
                </a:solidFill>
                <a:latin typeface="Segoe UI"/>
                <a:cs typeface="Segoe UI"/>
              </a:rPr>
              <a:t> </a:t>
            </a:r>
            <a:r>
              <a:rPr sz="1800" dirty="0">
                <a:solidFill>
                  <a:srgbClr val="585858"/>
                </a:solidFill>
                <a:latin typeface="Segoe UI"/>
                <a:cs typeface="Segoe UI"/>
              </a:rPr>
              <a:t>and</a:t>
            </a:r>
            <a:r>
              <a:rPr sz="1800" spc="-25" dirty="0">
                <a:solidFill>
                  <a:srgbClr val="585858"/>
                </a:solidFill>
                <a:latin typeface="Segoe UI"/>
                <a:cs typeface="Segoe UI"/>
              </a:rPr>
              <a:t> </a:t>
            </a:r>
            <a:r>
              <a:rPr sz="1800" dirty="0">
                <a:solidFill>
                  <a:srgbClr val="585858"/>
                </a:solidFill>
                <a:latin typeface="Segoe UI"/>
                <a:cs typeface="Segoe UI"/>
              </a:rPr>
              <a:t>Meterware</a:t>
            </a:r>
            <a:r>
              <a:rPr sz="1800" spc="-35" dirty="0">
                <a:solidFill>
                  <a:srgbClr val="585858"/>
                </a:solidFill>
                <a:latin typeface="Segoe UI"/>
                <a:cs typeface="Segoe UI"/>
              </a:rPr>
              <a:t> </a:t>
            </a:r>
            <a:r>
              <a:rPr sz="1800" dirty="0">
                <a:solidFill>
                  <a:srgbClr val="585858"/>
                </a:solidFill>
                <a:latin typeface="Segoe UI"/>
                <a:cs typeface="Segoe UI"/>
              </a:rPr>
              <a:t>are</a:t>
            </a:r>
            <a:r>
              <a:rPr sz="1800" spc="-20" dirty="0">
                <a:solidFill>
                  <a:srgbClr val="585858"/>
                </a:solidFill>
                <a:latin typeface="Segoe UI"/>
                <a:cs typeface="Segoe UI"/>
              </a:rPr>
              <a:t> </a:t>
            </a:r>
            <a:r>
              <a:rPr sz="1800" dirty="0">
                <a:solidFill>
                  <a:srgbClr val="585858"/>
                </a:solidFill>
                <a:latin typeface="Segoe UI"/>
                <a:cs typeface="Segoe UI"/>
              </a:rPr>
              <a:t>the</a:t>
            </a:r>
            <a:r>
              <a:rPr sz="1800" spc="-30" dirty="0">
                <a:solidFill>
                  <a:srgbClr val="585858"/>
                </a:solidFill>
                <a:latin typeface="Segoe UI"/>
                <a:cs typeface="Segoe UI"/>
              </a:rPr>
              <a:t> </a:t>
            </a:r>
            <a:r>
              <a:rPr sz="1800" dirty="0">
                <a:solidFill>
                  <a:srgbClr val="585858"/>
                </a:solidFill>
                <a:latin typeface="Segoe UI"/>
                <a:cs typeface="Segoe UI"/>
              </a:rPr>
              <a:t>top</a:t>
            </a:r>
            <a:r>
              <a:rPr sz="1800" spc="-20" dirty="0">
                <a:solidFill>
                  <a:srgbClr val="585858"/>
                </a:solidFill>
                <a:latin typeface="Segoe UI"/>
                <a:cs typeface="Segoe UI"/>
              </a:rPr>
              <a:t> </a:t>
            </a:r>
            <a:r>
              <a:rPr sz="1800" dirty="0">
                <a:solidFill>
                  <a:srgbClr val="585858"/>
                </a:solidFill>
                <a:latin typeface="Segoe UI"/>
                <a:cs typeface="Segoe UI"/>
              </a:rPr>
              <a:t>2</a:t>
            </a:r>
            <a:r>
              <a:rPr sz="1800" spc="-15" dirty="0">
                <a:solidFill>
                  <a:srgbClr val="585858"/>
                </a:solidFill>
                <a:latin typeface="Segoe UI"/>
                <a:cs typeface="Segoe UI"/>
              </a:rPr>
              <a:t> </a:t>
            </a:r>
            <a:r>
              <a:rPr sz="1800" spc="-10" dirty="0">
                <a:solidFill>
                  <a:srgbClr val="585858"/>
                </a:solidFill>
                <a:latin typeface="Segoe UI"/>
                <a:cs typeface="Segoe UI"/>
              </a:rPr>
              <a:t>sub-</a:t>
            </a:r>
            <a:r>
              <a:rPr sz="1800" dirty="0">
                <a:solidFill>
                  <a:srgbClr val="585858"/>
                </a:solidFill>
                <a:latin typeface="Segoe UI"/>
                <a:cs typeface="Segoe UI"/>
              </a:rPr>
              <a:t>segments</a:t>
            </a:r>
            <a:r>
              <a:rPr sz="1800" spc="-25" dirty="0">
                <a:solidFill>
                  <a:srgbClr val="585858"/>
                </a:solidFill>
                <a:latin typeface="Segoe UI"/>
                <a:cs typeface="Segoe UI"/>
              </a:rPr>
              <a:t> </a:t>
            </a:r>
            <a:r>
              <a:rPr sz="1800" dirty="0">
                <a:solidFill>
                  <a:srgbClr val="585858"/>
                </a:solidFill>
                <a:latin typeface="Segoe UI"/>
                <a:cs typeface="Segoe UI"/>
              </a:rPr>
              <a:t>for</a:t>
            </a:r>
            <a:r>
              <a:rPr sz="1800" spc="-25" dirty="0">
                <a:solidFill>
                  <a:srgbClr val="585858"/>
                </a:solidFill>
                <a:latin typeface="Segoe UI"/>
                <a:cs typeface="Segoe UI"/>
              </a:rPr>
              <a:t> </a:t>
            </a:r>
            <a:r>
              <a:rPr sz="1800" spc="-10" dirty="0">
                <a:solidFill>
                  <a:srgbClr val="585858"/>
                </a:solidFill>
                <a:latin typeface="Segoe UI"/>
                <a:cs typeface="Segoe UI"/>
              </a:rPr>
              <a:t>sales.</a:t>
            </a:r>
            <a:endParaRPr sz="1800">
              <a:latin typeface="Segoe UI"/>
              <a:cs typeface="Segoe UI"/>
            </a:endParaRPr>
          </a:p>
        </p:txBody>
      </p:sp>
      <p:pic>
        <p:nvPicPr>
          <p:cNvPr id="5" name="object 5"/>
          <p:cNvPicPr/>
          <p:nvPr/>
        </p:nvPicPr>
        <p:blipFill>
          <a:blip r:embed="rId3" cstate="print"/>
          <a:stretch>
            <a:fillRect/>
          </a:stretch>
        </p:blipFill>
        <p:spPr>
          <a:xfrm>
            <a:off x="5876544" y="1362198"/>
            <a:ext cx="5587987" cy="3708139"/>
          </a:xfrm>
          <a:prstGeom prst="rect">
            <a:avLst/>
          </a:prstGeom>
        </p:spPr>
      </p:pic>
      <p:sp>
        <p:nvSpPr>
          <p:cNvPr id="6" name="object 6"/>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33</a:t>
            </a:fld>
            <a:endParaRPr spc="-50" dirty="0"/>
          </a:p>
        </p:txBody>
      </p:sp>
    </p:spTree>
    <p:extLst>
      <p:ext uri="{BB962C8B-B14F-4D97-AF65-F5344CB8AC3E}">
        <p14:creationId xmlns:p14="http://schemas.microsoft.com/office/powerpoint/2010/main" val="75875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1803654"/>
              <a:ext cx="9226550" cy="3251200"/>
            </a:xfrm>
            <a:custGeom>
              <a:avLst/>
              <a:gdLst/>
              <a:ahLst/>
              <a:cxnLst/>
              <a:rect l="l" t="t" r="r" b="b"/>
              <a:pathLst>
                <a:path w="9226550" h="3251200">
                  <a:moveTo>
                    <a:pt x="9226296" y="0"/>
                  </a:moveTo>
                  <a:lnTo>
                    <a:pt x="0" y="0"/>
                  </a:lnTo>
                  <a:lnTo>
                    <a:pt x="0" y="3250692"/>
                  </a:lnTo>
                  <a:lnTo>
                    <a:pt x="9226296" y="3250692"/>
                  </a:lnTo>
                  <a:lnTo>
                    <a:pt x="9226296" y="0"/>
                  </a:lnTo>
                  <a:close/>
                </a:path>
              </a:pathLst>
            </a:custGeom>
            <a:solidFill>
              <a:srgbClr val="FFFFFF">
                <a:alpha val="70195"/>
              </a:srgbClr>
            </a:solidFill>
          </p:spPr>
          <p:txBody>
            <a:bodyPr wrap="square" lIns="0" tIns="0" rIns="0" bIns="0" rtlCol="0"/>
            <a:lstStyle/>
            <a:p>
              <a:endParaRPr/>
            </a:p>
          </p:txBody>
        </p:sp>
      </p:grpSp>
      <p:sp>
        <p:nvSpPr>
          <p:cNvPr id="5" name="object 5"/>
          <p:cNvSpPr txBox="1">
            <a:spLocks noGrp="1"/>
          </p:cNvSpPr>
          <p:nvPr>
            <p:ph type="title"/>
          </p:nvPr>
        </p:nvSpPr>
        <p:spPr>
          <a:xfrm>
            <a:off x="385824" y="3097783"/>
            <a:ext cx="4599305" cy="635635"/>
          </a:xfrm>
          <a:prstGeom prst="rect">
            <a:avLst/>
          </a:prstGeom>
        </p:spPr>
        <p:txBody>
          <a:bodyPr vert="horz" wrap="square" lIns="0" tIns="12700" rIns="0" bIns="0" rtlCol="0">
            <a:spAutoFit/>
          </a:bodyPr>
          <a:lstStyle/>
          <a:p>
            <a:pPr marL="12700">
              <a:lnSpc>
                <a:spcPct val="100000"/>
              </a:lnSpc>
              <a:spcBef>
                <a:spcPts val="100"/>
              </a:spcBef>
            </a:pPr>
            <a:r>
              <a:rPr sz="4000" b="1" dirty="0">
                <a:solidFill>
                  <a:srgbClr val="585858"/>
                </a:solidFill>
                <a:latin typeface="Segoe UI"/>
                <a:cs typeface="Segoe UI"/>
              </a:rPr>
              <a:t>Analytics</a:t>
            </a:r>
            <a:r>
              <a:rPr sz="4000" b="1" spc="-15" dirty="0">
                <a:solidFill>
                  <a:srgbClr val="585858"/>
                </a:solidFill>
                <a:latin typeface="Segoe UI"/>
                <a:cs typeface="Segoe UI"/>
              </a:rPr>
              <a:t> </a:t>
            </a:r>
            <a:r>
              <a:rPr sz="4000" b="1" spc="-10" dirty="0">
                <a:solidFill>
                  <a:srgbClr val="585858"/>
                </a:solidFill>
                <a:latin typeface="Segoe UI"/>
                <a:cs typeface="Segoe UI"/>
              </a:rPr>
              <a:t>Roadmap</a:t>
            </a:r>
            <a:endParaRPr sz="4000">
              <a:latin typeface="Segoe UI"/>
              <a:cs typeface="Segoe UI"/>
            </a:endParaRPr>
          </a:p>
        </p:txBody>
      </p:sp>
    </p:spTree>
    <p:extLst>
      <p:ext uri="{BB962C8B-B14F-4D97-AF65-F5344CB8AC3E}">
        <p14:creationId xmlns:p14="http://schemas.microsoft.com/office/powerpoint/2010/main" val="2438311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8657" rIns="0" bIns="0" rtlCol="0">
            <a:spAutoFit/>
          </a:bodyPr>
          <a:lstStyle/>
          <a:p>
            <a:pPr marL="12700">
              <a:lnSpc>
                <a:spcPct val="100000"/>
              </a:lnSpc>
              <a:spcBef>
                <a:spcPts val="100"/>
              </a:spcBef>
            </a:pPr>
            <a:r>
              <a:rPr dirty="0"/>
              <a:t>We</a:t>
            </a:r>
            <a:r>
              <a:rPr spc="-45" dirty="0"/>
              <a:t> </a:t>
            </a:r>
            <a:r>
              <a:rPr dirty="0"/>
              <a:t>used</a:t>
            </a:r>
            <a:r>
              <a:rPr spc="-40" dirty="0"/>
              <a:t> </a:t>
            </a:r>
            <a:r>
              <a:rPr dirty="0"/>
              <a:t>R</a:t>
            </a:r>
            <a:r>
              <a:rPr spc="-35" dirty="0"/>
              <a:t> </a:t>
            </a:r>
            <a:r>
              <a:rPr dirty="0"/>
              <a:t>cloud</a:t>
            </a:r>
            <a:r>
              <a:rPr spc="-30" dirty="0"/>
              <a:t> </a:t>
            </a:r>
            <a:r>
              <a:rPr dirty="0"/>
              <a:t>for</a:t>
            </a:r>
            <a:r>
              <a:rPr spc="-45" dirty="0"/>
              <a:t> </a:t>
            </a:r>
            <a:r>
              <a:rPr dirty="0"/>
              <a:t>analysis</a:t>
            </a:r>
            <a:r>
              <a:rPr spc="-25" dirty="0"/>
              <a:t> </a:t>
            </a:r>
            <a:r>
              <a:rPr dirty="0"/>
              <a:t>and</a:t>
            </a:r>
            <a:r>
              <a:rPr spc="-45" dirty="0"/>
              <a:t> </a:t>
            </a:r>
            <a:r>
              <a:rPr dirty="0"/>
              <a:t>SAC</a:t>
            </a:r>
            <a:r>
              <a:rPr spc="-25" dirty="0"/>
              <a:t> </a:t>
            </a:r>
            <a:r>
              <a:rPr dirty="0"/>
              <a:t>for</a:t>
            </a:r>
            <a:r>
              <a:rPr spc="-40" dirty="0"/>
              <a:t> </a:t>
            </a:r>
            <a:r>
              <a:rPr spc="-10" dirty="0"/>
              <a:t>visualization</a:t>
            </a:r>
          </a:p>
        </p:txBody>
      </p:sp>
      <p:grpSp>
        <p:nvGrpSpPr>
          <p:cNvPr id="3" name="object 3"/>
          <p:cNvGrpSpPr/>
          <p:nvPr/>
        </p:nvGrpSpPr>
        <p:grpSpPr>
          <a:xfrm>
            <a:off x="0" y="1300733"/>
            <a:ext cx="12192000" cy="1934845"/>
            <a:chOff x="0" y="1300733"/>
            <a:chExt cx="12192000" cy="1934845"/>
          </a:xfrm>
        </p:grpSpPr>
        <p:sp>
          <p:nvSpPr>
            <p:cNvPr id="4" name="object 4"/>
            <p:cNvSpPr/>
            <p:nvPr/>
          </p:nvSpPr>
          <p:spPr>
            <a:xfrm>
              <a:off x="0" y="1328940"/>
              <a:ext cx="12192000" cy="1906270"/>
            </a:xfrm>
            <a:custGeom>
              <a:avLst/>
              <a:gdLst/>
              <a:ahLst/>
              <a:cxnLst/>
              <a:rect l="l" t="t" r="r" b="b"/>
              <a:pathLst>
                <a:path w="12192000" h="1906270">
                  <a:moveTo>
                    <a:pt x="12192000" y="0"/>
                  </a:moveTo>
                  <a:lnTo>
                    <a:pt x="0" y="0"/>
                  </a:lnTo>
                  <a:lnTo>
                    <a:pt x="0" y="1906016"/>
                  </a:lnTo>
                  <a:lnTo>
                    <a:pt x="12192000" y="1906016"/>
                  </a:lnTo>
                  <a:lnTo>
                    <a:pt x="12192000" y="0"/>
                  </a:lnTo>
                  <a:close/>
                </a:path>
              </a:pathLst>
            </a:custGeom>
            <a:solidFill>
              <a:srgbClr val="F1F1F1"/>
            </a:solidFill>
          </p:spPr>
          <p:txBody>
            <a:bodyPr wrap="square" lIns="0" tIns="0" rIns="0" bIns="0" rtlCol="0"/>
            <a:lstStyle/>
            <a:p>
              <a:endParaRPr/>
            </a:p>
          </p:txBody>
        </p:sp>
        <p:sp>
          <p:nvSpPr>
            <p:cNvPr id="5" name="object 5"/>
            <p:cNvSpPr/>
            <p:nvPr/>
          </p:nvSpPr>
          <p:spPr>
            <a:xfrm>
              <a:off x="3124961"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6" name="object 6"/>
            <p:cNvSpPr/>
            <p:nvPr/>
          </p:nvSpPr>
          <p:spPr>
            <a:xfrm>
              <a:off x="6096000"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7" name="object 7"/>
            <p:cNvSpPr/>
            <p:nvPr/>
          </p:nvSpPr>
          <p:spPr>
            <a:xfrm>
              <a:off x="9070847"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8" name="object 8"/>
            <p:cNvSpPr/>
            <p:nvPr/>
          </p:nvSpPr>
          <p:spPr>
            <a:xfrm>
              <a:off x="776857" y="1554860"/>
              <a:ext cx="2024380" cy="523240"/>
            </a:xfrm>
            <a:custGeom>
              <a:avLst/>
              <a:gdLst/>
              <a:ahLst/>
              <a:cxnLst/>
              <a:rect l="l" t="t" r="r" b="b"/>
              <a:pathLst>
                <a:path w="2024380"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C3C3DD"/>
            </a:solidFill>
          </p:spPr>
          <p:txBody>
            <a:bodyPr wrap="square" lIns="0" tIns="0" rIns="0" bIns="0" rtlCol="0"/>
            <a:lstStyle/>
            <a:p>
              <a:endParaRPr/>
            </a:p>
          </p:txBody>
        </p:sp>
        <p:sp>
          <p:nvSpPr>
            <p:cNvPr id="9" name="object 9"/>
            <p:cNvSpPr/>
            <p:nvPr/>
          </p:nvSpPr>
          <p:spPr>
            <a:xfrm>
              <a:off x="776857" y="1554860"/>
              <a:ext cx="2024380" cy="523240"/>
            </a:xfrm>
            <a:custGeom>
              <a:avLst/>
              <a:gdLst/>
              <a:ahLst/>
              <a:cxnLst/>
              <a:rect l="l" t="t" r="r" b="b"/>
              <a:pathLst>
                <a:path w="2024380"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0" name="object 10"/>
            <p:cNvSpPr/>
            <p:nvPr/>
          </p:nvSpPr>
          <p:spPr>
            <a:xfrm>
              <a:off x="324229" y="1566290"/>
              <a:ext cx="472440" cy="472440"/>
            </a:xfrm>
            <a:custGeom>
              <a:avLst/>
              <a:gdLst/>
              <a:ahLst/>
              <a:cxnLst/>
              <a:rect l="l" t="t" r="r" b="b"/>
              <a:pathLst>
                <a:path w="472440" h="472439">
                  <a:moveTo>
                    <a:pt x="236220" y="0"/>
                  </a:moveTo>
                  <a:lnTo>
                    <a:pt x="188607" y="4800"/>
                  </a:lnTo>
                  <a:lnTo>
                    <a:pt x="144272" y="18567"/>
                  </a:lnTo>
                  <a:lnTo>
                    <a:pt x="104152" y="40347"/>
                  </a:lnTo>
                  <a:lnTo>
                    <a:pt x="69189" y="69189"/>
                  </a:lnTo>
                  <a:lnTo>
                    <a:pt x="40347" y="104152"/>
                  </a:lnTo>
                  <a:lnTo>
                    <a:pt x="18567" y="144272"/>
                  </a:lnTo>
                  <a:lnTo>
                    <a:pt x="4800" y="188620"/>
                  </a:lnTo>
                  <a:lnTo>
                    <a:pt x="0" y="236220"/>
                  </a:lnTo>
                  <a:lnTo>
                    <a:pt x="4800" y="283832"/>
                  </a:lnTo>
                  <a:lnTo>
                    <a:pt x="18567" y="328168"/>
                  </a:lnTo>
                  <a:lnTo>
                    <a:pt x="40347" y="368300"/>
                  </a:lnTo>
                  <a:lnTo>
                    <a:pt x="69189" y="403250"/>
                  </a:lnTo>
                  <a:lnTo>
                    <a:pt x="104152" y="432104"/>
                  </a:lnTo>
                  <a:lnTo>
                    <a:pt x="144272" y="453872"/>
                  </a:lnTo>
                  <a:lnTo>
                    <a:pt x="188607" y="467639"/>
                  </a:lnTo>
                  <a:lnTo>
                    <a:pt x="236220" y="472440"/>
                  </a:lnTo>
                  <a:lnTo>
                    <a:pt x="283832" y="467639"/>
                  </a:lnTo>
                  <a:lnTo>
                    <a:pt x="328168" y="453872"/>
                  </a:lnTo>
                  <a:lnTo>
                    <a:pt x="368287" y="432104"/>
                  </a:lnTo>
                  <a:lnTo>
                    <a:pt x="403250" y="403250"/>
                  </a:lnTo>
                  <a:lnTo>
                    <a:pt x="432092" y="368300"/>
                  </a:lnTo>
                  <a:lnTo>
                    <a:pt x="453872" y="328168"/>
                  </a:lnTo>
                  <a:lnTo>
                    <a:pt x="467639" y="283832"/>
                  </a:lnTo>
                  <a:lnTo>
                    <a:pt x="472440" y="236220"/>
                  </a:lnTo>
                  <a:lnTo>
                    <a:pt x="467639" y="188620"/>
                  </a:lnTo>
                  <a:lnTo>
                    <a:pt x="453872" y="144272"/>
                  </a:lnTo>
                  <a:lnTo>
                    <a:pt x="432092" y="104152"/>
                  </a:lnTo>
                  <a:lnTo>
                    <a:pt x="403250" y="69189"/>
                  </a:lnTo>
                  <a:lnTo>
                    <a:pt x="368287" y="40347"/>
                  </a:lnTo>
                  <a:lnTo>
                    <a:pt x="328168" y="18567"/>
                  </a:lnTo>
                  <a:lnTo>
                    <a:pt x="283832" y="4800"/>
                  </a:lnTo>
                  <a:lnTo>
                    <a:pt x="236220" y="0"/>
                  </a:lnTo>
                  <a:close/>
                </a:path>
              </a:pathLst>
            </a:custGeom>
            <a:ln w="9525">
              <a:solidFill>
                <a:srgbClr val="C3C3DD"/>
              </a:solidFill>
            </a:ln>
          </p:spPr>
          <p:txBody>
            <a:bodyPr wrap="square" lIns="0" tIns="0" rIns="0" bIns="0" rtlCol="0"/>
            <a:lstStyle/>
            <a:p>
              <a:endParaRPr/>
            </a:p>
          </p:txBody>
        </p:sp>
        <p:sp>
          <p:nvSpPr>
            <p:cNvPr id="11" name="object 11"/>
            <p:cNvSpPr/>
            <p:nvPr/>
          </p:nvSpPr>
          <p:spPr>
            <a:xfrm>
              <a:off x="323850"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C3C3DD"/>
              </a:solidFill>
            </a:ln>
          </p:spPr>
          <p:txBody>
            <a:bodyPr wrap="square" lIns="0" tIns="0" rIns="0" bIns="0" rtlCol="0"/>
            <a:lstStyle/>
            <a:p>
              <a:endParaRPr/>
            </a:p>
          </p:txBody>
        </p:sp>
        <p:sp>
          <p:nvSpPr>
            <p:cNvPr id="12" name="object 12"/>
            <p:cNvSpPr/>
            <p:nvPr/>
          </p:nvSpPr>
          <p:spPr>
            <a:xfrm>
              <a:off x="38256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A8A8CE"/>
            </a:solidFill>
          </p:spPr>
          <p:txBody>
            <a:bodyPr wrap="square" lIns="0" tIns="0" rIns="0" bIns="0" rtlCol="0"/>
            <a:lstStyle/>
            <a:p>
              <a:endParaRPr/>
            </a:p>
          </p:txBody>
        </p:sp>
        <p:sp>
          <p:nvSpPr>
            <p:cNvPr id="13" name="object 13"/>
            <p:cNvSpPr/>
            <p:nvPr/>
          </p:nvSpPr>
          <p:spPr>
            <a:xfrm>
              <a:off x="3825619"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A8A8CE"/>
              </a:solidFill>
            </a:ln>
          </p:spPr>
          <p:txBody>
            <a:bodyPr wrap="square" lIns="0" tIns="0" rIns="0" bIns="0" rtlCol="0"/>
            <a:lstStyle/>
            <a:p>
              <a:endParaRPr/>
            </a:p>
          </p:txBody>
        </p:sp>
        <p:sp>
          <p:nvSpPr>
            <p:cNvPr id="14" name="object 14"/>
            <p:cNvSpPr/>
            <p:nvPr/>
          </p:nvSpPr>
          <p:spPr>
            <a:xfrm>
              <a:off x="3372611" y="1565909"/>
              <a:ext cx="472440" cy="472440"/>
            </a:xfrm>
            <a:custGeom>
              <a:avLst/>
              <a:gdLst/>
              <a:ahLst/>
              <a:cxnLst/>
              <a:rect l="l" t="t" r="r" b="b"/>
              <a:pathLst>
                <a:path w="472439"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A8A8CE"/>
              </a:solidFill>
            </a:ln>
          </p:spPr>
          <p:txBody>
            <a:bodyPr wrap="square" lIns="0" tIns="0" rIns="0" bIns="0" rtlCol="0"/>
            <a:lstStyle/>
            <a:p>
              <a:endParaRPr/>
            </a:p>
          </p:txBody>
        </p:sp>
        <p:sp>
          <p:nvSpPr>
            <p:cNvPr id="15" name="object 15"/>
            <p:cNvSpPr/>
            <p:nvPr/>
          </p:nvSpPr>
          <p:spPr>
            <a:xfrm>
              <a:off x="6795134"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8484B7"/>
            </a:solidFill>
          </p:spPr>
          <p:txBody>
            <a:bodyPr wrap="square" lIns="0" tIns="0" rIns="0" bIns="0" rtlCol="0"/>
            <a:lstStyle/>
            <a:p>
              <a:endParaRPr/>
            </a:p>
          </p:txBody>
        </p:sp>
        <p:sp>
          <p:nvSpPr>
            <p:cNvPr id="16" name="object 16"/>
            <p:cNvSpPr/>
            <p:nvPr/>
          </p:nvSpPr>
          <p:spPr>
            <a:xfrm>
              <a:off x="6795134"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7" name="object 17"/>
            <p:cNvSpPr/>
            <p:nvPr/>
          </p:nvSpPr>
          <p:spPr>
            <a:xfrm>
              <a:off x="6342126"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19"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19"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8484B7"/>
              </a:solidFill>
            </a:ln>
          </p:spPr>
          <p:txBody>
            <a:bodyPr wrap="square" lIns="0" tIns="0" rIns="0" bIns="0" rtlCol="0"/>
            <a:lstStyle/>
            <a:p>
              <a:endParaRPr/>
            </a:p>
          </p:txBody>
        </p:sp>
        <p:sp>
          <p:nvSpPr>
            <p:cNvPr id="18" name="object 18"/>
            <p:cNvSpPr/>
            <p:nvPr/>
          </p:nvSpPr>
          <p:spPr>
            <a:xfrm>
              <a:off x="98454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4D4D8B"/>
            </a:solidFill>
          </p:spPr>
          <p:txBody>
            <a:bodyPr wrap="square" lIns="0" tIns="0" rIns="0" bIns="0" rtlCol="0"/>
            <a:lstStyle/>
            <a:p>
              <a:endParaRPr/>
            </a:p>
          </p:txBody>
        </p:sp>
        <p:sp>
          <p:nvSpPr>
            <p:cNvPr id="19" name="object 19"/>
            <p:cNvSpPr/>
            <p:nvPr/>
          </p:nvSpPr>
          <p:spPr>
            <a:xfrm>
              <a:off x="9845418"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20" name="object 20"/>
            <p:cNvSpPr/>
            <p:nvPr/>
          </p:nvSpPr>
          <p:spPr>
            <a:xfrm>
              <a:off x="9393173"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4D4D8B"/>
              </a:solidFill>
            </a:ln>
          </p:spPr>
          <p:txBody>
            <a:bodyPr wrap="square" lIns="0" tIns="0" rIns="0" bIns="0" rtlCol="0"/>
            <a:lstStyle/>
            <a:p>
              <a:endParaRPr/>
            </a:p>
          </p:txBody>
        </p:sp>
      </p:grpSp>
      <p:sp>
        <p:nvSpPr>
          <p:cNvPr id="21" name="object 21"/>
          <p:cNvSpPr txBox="1"/>
          <p:nvPr/>
        </p:nvSpPr>
        <p:spPr>
          <a:xfrm>
            <a:off x="965652" y="1637075"/>
            <a:ext cx="14039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cleaning</a:t>
            </a:r>
            <a:endParaRPr sz="1800">
              <a:latin typeface="Segoe UI"/>
              <a:cs typeface="Segoe UI"/>
            </a:endParaRPr>
          </a:p>
        </p:txBody>
      </p:sp>
      <p:sp>
        <p:nvSpPr>
          <p:cNvPr id="22" name="object 22"/>
          <p:cNvSpPr txBox="1"/>
          <p:nvPr/>
        </p:nvSpPr>
        <p:spPr>
          <a:xfrm>
            <a:off x="6932340" y="1637075"/>
            <a:ext cx="14370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Modeling</a:t>
            </a:r>
            <a:r>
              <a:rPr sz="1800" spc="-30" dirty="0">
                <a:solidFill>
                  <a:srgbClr val="FFFFFF"/>
                </a:solidFill>
                <a:latin typeface="Segoe UI"/>
                <a:cs typeface="Segoe UI"/>
              </a:rPr>
              <a:t> </a:t>
            </a:r>
            <a:r>
              <a:rPr sz="1800" dirty="0">
                <a:solidFill>
                  <a:srgbClr val="FFFFFF"/>
                </a:solidFill>
                <a:latin typeface="Segoe UI"/>
                <a:cs typeface="Segoe UI"/>
              </a:rPr>
              <a:t>in</a:t>
            </a:r>
            <a:r>
              <a:rPr sz="1800" spc="-15" dirty="0">
                <a:solidFill>
                  <a:srgbClr val="FFFFFF"/>
                </a:solidFill>
                <a:latin typeface="Segoe UI"/>
                <a:cs typeface="Segoe UI"/>
              </a:rPr>
              <a:t> </a:t>
            </a:r>
            <a:r>
              <a:rPr sz="1800" spc="-50" dirty="0">
                <a:solidFill>
                  <a:srgbClr val="FFFFFF"/>
                </a:solidFill>
                <a:latin typeface="Segoe UI"/>
                <a:cs typeface="Segoe UI"/>
              </a:rPr>
              <a:t>R</a:t>
            </a:r>
            <a:endParaRPr sz="1800">
              <a:latin typeface="Segoe UI"/>
              <a:cs typeface="Segoe UI"/>
            </a:endParaRPr>
          </a:p>
        </p:txBody>
      </p:sp>
      <p:sp>
        <p:nvSpPr>
          <p:cNvPr id="23" name="object 23"/>
          <p:cNvSpPr txBox="1"/>
          <p:nvPr/>
        </p:nvSpPr>
        <p:spPr>
          <a:xfrm>
            <a:off x="10083591" y="1637075"/>
            <a:ext cx="129286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Segoe UI"/>
                <a:cs typeface="Segoe UI"/>
              </a:rPr>
              <a:t>Visualization</a:t>
            </a:r>
            <a:endParaRPr sz="1800">
              <a:latin typeface="Segoe UI"/>
              <a:cs typeface="Segoe UI"/>
            </a:endParaRPr>
          </a:p>
        </p:txBody>
      </p:sp>
      <p:sp>
        <p:nvSpPr>
          <p:cNvPr id="24" name="object 24"/>
          <p:cNvSpPr txBox="1"/>
          <p:nvPr/>
        </p:nvSpPr>
        <p:spPr>
          <a:xfrm>
            <a:off x="3880073" y="1637075"/>
            <a:ext cx="17284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preparation</a:t>
            </a:r>
            <a:endParaRPr sz="1800">
              <a:latin typeface="Segoe UI"/>
              <a:cs typeface="Segoe UI"/>
            </a:endParaRPr>
          </a:p>
        </p:txBody>
      </p:sp>
      <p:pic>
        <p:nvPicPr>
          <p:cNvPr id="25" name="object 25"/>
          <p:cNvPicPr/>
          <p:nvPr/>
        </p:nvPicPr>
        <p:blipFill>
          <a:blip r:embed="rId2" cstate="print"/>
          <a:stretch>
            <a:fillRect/>
          </a:stretch>
        </p:blipFill>
        <p:spPr>
          <a:xfrm>
            <a:off x="3231642" y="4875276"/>
            <a:ext cx="2766821" cy="1464563"/>
          </a:xfrm>
          <a:prstGeom prst="rect">
            <a:avLst/>
          </a:prstGeom>
        </p:spPr>
      </p:pic>
      <p:grpSp>
        <p:nvGrpSpPr>
          <p:cNvPr id="26" name="object 26"/>
          <p:cNvGrpSpPr/>
          <p:nvPr/>
        </p:nvGrpSpPr>
        <p:grpSpPr>
          <a:xfrm>
            <a:off x="3225292" y="3408934"/>
            <a:ext cx="2780030" cy="1361440"/>
            <a:chOff x="3225292" y="3408934"/>
            <a:chExt cx="2780030" cy="1361440"/>
          </a:xfrm>
        </p:grpSpPr>
        <p:pic>
          <p:nvPicPr>
            <p:cNvPr id="27" name="object 27"/>
            <p:cNvPicPr/>
            <p:nvPr/>
          </p:nvPicPr>
          <p:blipFill>
            <a:blip r:embed="rId3" cstate="print"/>
            <a:stretch>
              <a:fillRect/>
            </a:stretch>
          </p:blipFill>
          <p:spPr>
            <a:xfrm>
              <a:off x="3231642" y="3441523"/>
              <a:ext cx="2766821" cy="1207017"/>
            </a:xfrm>
            <a:prstGeom prst="rect">
              <a:avLst/>
            </a:prstGeom>
          </p:spPr>
        </p:pic>
        <p:sp>
          <p:nvSpPr>
            <p:cNvPr id="28" name="object 28"/>
            <p:cNvSpPr/>
            <p:nvPr/>
          </p:nvSpPr>
          <p:spPr>
            <a:xfrm>
              <a:off x="3228467" y="3412109"/>
              <a:ext cx="2773680" cy="1355090"/>
            </a:xfrm>
            <a:custGeom>
              <a:avLst/>
              <a:gdLst/>
              <a:ahLst/>
              <a:cxnLst/>
              <a:rect l="l" t="t" r="r" b="b"/>
              <a:pathLst>
                <a:path w="2773679" h="1355089">
                  <a:moveTo>
                    <a:pt x="0" y="0"/>
                  </a:moveTo>
                  <a:lnTo>
                    <a:pt x="2773172" y="0"/>
                  </a:lnTo>
                  <a:lnTo>
                    <a:pt x="2773172" y="1355089"/>
                  </a:lnTo>
                  <a:lnTo>
                    <a:pt x="0" y="1355089"/>
                  </a:lnTo>
                  <a:lnTo>
                    <a:pt x="0" y="0"/>
                  </a:lnTo>
                  <a:close/>
                </a:path>
              </a:pathLst>
            </a:custGeom>
            <a:ln w="6350">
              <a:solidFill>
                <a:srgbClr val="DEDEDE"/>
              </a:solidFill>
            </a:ln>
          </p:spPr>
          <p:txBody>
            <a:bodyPr wrap="square" lIns="0" tIns="0" rIns="0" bIns="0" rtlCol="0"/>
            <a:lstStyle/>
            <a:p>
              <a:endParaRPr/>
            </a:p>
          </p:txBody>
        </p:sp>
      </p:grpSp>
      <p:sp>
        <p:nvSpPr>
          <p:cNvPr id="29" name="object 29"/>
          <p:cNvSpPr txBox="1"/>
          <p:nvPr/>
        </p:nvSpPr>
        <p:spPr>
          <a:xfrm>
            <a:off x="3406705" y="2253179"/>
            <a:ext cx="218440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35" dirty="0">
                <a:solidFill>
                  <a:srgbClr val="585858"/>
                </a:solidFill>
                <a:latin typeface="Segoe UI"/>
                <a:cs typeface="Segoe UI"/>
              </a:rPr>
              <a:t> </a:t>
            </a:r>
            <a:r>
              <a:rPr sz="1600" dirty="0">
                <a:solidFill>
                  <a:srgbClr val="585858"/>
                </a:solidFill>
                <a:latin typeface="Segoe UI"/>
                <a:cs typeface="Segoe UI"/>
              </a:rPr>
              <a:t>new</a:t>
            </a:r>
            <a:r>
              <a:rPr sz="1600" spc="-30" dirty="0">
                <a:solidFill>
                  <a:srgbClr val="585858"/>
                </a:solidFill>
                <a:latin typeface="Segoe UI"/>
                <a:cs typeface="Segoe UI"/>
              </a:rPr>
              <a:t> </a:t>
            </a:r>
            <a:r>
              <a:rPr sz="1600" spc="-10" dirty="0">
                <a:solidFill>
                  <a:srgbClr val="585858"/>
                </a:solidFill>
                <a:latin typeface="Segoe UI"/>
                <a:cs typeface="Segoe UI"/>
              </a:rPr>
              <a:t>variables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Log</a:t>
            </a:r>
            <a:r>
              <a:rPr sz="1600" spc="-20" dirty="0">
                <a:solidFill>
                  <a:srgbClr val="585858"/>
                </a:solidFill>
                <a:latin typeface="Segoe UI"/>
                <a:cs typeface="Segoe UI"/>
              </a:rPr>
              <a:t> </a:t>
            </a:r>
            <a:r>
              <a:rPr sz="1600" spc="-10" dirty="0">
                <a:solidFill>
                  <a:srgbClr val="585858"/>
                </a:solidFill>
                <a:latin typeface="Segoe UI"/>
                <a:cs typeface="Segoe UI"/>
              </a:rPr>
              <a:t>transformation</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Combine</a:t>
            </a:r>
            <a:r>
              <a:rPr sz="1600" spc="-50" dirty="0">
                <a:solidFill>
                  <a:srgbClr val="585858"/>
                </a:solidFill>
                <a:latin typeface="Segoe UI"/>
                <a:cs typeface="Segoe UI"/>
              </a:rPr>
              <a:t> </a:t>
            </a:r>
            <a:r>
              <a:rPr sz="1600" dirty="0">
                <a:solidFill>
                  <a:srgbClr val="585858"/>
                </a:solidFill>
                <a:latin typeface="Segoe UI"/>
                <a:cs typeface="Segoe UI"/>
              </a:rPr>
              <a:t>macro</a:t>
            </a:r>
            <a:r>
              <a:rPr sz="1600" spc="-2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p:txBody>
      </p:sp>
      <p:pic>
        <p:nvPicPr>
          <p:cNvPr id="30" name="object 30"/>
          <p:cNvPicPr/>
          <p:nvPr/>
        </p:nvPicPr>
        <p:blipFill>
          <a:blip r:embed="rId4" cstate="print"/>
          <a:stretch>
            <a:fillRect/>
          </a:stretch>
        </p:blipFill>
        <p:spPr>
          <a:xfrm>
            <a:off x="6161532" y="3397758"/>
            <a:ext cx="2845307" cy="698753"/>
          </a:xfrm>
          <a:prstGeom prst="rect">
            <a:avLst/>
          </a:prstGeom>
        </p:spPr>
      </p:pic>
      <p:grpSp>
        <p:nvGrpSpPr>
          <p:cNvPr id="31" name="object 31"/>
          <p:cNvGrpSpPr/>
          <p:nvPr/>
        </p:nvGrpSpPr>
        <p:grpSpPr>
          <a:xfrm>
            <a:off x="6187185" y="4156455"/>
            <a:ext cx="2826385" cy="2190115"/>
            <a:chOff x="6187185" y="4156455"/>
            <a:chExt cx="2826385" cy="2190115"/>
          </a:xfrm>
        </p:grpSpPr>
        <p:pic>
          <p:nvPicPr>
            <p:cNvPr id="32" name="object 32"/>
            <p:cNvPicPr/>
            <p:nvPr/>
          </p:nvPicPr>
          <p:blipFill>
            <a:blip r:embed="rId5" cstate="print"/>
            <a:stretch>
              <a:fillRect/>
            </a:stretch>
          </p:blipFill>
          <p:spPr>
            <a:xfrm>
              <a:off x="6225369" y="4210565"/>
              <a:ext cx="2383548" cy="2101414"/>
            </a:xfrm>
            <a:prstGeom prst="rect">
              <a:avLst/>
            </a:prstGeom>
          </p:spPr>
        </p:pic>
        <p:sp>
          <p:nvSpPr>
            <p:cNvPr id="33" name="object 33"/>
            <p:cNvSpPr/>
            <p:nvPr/>
          </p:nvSpPr>
          <p:spPr>
            <a:xfrm>
              <a:off x="6190360" y="4159630"/>
              <a:ext cx="2820035" cy="2183765"/>
            </a:xfrm>
            <a:custGeom>
              <a:avLst/>
              <a:gdLst/>
              <a:ahLst/>
              <a:cxnLst/>
              <a:rect l="l" t="t" r="r" b="b"/>
              <a:pathLst>
                <a:path w="2820034" h="2183765">
                  <a:moveTo>
                    <a:pt x="0" y="0"/>
                  </a:moveTo>
                  <a:lnTo>
                    <a:pt x="2819654" y="0"/>
                  </a:lnTo>
                  <a:lnTo>
                    <a:pt x="2819654" y="2183384"/>
                  </a:lnTo>
                  <a:lnTo>
                    <a:pt x="0" y="2183384"/>
                  </a:lnTo>
                  <a:lnTo>
                    <a:pt x="0" y="0"/>
                  </a:lnTo>
                  <a:close/>
                </a:path>
              </a:pathLst>
            </a:custGeom>
            <a:ln w="6349">
              <a:solidFill>
                <a:srgbClr val="DEDEDE"/>
              </a:solidFill>
            </a:ln>
          </p:spPr>
          <p:txBody>
            <a:bodyPr wrap="square" lIns="0" tIns="0" rIns="0" bIns="0" rtlCol="0"/>
            <a:lstStyle/>
            <a:p>
              <a:endParaRPr/>
            </a:p>
          </p:txBody>
        </p:sp>
      </p:grpSp>
      <p:sp>
        <p:nvSpPr>
          <p:cNvPr id="34" name="object 34"/>
          <p:cNvSpPr txBox="1"/>
          <p:nvPr/>
        </p:nvSpPr>
        <p:spPr>
          <a:xfrm>
            <a:off x="146808" y="2263026"/>
            <a:ext cx="282194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Remove</a:t>
            </a:r>
            <a:r>
              <a:rPr sz="1600" spc="-80" dirty="0">
                <a:solidFill>
                  <a:srgbClr val="585858"/>
                </a:solidFill>
                <a:latin typeface="Segoe UI"/>
                <a:cs typeface="Segoe UI"/>
              </a:rPr>
              <a:t> </a:t>
            </a:r>
            <a:r>
              <a:rPr sz="1600" dirty="0">
                <a:solidFill>
                  <a:srgbClr val="585858"/>
                </a:solidFill>
                <a:latin typeface="Segoe UI"/>
                <a:cs typeface="Segoe UI"/>
              </a:rPr>
              <a:t>redundant</a:t>
            </a:r>
            <a:r>
              <a:rPr sz="1600" spc="-85" dirty="0">
                <a:solidFill>
                  <a:srgbClr val="585858"/>
                </a:solidFill>
                <a:latin typeface="Segoe UI"/>
                <a:cs typeface="Segoe UI"/>
              </a:rPr>
              <a:t> </a:t>
            </a:r>
            <a:r>
              <a:rPr sz="1600" spc="-10" dirty="0">
                <a:solidFill>
                  <a:srgbClr val="585858"/>
                </a:solidFill>
                <a:latin typeface="Segoe UI"/>
                <a:cs typeface="Segoe UI"/>
              </a:rPr>
              <a:t>columns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Consolidate</a:t>
            </a:r>
            <a:r>
              <a:rPr sz="1600" spc="-55" dirty="0">
                <a:solidFill>
                  <a:srgbClr val="585858"/>
                </a:solidFill>
                <a:latin typeface="Segoe UI"/>
                <a:cs typeface="Segoe UI"/>
              </a:rPr>
              <a:t> </a:t>
            </a:r>
            <a:r>
              <a:rPr sz="1600" dirty="0">
                <a:solidFill>
                  <a:srgbClr val="585858"/>
                </a:solidFill>
                <a:latin typeface="Segoe UI"/>
                <a:cs typeface="Segoe UI"/>
              </a:rPr>
              <a:t>weekly</a:t>
            </a:r>
            <a:r>
              <a:rPr sz="1600" spc="-3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Coerce</a:t>
            </a:r>
            <a:r>
              <a:rPr sz="1600" spc="-30" dirty="0">
                <a:solidFill>
                  <a:srgbClr val="585858"/>
                </a:solidFill>
                <a:latin typeface="Segoe UI"/>
                <a:cs typeface="Segoe UI"/>
              </a:rPr>
              <a:t> </a:t>
            </a:r>
            <a:r>
              <a:rPr sz="1600" dirty="0">
                <a:solidFill>
                  <a:srgbClr val="585858"/>
                </a:solidFill>
                <a:latin typeface="Segoe UI"/>
                <a:cs typeface="Segoe UI"/>
              </a:rPr>
              <a:t>data</a:t>
            </a:r>
            <a:r>
              <a:rPr sz="1600" spc="-35" dirty="0">
                <a:solidFill>
                  <a:srgbClr val="585858"/>
                </a:solidFill>
                <a:latin typeface="Segoe UI"/>
                <a:cs typeface="Segoe UI"/>
              </a:rPr>
              <a:t> </a:t>
            </a:r>
            <a:r>
              <a:rPr sz="1600" spc="-10" dirty="0">
                <a:solidFill>
                  <a:srgbClr val="585858"/>
                </a:solidFill>
                <a:latin typeface="Segoe UI"/>
                <a:cs typeface="Segoe UI"/>
              </a:rPr>
              <a:t>types</a:t>
            </a:r>
            <a:endParaRPr sz="1600">
              <a:latin typeface="Segoe UI"/>
              <a:cs typeface="Segoe UI"/>
            </a:endParaRPr>
          </a:p>
        </p:txBody>
      </p:sp>
      <p:sp>
        <p:nvSpPr>
          <p:cNvPr id="35" name="object 35"/>
          <p:cNvSpPr txBox="1"/>
          <p:nvPr/>
        </p:nvSpPr>
        <p:spPr>
          <a:xfrm>
            <a:off x="6349307" y="2253057"/>
            <a:ext cx="1913255"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50" dirty="0">
                <a:solidFill>
                  <a:srgbClr val="585858"/>
                </a:solidFill>
                <a:latin typeface="Segoe UI"/>
                <a:cs typeface="Segoe UI"/>
              </a:rPr>
              <a:t> </a:t>
            </a:r>
            <a:r>
              <a:rPr sz="1600" spc="-10" dirty="0">
                <a:solidFill>
                  <a:srgbClr val="585858"/>
                </a:solidFill>
                <a:latin typeface="Segoe UI"/>
                <a:cs typeface="Segoe UI"/>
              </a:rPr>
              <a:t>subsets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Plot</a:t>
            </a:r>
            <a:r>
              <a:rPr sz="1600" spc="-30" dirty="0">
                <a:solidFill>
                  <a:srgbClr val="585858"/>
                </a:solidFill>
                <a:latin typeface="Segoe UI"/>
                <a:cs typeface="Segoe UI"/>
              </a:rPr>
              <a:t> </a:t>
            </a:r>
            <a:r>
              <a:rPr sz="1600" dirty="0">
                <a:solidFill>
                  <a:srgbClr val="585858"/>
                </a:solidFill>
                <a:latin typeface="Segoe UI"/>
                <a:cs typeface="Segoe UI"/>
              </a:rPr>
              <a:t>scatter</a:t>
            </a:r>
            <a:r>
              <a:rPr sz="1600" spc="-25" dirty="0">
                <a:solidFill>
                  <a:srgbClr val="585858"/>
                </a:solidFill>
                <a:latin typeface="Segoe UI"/>
                <a:cs typeface="Segoe UI"/>
              </a:rPr>
              <a:t> </a:t>
            </a:r>
            <a:r>
              <a:rPr sz="1600" spc="-10" dirty="0">
                <a:solidFill>
                  <a:srgbClr val="585858"/>
                </a:solidFill>
                <a:latin typeface="Segoe UI"/>
                <a:cs typeface="Segoe UI"/>
              </a:rPr>
              <a:t>charts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Run</a:t>
            </a:r>
            <a:r>
              <a:rPr sz="1600" spc="-20" dirty="0">
                <a:solidFill>
                  <a:srgbClr val="585858"/>
                </a:solidFill>
                <a:latin typeface="Segoe UI"/>
                <a:cs typeface="Segoe UI"/>
              </a:rPr>
              <a:t> </a:t>
            </a:r>
            <a:r>
              <a:rPr sz="1600" spc="-10" dirty="0">
                <a:solidFill>
                  <a:srgbClr val="585858"/>
                </a:solidFill>
                <a:latin typeface="Segoe UI"/>
                <a:cs typeface="Segoe UI"/>
              </a:rPr>
              <a:t>Regressions</a:t>
            </a:r>
            <a:endParaRPr sz="1600">
              <a:latin typeface="Segoe UI"/>
              <a:cs typeface="Segoe UI"/>
            </a:endParaRPr>
          </a:p>
        </p:txBody>
      </p:sp>
      <p:grpSp>
        <p:nvGrpSpPr>
          <p:cNvPr id="36" name="object 36"/>
          <p:cNvGrpSpPr/>
          <p:nvPr/>
        </p:nvGrpSpPr>
        <p:grpSpPr>
          <a:xfrm>
            <a:off x="159765" y="3386073"/>
            <a:ext cx="2844800" cy="2944495"/>
            <a:chOff x="159765" y="3386073"/>
            <a:chExt cx="2844800" cy="2944495"/>
          </a:xfrm>
        </p:grpSpPr>
        <p:pic>
          <p:nvPicPr>
            <p:cNvPr id="37" name="object 37"/>
            <p:cNvPicPr/>
            <p:nvPr/>
          </p:nvPicPr>
          <p:blipFill>
            <a:blip r:embed="rId6" cstate="print"/>
            <a:stretch>
              <a:fillRect/>
            </a:stretch>
          </p:blipFill>
          <p:spPr>
            <a:xfrm>
              <a:off x="166115" y="3392423"/>
              <a:ext cx="2831591" cy="2931413"/>
            </a:xfrm>
            <a:prstGeom prst="rect">
              <a:avLst/>
            </a:prstGeom>
          </p:spPr>
        </p:pic>
        <p:sp>
          <p:nvSpPr>
            <p:cNvPr id="38" name="object 38"/>
            <p:cNvSpPr/>
            <p:nvPr/>
          </p:nvSpPr>
          <p:spPr>
            <a:xfrm>
              <a:off x="162940" y="3389248"/>
              <a:ext cx="2838450" cy="2938145"/>
            </a:xfrm>
            <a:custGeom>
              <a:avLst/>
              <a:gdLst/>
              <a:ahLst/>
              <a:cxnLst/>
              <a:rect l="l" t="t" r="r" b="b"/>
              <a:pathLst>
                <a:path w="2838450" h="2938145">
                  <a:moveTo>
                    <a:pt x="0" y="0"/>
                  </a:moveTo>
                  <a:lnTo>
                    <a:pt x="2837942" y="0"/>
                  </a:lnTo>
                  <a:lnTo>
                    <a:pt x="2837942" y="2937764"/>
                  </a:lnTo>
                  <a:lnTo>
                    <a:pt x="0" y="2937764"/>
                  </a:lnTo>
                  <a:lnTo>
                    <a:pt x="0" y="0"/>
                  </a:lnTo>
                  <a:close/>
                </a:path>
              </a:pathLst>
            </a:custGeom>
            <a:ln w="6350">
              <a:solidFill>
                <a:srgbClr val="DEDEDE"/>
              </a:solidFill>
            </a:ln>
          </p:spPr>
          <p:txBody>
            <a:bodyPr wrap="square" lIns="0" tIns="0" rIns="0" bIns="0" rtlCol="0"/>
            <a:lstStyle/>
            <a:p>
              <a:endParaRPr/>
            </a:p>
          </p:txBody>
        </p:sp>
      </p:grpSp>
      <p:sp>
        <p:nvSpPr>
          <p:cNvPr id="39" name="object 39"/>
          <p:cNvSpPr txBox="1"/>
          <p:nvPr/>
        </p:nvSpPr>
        <p:spPr>
          <a:xfrm>
            <a:off x="47241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3C3DD"/>
                </a:solidFill>
                <a:latin typeface="Segoe UI"/>
                <a:cs typeface="Segoe UI"/>
              </a:rPr>
              <a:t>1</a:t>
            </a:r>
            <a:endParaRPr sz="1800">
              <a:latin typeface="Segoe UI"/>
              <a:cs typeface="Segoe UI"/>
            </a:endParaRPr>
          </a:p>
        </p:txBody>
      </p:sp>
      <p:sp>
        <p:nvSpPr>
          <p:cNvPr id="40" name="object 40"/>
          <p:cNvSpPr txBox="1"/>
          <p:nvPr/>
        </p:nvSpPr>
        <p:spPr>
          <a:xfrm>
            <a:off x="3524910"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A8A8CE"/>
                </a:solidFill>
                <a:latin typeface="Segoe UI"/>
                <a:cs typeface="Segoe UI"/>
              </a:rPr>
              <a:t>2</a:t>
            </a:r>
            <a:endParaRPr sz="1800">
              <a:latin typeface="Segoe UI"/>
              <a:cs typeface="Segoe UI"/>
            </a:endParaRPr>
          </a:p>
        </p:txBody>
      </p:sp>
      <p:sp>
        <p:nvSpPr>
          <p:cNvPr id="41" name="object 41"/>
          <p:cNvSpPr txBox="1"/>
          <p:nvPr/>
        </p:nvSpPr>
        <p:spPr>
          <a:xfrm>
            <a:off x="651568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484B7"/>
                </a:solidFill>
                <a:latin typeface="Segoe UI"/>
                <a:cs typeface="Segoe UI"/>
              </a:rPr>
              <a:t>3</a:t>
            </a:r>
            <a:endParaRPr sz="1800">
              <a:latin typeface="Segoe UI"/>
              <a:cs typeface="Segoe UI"/>
            </a:endParaRPr>
          </a:p>
        </p:txBody>
      </p:sp>
      <p:sp>
        <p:nvSpPr>
          <p:cNvPr id="42" name="object 42"/>
          <p:cNvSpPr txBox="1"/>
          <p:nvPr/>
        </p:nvSpPr>
        <p:spPr>
          <a:xfrm>
            <a:off x="956909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D4D8B"/>
                </a:solidFill>
                <a:latin typeface="Segoe UI"/>
                <a:cs typeface="Segoe UI"/>
              </a:rPr>
              <a:t>4</a:t>
            </a:r>
            <a:endParaRPr sz="1800">
              <a:latin typeface="Segoe UI"/>
              <a:cs typeface="Segoe UI"/>
            </a:endParaRPr>
          </a:p>
        </p:txBody>
      </p:sp>
      <p:grpSp>
        <p:nvGrpSpPr>
          <p:cNvPr id="43" name="object 43"/>
          <p:cNvGrpSpPr/>
          <p:nvPr/>
        </p:nvGrpSpPr>
        <p:grpSpPr>
          <a:xfrm>
            <a:off x="9233534" y="4705730"/>
            <a:ext cx="2761615" cy="1647189"/>
            <a:chOff x="9233534" y="4705730"/>
            <a:chExt cx="2761615" cy="1647189"/>
          </a:xfrm>
        </p:grpSpPr>
        <p:pic>
          <p:nvPicPr>
            <p:cNvPr id="44" name="object 44"/>
            <p:cNvPicPr/>
            <p:nvPr/>
          </p:nvPicPr>
          <p:blipFill>
            <a:blip r:embed="rId7" cstate="print"/>
            <a:stretch>
              <a:fillRect/>
            </a:stretch>
          </p:blipFill>
          <p:spPr>
            <a:xfrm>
              <a:off x="9290650" y="4762864"/>
              <a:ext cx="2665102" cy="1547291"/>
            </a:xfrm>
            <a:prstGeom prst="rect">
              <a:avLst/>
            </a:prstGeom>
          </p:spPr>
        </p:pic>
        <p:sp>
          <p:nvSpPr>
            <p:cNvPr id="45" name="object 45"/>
            <p:cNvSpPr/>
            <p:nvPr/>
          </p:nvSpPr>
          <p:spPr>
            <a:xfrm>
              <a:off x="9238297" y="4710493"/>
              <a:ext cx="2752090" cy="1637664"/>
            </a:xfrm>
            <a:custGeom>
              <a:avLst/>
              <a:gdLst/>
              <a:ahLst/>
              <a:cxnLst/>
              <a:rect l="l" t="t" r="r" b="b"/>
              <a:pathLst>
                <a:path w="2752090" h="1637664">
                  <a:moveTo>
                    <a:pt x="0" y="0"/>
                  </a:moveTo>
                  <a:lnTo>
                    <a:pt x="2751963" y="0"/>
                  </a:lnTo>
                  <a:lnTo>
                    <a:pt x="2751963" y="1637157"/>
                  </a:lnTo>
                  <a:lnTo>
                    <a:pt x="0" y="1637157"/>
                  </a:lnTo>
                  <a:lnTo>
                    <a:pt x="0" y="0"/>
                  </a:lnTo>
                  <a:close/>
                </a:path>
              </a:pathLst>
            </a:custGeom>
            <a:ln w="9525">
              <a:solidFill>
                <a:srgbClr val="DEDEDE"/>
              </a:solidFill>
            </a:ln>
          </p:spPr>
          <p:txBody>
            <a:bodyPr wrap="square" lIns="0" tIns="0" rIns="0" bIns="0" rtlCol="0"/>
            <a:lstStyle/>
            <a:p>
              <a:endParaRPr/>
            </a:p>
          </p:txBody>
        </p:sp>
      </p:grpSp>
      <p:sp>
        <p:nvSpPr>
          <p:cNvPr id="46" name="object 46"/>
          <p:cNvSpPr txBox="1"/>
          <p:nvPr/>
        </p:nvSpPr>
        <p:spPr>
          <a:xfrm>
            <a:off x="9478331" y="2251561"/>
            <a:ext cx="2367915"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spc="-10" dirty="0">
                <a:solidFill>
                  <a:srgbClr val="585858"/>
                </a:solidFill>
                <a:latin typeface="Segoe UI"/>
                <a:cs typeface="Segoe UI"/>
              </a:rPr>
              <a:t>Regression outputs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Aggregation</a:t>
            </a:r>
            <a:r>
              <a:rPr sz="1600" spc="-75" dirty="0">
                <a:solidFill>
                  <a:srgbClr val="585858"/>
                </a:solidFill>
                <a:latin typeface="Segoe UI"/>
                <a:cs typeface="Segoe UI"/>
              </a:rPr>
              <a:t> </a:t>
            </a:r>
            <a:r>
              <a:rPr sz="1600" spc="-10" dirty="0">
                <a:solidFill>
                  <a:srgbClr val="585858"/>
                </a:solidFill>
                <a:latin typeface="Segoe UI"/>
                <a:cs typeface="Segoe UI"/>
              </a:rPr>
              <a:t>charts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Observation</a:t>
            </a:r>
            <a:r>
              <a:rPr sz="1600" spc="-15" dirty="0">
                <a:solidFill>
                  <a:srgbClr val="585858"/>
                </a:solidFill>
                <a:latin typeface="Segoe UI"/>
                <a:cs typeface="Segoe UI"/>
              </a:rPr>
              <a:t> </a:t>
            </a:r>
            <a:r>
              <a:rPr sz="1600" dirty="0">
                <a:solidFill>
                  <a:srgbClr val="585858"/>
                </a:solidFill>
                <a:latin typeface="Segoe UI"/>
                <a:cs typeface="Segoe UI"/>
              </a:rPr>
              <a:t>&amp;</a:t>
            </a:r>
            <a:r>
              <a:rPr sz="1600" spc="-5" dirty="0">
                <a:solidFill>
                  <a:srgbClr val="585858"/>
                </a:solidFill>
                <a:latin typeface="Segoe UI"/>
                <a:cs typeface="Segoe UI"/>
              </a:rPr>
              <a:t> </a:t>
            </a:r>
            <a:r>
              <a:rPr sz="1600" spc="-10" dirty="0">
                <a:solidFill>
                  <a:srgbClr val="585858"/>
                </a:solidFill>
                <a:latin typeface="Segoe UI"/>
                <a:cs typeface="Segoe UI"/>
              </a:rPr>
              <a:t>analysis</a:t>
            </a:r>
            <a:endParaRPr sz="1600">
              <a:latin typeface="Segoe UI"/>
              <a:cs typeface="Segoe UI"/>
            </a:endParaRPr>
          </a:p>
        </p:txBody>
      </p:sp>
      <p:sp>
        <p:nvSpPr>
          <p:cNvPr id="48" name="object 48"/>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35</a:t>
            </a:fld>
            <a:endParaRPr spc="-25" dirty="0"/>
          </a:p>
        </p:txBody>
      </p:sp>
      <p:graphicFrame>
        <p:nvGraphicFramePr>
          <p:cNvPr id="47" name="object 47"/>
          <p:cNvGraphicFramePr>
            <a:graphicFrameLocks noGrp="1"/>
          </p:cNvGraphicFramePr>
          <p:nvPr/>
        </p:nvGraphicFramePr>
        <p:xfrm>
          <a:off x="9233534" y="3405759"/>
          <a:ext cx="2746370" cy="1161415"/>
        </p:xfrm>
        <a:graphic>
          <a:graphicData uri="http://schemas.openxmlformats.org/drawingml/2006/table">
            <a:tbl>
              <a:tblPr firstRow="1" bandRow="1">
                <a:tableStyleId>{2D5ABB26-0587-4C30-8999-92F81FD0307C}</a:tableStyleId>
              </a:tblPr>
              <a:tblGrid>
                <a:gridCol w="886460">
                  <a:extLst>
                    <a:ext uri="{9D8B030D-6E8A-4147-A177-3AD203B41FA5}">
                      <a16:colId xmlns:a16="http://schemas.microsoft.com/office/drawing/2014/main" val="20000"/>
                    </a:ext>
                  </a:extLst>
                </a:gridCol>
                <a:gridCol w="139065">
                  <a:extLst>
                    <a:ext uri="{9D8B030D-6E8A-4147-A177-3AD203B41FA5}">
                      <a16:colId xmlns:a16="http://schemas.microsoft.com/office/drawing/2014/main" val="20001"/>
                    </a:ext>
                  </a:extLst>
                </a:gridCol>
                <a:gridCol w="93980">
                  <a:extLst>
                    <a:ext uri="{9D8B030D-6E8A-4147-A177-3AD203B41FA5}">
                      <a16:colId xmlns:a16="http://schemas.microsoft.com/office/drawing/2014/main" val="20002"/>
                    </a:ext>
                  </a:extLst>
                </a:gridCol>
                <a:gridCol w="128905">
                  <a:extLst>
                    <a:ext uri="{9D8B030D-6E8A-4147-A177-3AD203B41FA5}">
                      <a16:colId xmlns:a16="http://schemas.microsoft.com/office/drawing/2014/main" val="20003"/>
                    </a:ext>
                  </a:extLst>
                </a:gridCol>
                <a:gridCol w="93980">
                  <a:extLst>
                    <a:ext uri="{9D8B030D-6E8A-4147-A177-3AD203B41FA5}">
                      <a16:colId xmlns:a16="http://schemas.microsoft.com/office/drawing/2014/main" val="20004"/>
                    </a:ext>
                  </a:extLst>
                </a:gridCol>
                <a:gridCol w="138430">
                  <a:extLst>
                    <a:ext uri="{9D8B030D-6E8A-4147-A177-3AD203B41FA5}">
                      <a16:colId xmlns:a16="http://schemas.microsoft.com/office/drawing/2014/main" val="20005"/>
                    </a:ext>
                  </a:extLst>
                </a:gridCol>
                <a:gridCol w="94615">
                  <a:extLst>
                    <a:ext uri="{9D8B030D-6E8A-4147-A177-3AD203B41FA5}">
                      <a16:colId xmlns:a16="http://schemas.microsoft.com/office/drawing/2014/main" val="20006"/>
                    </a:ext>
                  </a:extLst>
                </a:gridCol>
                <a:gridCol w="139065">
                  <a:extLst>
                    <a:ext uri="{9D8B030D-6E8A-4147-A177-3AD203B41FA5}">
                      <a16:colId xmlns:a16="http://schemas.microsoft.com/office/drawing/2014/main" val="20007"/>
                    </a:ext>
                  </a:extLst>
                </a:gridCol>
                <a:gridCol w="93980">
                  <a:extLst>
                    <a:ext uri="{9D8B030D-6E8A-4147-A177-3AD203B41FA5}">
                      <a16:colId xmlns:a16="http://schemas.microsoft.com/office/drawing/2014/main" val="20008"/>
                    </a:ext>
                  </a:extLst>
                </a:gridCol>
                <a:gridCol w="138430">
                  <a:extLst>
                    <a:ext uri="{9D8B030D-6E8A-4147-A177-3AD203B41FA5}">
                      <a16:colId xmlns:a16="http://schemas.microsoft.com/office/drawing/2014/main" val="20009"/>
                    </a:ext>
                  </a:extLst>
                </a:gridCol>
                <a:gridCol w="94614">
                  <a:extLst>
                    <a:ext uri="{9D8B030D-6E8A-4147-A177-3AD203B41FA5}">
                      <a16:colId xmlns:a16="http://schemas.microsoft.com/office/drawing/2014/main" val="20010"/>
                    </a:ext>
                  </a:extLst>
                </a:gridCol>
                <a:gridCol w="139064">
                  <a:extLst>
                    <a:ext uri="{9D8B030D-6E8A-4147-A177-3AD203B41FA5}">
                      <a16:colId xmlns:a16="http://schemas.microsoft.com/office/drawing/2014/main" val="20011"/>
                    </a:ext>
                  </a:extLst>
                </a:gridCol>
                <a:gridCol w="93980">
                  <a:extLst>
                    <a:ext uri="{9D8B030D-6E8A-4147-A177-3AD203B41FA5}">
                      <a16:colId xmlns:a16="http://schemas.microsoft.com/office/drawing/2014/main" val="20012"/>
                    </a:ext>
                  </a:extLst>
                </a:gridCol>
                <a:gridCol w="139064">
                  <a:extLst>
                    <a:ext uri="{9D8B030D-6E8A-4147-A177-3AD203B41FA5}">
                      <a16:colId xmlns:a16="http://schemas.microsoft.com/office/drawing/2014/main" val="20013"/>
                    </a:ext>
                  </a:extLst>
                </a:gridCol>
                <a:gridCol w="93980">
                  <a:extLst>
                    <a:ext uri="{9D8B030D-6E8A-4147-A177-3AD203B41FA5}">
                      <a16:colId xmlns:a16="http://schemas.microsoft.com/office/drawing/2014/main" val="20014"/>
                    </a:ext>
                  </a:extLst>
                </a:gridCol>
                <a:gridCol w="139064">
                  <a:extLst>
                    <a:ext uri="{9D8B030D-6E8A-4147-A177-3AD203B41FA5}">
                      <a16:colId xmlns:a16="http://schemas.microsoft.com/office/drawing/2014/main" val="20015"/>
                    </a:ext>
                  </a:extLst>
                </a:gridCol>
                <a:gridCol w="99694">
                  <a:extLst>
                    <a:ext uri="{9D8B030D-6E8A-4147-A177-3AD203B41FA5}">
                      <a16:colId xmlns:a16="http://schemas.microsoft.com/office/drawing/2014/main" val="20016"/>
                    </a:ext>
                  </a:extLst>
                </a:gridCol>
              </a:tblGrid>
              <a:tr h="64135">
                <a:tc rowSpan="19">
                  <a:txBody>
                    <a:bodyPr/>
                    <a:lstStyle/>
                    <a:p>
                      <a:pPr>
                        <a:lnSpc>
                          <a:spcPct val="100000"/>
                        </a:lnSpc>
                      </a:pPr>
                      <a:endParaRPr sz="400">
                        <a:latin typeface="Times New Roman"/>
                        <a:cs typeface="Times New Roman"/>
                      </a:endParaRPr>
                    </a:p>
                    <a:p>
                      <a:pPr marL="320040">
                        <a:lnSpc>
                          <a:spcPct val="100000"/>
                        </a:lnSpc>
                        <a:spcBef>
                          <a:spcPts val="290"/>
                        </a:spcBef>
                        <a:tabLst>
                          <a:tab pos="764540" algn="l"/>
                        </a:tabLst>
                      </a:pPr>
                      <a:r>
                        <a:rPr sz="300" b="1" spc="-10" dirty="0">
                          <a:latin typeface="Segoe UI"/>
                          <a:cs typeface="Segoe UI"/>
                        </a:rPr>
                        <a:t>Combo</a:t>
                      </a:r>
                      <a:r>
                        <a:rPr sz="300" b="1" dirty="0">
                          <a:latin typeface="Segoe UI"/>
                          <a:cs typeface="Segoe UI"/>
                        </a:rPr>
                        <a:t>	</a:t>
                      </a:r>
                      <a:r>
                        <a:rPr sz="300" b="1" spc="-10" dirty="0">
                          <a:latin typeface="Segoe UI"/>
                          <a:cs typeface="Segoe UI"/>
                        </a:rPr>
                        <a:t>Adj</a:t>
                      </a:r>
                      <a:r>
                        <a:rPr sz="300" b="1" spc="5" dirty="0">
                          <a:latin typeface="Segoe UI"/>
                          <a:cs typeface="Segoe UI"/>
                        </a:rPr>
                        <a:t> </a:t>
                      </a:r>
                      <a:r>
                        <a:rPr sz="300" b="1" spc="-25" dirty="0">
                          <a:latin typeface="Segoe UI"/>
                          <a:cs typeface="Segoe UI"/>
                        </a:rPr>
                        <a:t>R2</a:t>
                      </a:r>
                      <a:endParaRPr sz="300">
                        <a:latin typeface="Segoe UI"/>
                        <a:cs typeface="Segoe UI"/>
                      </a:endParaRPr>
                    </a:p>
                    <a:p>
                      <a:pPr marL="12700" algn="just">
                        <a:lnSpc>
                          <a:spcPct val="125400"/>
                        </a:lnSpc>
                        <a:spcBef>
                          <a:spcPts val="225"/>
                        </a:spcBef>
                        <a:tabLst>
                          <a:tab pos="778510" algn="l"/>
                        </a:tabLst>
                      </a:pPr>
                      <a:r>
                        <a:rPr sz="300" spc="-10" dirty="0">
                          <a:latin typeface="Segoe UI"/>
                          <a:cs typeface="Segoe UI"/>
                        </a:rPr>
                        <a:t>HANSAPLAST AQUA</a:t>
                      </a:r>
                      <a:r>
                        <a:rPr sz="300" spc="5" dirty="0">
                          <a:latin typeface="Segoe UI"/>
                          <a:cs typeface="Segoe UI"/>
                        </a:rPr>
                        <a:t> </a:t>
                      </a:r>
                      <a:r>
                        <a:rPr sz="300" spc="-10" dirty="0">
                          <a:latin typeface="Segoe UI"/>
                          <a:cs typeface="Segoe UI"/>
                        </a:rPr>
                        <a:t>PROTECT STRIPS</a:t>
                      </a:r>
                      <a:r>
                        <a:rPr sz="300" spc="10" dirty="0">
                          <a:latin typeface="Segoe UI"/>
                          <a:cs typeface="Segoe UI"/>
                        </a:rPr>
                        <a:t> </a:t>
                      </a:r>
                      <a:r>
                        <a:rPr sz="300" dirty="0">
                          <a:latin typeface="Segoe UI"/>
                          <a:cs typeface="Segoe UI"/>
                        </a:rPr>
                        <a:t>20</a:t>
                      </a:r>
                      <a:r>
                        <a:rPr sz="300" spc="5" dirty="0">
                          <a:latin typeface="Segoe UI"/>
                          <a:cs typeface="Segoe UI"/>
                        </a:rPr>
                        <a:t> </a:t>
                      </a:r>
                      <a:r>
                        <a:rPr sz="300" dirty="0">
                          <a:latin typeface="Segoe UI"/>
                          <a:cs typeface="Segoe UI"/>
                        </a:rPr>
                        <a:t>ST</a:t>
                      </a:r>
                      <a:r>
                        <a:rPr sz="300" spc="290" dirty="0">
                          <a:latin typeface="Segoe UI"/>
                          <a:cs typeface="Segoe UI"/>
                        </a:rPr>
                        <a:t> </a:t>
                      </a:r>
                      <a:r>
                        <a:rPr sz="300" spc="-10" dirty="0">
                          <a:latin typeface="Segoe UI"/>
                          <a:cs typeface="Segoe UI"/>
                        </a:rPr>
                        <a:t>87.1%</a:t>
                      </a:r>
                      <a:r>
                        <a:rPr sz="300" spc="500" dirty="0">
                          <a:latin typeface="Segoe UI"/>
                          <a:cs typeface="Segoe UI"/>
                        </a:rPr>
                        <a:t> </a:t>
                      </a:r>
                      <a:r>
                        <a:rPr sz="300" spc="-10" dirty="0">
                          <a:latin typeface="Segoe UI"/>
                          <a:cs typeface="Segoe UI"/>
                        </a:rPr>
                        <a:t>HANSAPLAST</a:t>
                      </a:r>
                      <a:r>
                        <a:rPr sz="300" dirty="0">
                          <a:latin typeface="Segoe UI"/>
                          <a:cs typeface="Segoe UI"/>
                        </a:rPr>
                        <a:t> </a:t>
                      </a:r>
                      <a:r>
                        <a:rPr sz="300" spc="-10" dirty="0">
                          <a:latin typeface="Segoe UI"/>
                          <a:cs typeface="Segoe UI"/>
                        </a:rPr>
                        <a:t>SENSITIVE</a:t>
                      </a:r>
                      <a:r>
                        <a:rPr sz="300" spc="5" dirty="0">
                          <a:latin typeface="Segoe UI"/>
                          <a:cs typeface="Segoe UI"/>
                        </a:rPr>
                        <a:t> </a:t>
                      </a:r>
                      <a:r>
                        <a:rPr sz="300" spc="-10" dirty="0">
                          <a:latin typeface="Segoe UI"/>
                          <a:cs typeface="Segoe UI"/>
                        </a:rPr>
                        <a:t>STRIPS</a:t>
                      </a:r>
                      <a:r>
                        <a:rPr sz="300" spc="15" dirty="0">
                          <a:latin typeface="Segoe UI"/>
                          <a:cs typeface="Segoe UI"/>
                        </a:rPr>
                        <a:t> </a:t>
                      </a:r>
                      <a:r>
                        <a:rPr sz="300" dirty="0">
                          <a:latin typeface="Segoe UI"/>
                          <a:cs typeface="Segoe UI"/>
                        </a:rPr>
                        <a:t>20</a:t>
                      </a:r>
                      <a:r>
                        <a:rPr sz="300" spc="10"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84.8%</a:t>
                      </a:r>
                      <a:endParaRPr sz="300">
                        <a:latin typeface="Segoe UI"/>
                        <a:cs typeface="Segoe UI"/>
                      </a:endParaRPr>
                    </a:p>
                    <a:p>
                      <a:pPr marL="12700" algn="just">
                        <a:lnSpc>
                          <a:spcPct val="125400"/>
                        </a:lnSpc>
                        <a:tabLst>
                          <a:tab pos="778510" algn="l"/>
                        </a:tabLst>
                      </a:pPr>
                      <a:r>
                        <a:rPr sz="300" spc="-10" dirty="0">
                          <a:latin typeface="Segoe UI"/>
                          <a:cs typeface="Segoe UI"/>
                        </a:rPr>
                        <a:t>HANSAPLAST UNIVERSAL STRIPS</a:t>
                      </a:r>
                      <a:r>
                        <a:rPr sz="300" spc="10" dirty="0">
                          <a:latin typeface="Segoe UI"/>
                          <a:cs typeface="Segoe UI"/>
                        </a:rPr>
                        <a:t> </a:t>
                      </a:r>
                      <a:r>
                        <a:rPr sz="300" dirty="0">
                          <a:latin typeface="Segoe UI"/>
                          <a:cs typeface="Segoe UI"/>
                        </a:rPr>
                        <a:t>40 ST</a:t>
                      </a:r>
                      <a:r>
                        <a:rPr sz="300" spc="405" dirty="0">
                          <a:latin typeface="Segoe UI"/>
                          <a:cs typeface="Segoe UI"/>
                        </a:rPr>
                        <a:t>  </a:t>
                      </a:r>
                      <a:r>
                        <a:rPr sz="300" spc="-10" dirty="0">
                          <a:latin typeface="Segoe UI"/>
                          <a:cs typeface="Segoe UI"/>
                        </a:rPr>
                        <a:t>83.3%</a:t>
                      </a:r>
                      <a:r>
                        <a:rPr sz="300" spc="500" dirty="0">
                          <a:latin typeface="Segoe UI"/>
                          <a:cs typeface="Segoe UI"/>
                        </a:rPr>
                        <a:t> </a:t>
                      </a:r>
                      <a:r>
                        <a:rPr sz="300" spc="-10" dirty="0">
                          <a:latin typeface="Segoe UI"/>
                          <a:cs typeface="Segoe UI"/>
                        </a:rPr>
                        <a:t>HANSAPLAST</a:t>
                      </a:r>
                      <a:r>
                        <a:rPr sz="300" spc="-5" dirty="0">
                          <a:latin typeface="Segoe UI"/>
                          <a:cs typeface="Segoe UI"/>
                        </a:rPr>
                        <a:t> </a:t>
                      </a:r>
                      <a:r>
                        <a:rPr sz="300" spc="-10" dirty="0">
                          <a:latin typeface="Segoe UI"/>
                          <a:cs typeface="Segoe UI"/>
                        </a:rPr>
                        <a:t>DRK</a:t>
                      </a:r>
                      <a:r>
                        <a:rPr sz="300" spc="-5" dirty="0">
                          <a:latin typeface="Segoe UI"/>
                          <a:cs typeface="Segoe UI"/>
                        </a:rPr>
                        <a:t> </a:t>
                      </a:r>
                      <a:r>
                        <a:rPr sz="300" spc="-10" dirty="0">
                          <a:latin typeface="Segoe UI"/>
                          <a:cs typeface="Segoe UI"/>
                        </a:rPr>
                        <a:t>MIX</a:t>
                      </a:r>
                      <a:r>
                        <a:rPr sz="300" spc="5" dirty="0">
                          <a:latin typeface="Segoe UI"/>
                          <a:cs typeface="Segoe UI"/>
                        </a:rPr>
                        <a:t> </a:t>
                      </a:r>
                      <a:r>
                        <a:rPr sz="300" spc="-10" dirty="0">
                          <a:latin typeface="Segoe UI"/>
                          <a:cs typeface="Segoe UI"/>
                        </a:rPr>
                        <a:t>PACK</a:t>
                      </a:r>
                      <a:r>
                        <a:rPr sz="300" spc="-5" dirty="0">
                          <a:latin typeface="Segoe UI"/>
                          <a:cs typeface="Segoe UI"/>
                        </a:rPr>
                        <a:t> </a:t>
                      </a:r>
                      <a:r>
                        <a:rPr sz="300" spc="-10" dirty="0">
                          <a:latin typeface="Segoe UI"/>
                          <a:cs typeface="Segoe UI"/>
                        </a:rPr>
                        <a:t>DIVERSE</a:t>
                      </a:r>
                      <a:r>
                        <a:rPr sz="300" dirty="0">
                          <a:latin typeface="Segoe UI"/>
                          <a:cs typeface="Segoe UI"/>
                        </a:rPr>
                        <a:t> 20</a:t>
                      </a:r>
                      <a:r>
                        <a:rPr sz="300" spc="5" dirty="0">
                          <a:latin typeface="Segoe UI"/>
                          <a:cs typeface="Segoe UI"/>
                        </a:rPr>
                        <a:t> </a:t>
                      </a:r>
                      <a:r>
                        <a:rPr sz="300" dirty="0">
                          <a:latin typeface="Segoe UI"/>
                          <a:cs typeface="Segoe UI"/>
                        </a:rPr>
                        <a:t>ST</a:t>
                      </a:r>
                      <a:r>
                        <a:rPr sz="300" spc="240" dirty="0">
                          <a:latin typeface="Segoe UI"/>
                          <a:cs typeface="Segoe UI"/>
                        </a:rPr>
                        <a:t> </a:t>
                      </a:r>
                      <a:r>
                        <a:rPr sz="300" spc="-10" dirty="0">
                          <a:latin typeface="Segoe UI"/>
                          <a:cs typeface="Segoe UI"/>
                        </a:rPr>
                        <a:t>89.6%</a:t>
                      </a:r>
                      <a:r>
                        <a:rPr sz="300" spc="500" dirty="0">
                          <a:latin typeface="Segoe UI"/>
                          <a:cs typeface="Segoe UI"/>
                        </a:rPr>
                        <a:t> </a:t>
                      </a:r>
                      <a:r>
                        <a:rPr sz="300" spc="-10" dirty="0">
                          <a:latin typeface="Segoe UI"/>
                          <a:cs typeface="Segoe UI"/>
                        </a:rPr>
                        <a:t>HANSAPLAST</a:t>
                      </a:r>
                      <a:r>
                        <a:rPr sz="300" dirty="0">
                          <a:latin typeface="Segoe UI"/>
                          <a:cs typeface="Segoe UI"/>
                        </a:rPr>
                        <a:t> </a:t>
                      </a:r>
                      <a:r>
                        <a:rPr sz="300" spc="-10" dirty="0">
                          <a:latin typeface="Segoe UI"/>
                          <a:cs typeface="Segoe UI"/>
                        </a:rPr>
                        <a:t>WATERPROOF</a:t>
                      </a:r>
                      <a:r>
                        <a:rPr sz="300" spc="10" dirty="0">
                          <a:latin typeface="Segoe UI"/>
                          <a:cs typeface="Segoe UI"/>
                        </a:rPr>
                        <a:t> </a:t>
                      </a:r>
                      <a:r>
                        <a:rPr sz="300" dirty="0">
                          <a:latin typeface="Segoe UI"/>
                          <a:cs typeface="Segoe UI"/>
                        </a:rPr>
                        <a:t>16</a:t>
                      </a:r>
                      <a:r>
                        <a:rPr sz="300" spc="10"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72.7%</a:t>
                      </a:r>
                      <a:endParaRPr sz="300">
                        <a:latin typeface="Segoe UI"/>
                        <a:cs typeface="Segoe UI"/>
                      </a:endParaRPr>
                    </a:p>
                    <a:p>
                      <a:pPr marL="12700" algn="just">
                        <a:lnSpc>
                          <a:spcPct val="125400"/>
                        </a:lnSpc>
                        <a:tabLst>
                          <a:tab pos="778510" algn="l"/>
                        </a:tabLst>
                      </a:pPr>
                      <a:r>
                        <a:rPr sz="300" spc="-10" dirty="0">
                          <a:latin typeface="Segoe UI"/>
                          <a:cs typeface="Segoe UI"/>
                        </a:rPr>
                        <a:t>HANSAPLAST</a:t>
                      </a:r>
                      <a:r>
                        <a:rPr sz="300" dirty="0">
                          <a:latin typeface="Segoe UI"/>
                          <a:cs typeface="Segoe UI"/>
                        </a:rPr>
                        <a:t> </a:t>
                      </a:r>
                      <a:r>
                        <a:rPr sz="300" spc="-10" dirty="0">
                          <a:latin typeface="Segoe UI"/>
                          <a:cs typeface="Segoe UI"/>
                        </a:rPr>
                        <a:t>STREIFEN</a:t>
                      </a:r>
                      <a:r>
                        <a:rPr sz="300" dirty="0">
                          <a:latin typeface="Segoe UI"/>
                          <a:cs typeface="Segoe UI"/>
                        </a:rPr>
                        <a:t> </a:t>
                      </a:r>
                      <a:r>
                        <a:rPr sz="300" spc="-10" dirty="0">
                          <a:latin typeface="Segoe UI"/>
                          <a:cs typeface="Segoe UI"/>
                        </a:rPr>
                        <a:t>ELASTIC</a:t>
                      </a:r>
                      <a:r>
                        <a:rPr sz="300" spc="5" dirty="0">
                          <a:latin typeface="Segoe UI"/>
                          <a:cs typeface="Segoe UI"/>
                        </a:rPr>
                        <a:t> </a:t>
                      </a:r>
                      <a:r>
                        <a:rPr sz="300" dirty="0">
                          <a:latin typeface="Segoe UI"/>
                          <a:cs typeface="Segoe UI"/>
                        </a:rPr>
                        <a:t>20</a:t>
                      </a:r>
                      <a:r>
                        <a:rPr sz="300" spc="10"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69.8%</a:t>
                      </a:r>
                      <a:r>
                        <a:rPr sz="300" spc="500" dirty="0">
                          <a:latin typeface="Segoe UI"/>
                          <a:cs typeface="Segoe UI"/>
                        </a:rPr>
                        <a:t> </a:t>
                      </a:r>
                      <a:r>
                        <a:rPr sz="300" spc="-10" dirty="0">
                          <a:latin typeface="Segoe UI"/>
                          <a:cs typeface="Segoe UI"/>
                        </a:rPr>
                        <a:t>HANSAPLAST</a:t>
                      </a:r>
                      <a:r>
                        <a:rPr sz="300" spc="-5" dirty="0">
                          <a:latin typeface="Segoe UI"/>
                          <a:cs typeface="Segoe UI"/>
                        </a:rPr>
                        <a:t> </a:t>
                      </a:r>
                      <a:r>
                        <a:rPr sz="300" spc="-10" dirty="0">
                          <a:latin typeface="Segoe UI"/>
                          <a:cs typeface="Segoe UI"/>
                        </a:rPr>
                        <a:t>SILICONE</a:t>
                      </a:r>
                      <a:r>
                        <a:rPr sz="300" dirty="0">
                          <a:latin typeface="Segoe UI"/>
                          <a:cs typeface="Segoe UI"/>
                        </a:rPr>
                        <a:t> </a:t>
                      </a:r>
                      <a:r>
                        <a:rPr sz="300" spc="-10" dirty="0">
                          <a:latin typeface="Segoe UI"/>
                          <a:cs typeface="Segoe UI"/>
                        </a:rPr>
                        <a:t>SOFT</a:t>
                      </a:r>
                      <a:r>
                        <a:rPr sz="300" dirty="0">
                          <a:latin typeface="Segoe UI"/>
                          <a:cs typeface="Segoe UI"/>
                        </a:rPr>
                        <a:t> </a:t>
                      </a:r>
                      <a:r>
                        <a:rPr sz="300" spc="-10" dirty="0">
                          <a:latin typeface="Segoe UI"/>
                          <a:cs typeface="Segoe UI"/>
                        </a:rPr>
                        <a:t>DIVERSE</a:t>
                      </a:r>
                      <a:r>
                        <a:rPr sz="300" dirty="0">
                          <a:latin typeface="Segoe UI"/>
                          <a:cs typeface="Segoe UI"/>
                        </a:rPr>
                        <a:t> 8</a:t>
                      </a:r>
                      <a:r>
                        <a:rPr sz="300" spc="10" dirty="0">
                          <a:latin typeface="Segoe UI"/>
                          <a:cs typeface="Segoe UI"/>
                        </a:rPr>
                        <a:t> </a:t>
                      </a:r>
                      <a:r>
                        <a:rPr sz="300" dirty="0">
                          <a:latin typeface="Segoe UI"/>
                          <a:cs typeface="Segoe UI"/>
                        </a:rPr>
                        <a:t>ST</a:t>
                      </a:r>
                      <a:r>
                        <a:rPr sz="300" spc="370" dirty="0">
                          <a:latin typeface="Segoe UI"/>
                          <a:cs typeface="Segoe UI"/>
                        </a:rPr>
                        <a:t> </a:t>
                      </a:r>
                      <a:r>
                        <a:rPr sz="300" spc="-10" dirty="0">
                          <a:latin typeface="Segoe UI"/>
                          <a:cs typeface="Segoe UI"/>
                        </a:rPr>
                        <a:t>61.9%</a:t>
                      </a:r>
                      <a:r>
                        <a:rPr sz="300" spc="500" dirty="0">
                          <a:latin typeface="Segoe UI"/>
                          <a:cs typeface="Segoe UI"/>
                        </a:rPr>
                        <a:t> </a:t>
                      </a:r>
                      <a:r>
                        <a:rPr sz="300" spc="-10" dirty="0">
                          <a:latin typeface="Segoe UI"/>
                          <a:cs typeface="Segoe UI"/>
                        </a:rPr>
                        <a:t>HANSAPLAST KIDS</a:t>
                      </a:r>
                      <a:r>
                        <a:rPr sz="300" spc="15" dirty="0">
                          <a:latin typeface="Segoe UI"/>
                          <a:cs typeface="Segoe UI"/>
                        </a:rPr>
                        <a:t> </a:t>
                      </a:r>
                      <a:r>
                        <a:rPr sz="300" spc="-10" dirty="0">
                          <a:latin typeface="Segoe UI"/>
                          <a:cs typeface="Segoe UI"/>
                        </a:rPr>
                        <a:t>FROZEN DIVERSE</a:t>
                      </a:r>
                      <a:r>
                        <a:rPr sz="300" dirty="0">
                          <a:latin typeface="Segoe UI"/>
                          <a:cs typeface="Segoe UI"/>
                        </a:rPr>
                        <a:t> 16</a:t>
                      </a:r>
                      <a:r>
                        <a:rPr sz="300" spc="5" dirty="0">
                          <a:latin typeface="Segoe UI"/>
                          <a:cs typeface="Segoe UI"/>
                        </a:rPr>
                        <a:t> </a:t>
                      </a:r>
                      <a:r>
                        <a:rPr sz="300" dirty="0">
                          <a:latin typeface="Segoe UI"/>
                          <a:cs typeface="Segoe UI"/>
                        </a:rPr>
                        <a:t>ST</a:t>
                      </a:r>
                      <a:r>
                        <a:rPr sz="300" spc="405" dirty="0">
                          <a:latin typeface="Segoe UI"/>
                          <a:cs typeface="Segoe UI"/>
                        </a:rPr>
                        <a:t> </a:t>
                      </a:r>
                      <a:r>
                        <a:rPr sz="300" spc="-10" dirty="0">
                          <a:latin typeface="Segoe UI"/>
                          <a:cs typeface="Segoe UI"/>
                        </a:rPr>
                        <a:t>71.1%</a:t>
                      </a:r>
                      <a:r>
                        <a:rPr sz="300" spc="500" dirty="0">
                          <a:latin typeface="Segoe UI"/>
                          <a:cs typeface="Segoe UI"/>
                        </a:rPr>
                        <a:t> </a:t>
                      </a:r>
                      <a:r>
                        <a:rPr sz="300" spc="-20" dirty="0">
                          <a:latin typeface="Segoe UI"/>
                          <a:cs typeface="Segoe UI"/>
                        </a:rPr>
                        <a:t>EIGENMARKE</a:t>
                      </a:r>
                      <a:r>
                        <a:rPr sz="300" spc="25" dirty="0">
                          <a:latin typeface="Segoe UI"/>
                          <a:cs typeface="Segoe UI"/>
                        </a:rPr>
                        <a:t> </a:t>
                      </a:r>
                      <a:r>
                        <a:rPr sz="300" spc="-10" dirty="0">
                          <a:latin typeface="Segoe UI"/>
                          <a:cs typeface="Segoe UI"/>
                        </a:rPr>
                        <a:t>DIVERSE</a:t>
                      </a:r>
                      <a:r>
                        <a:rPr sz="300" spc="30" dirty="0">
                          <a:latin typeface="Segoe UI"/>
                          <a:cs typeface="Segoe UI"/>
                        </a:rPr>
                        <a:t> </a:t>
                      </a:r>
                      <a:r>
                        <a:rPr sz="300" dirty="0">
                          <a:latin typeface="Segoe UI"/>
                          <a:cs typeface="Segoe UI"/>
                        </a:rPr>
                        <a:t>20</a:t>
                      </a:r>
                      <a:r>
                        <a:rPr sz="300" spc="35"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51.3%</a:t>
                      </a:r>
                      <a:endParaRPr sz="300">
                        <a:latin typeface="Segoe UI"/>
                        <a:cs typeface="Segoe UI"/>
                      </a:endParaRPr>
                    </a:p>
                    <a:p>
                      <a:pPr marL="12700">
                        <a:lnSpc>
                          <a:spcPct val="100000"/>
                        </a:lnSpc>
                        <a:spcBef>
                          <a:spcPts val="95"/>
                        </a:spcBef>
                        <a:tabLst>
                          <a:tab pos="778510" algn="l"/>
                        </a:tabLst>
                      </a:pPr>
                      <a:r>
                        <a:rPr sz="300" spc="-20" dirty="0">
                          <a:latin typeface="Segoe UI"/>
                          <a:cs typeface="Segoe UI"/>
                        </a:rPr>
                        <a:t>EIGENMARKE</a:t>
                      </a:r>
                      <a:r>
                        <a:rPr sz="300" dirty="0">
                          <a:latin typeface="Segoe UI"/>
                          <a:cs typeface="Segoe UI"/>
                        </a:rPr>
                        <a:t> 8</a:t>
                      </a:r>
                      <a:r>
                        <a:rPr sz="300" spc="5" dirty="0">
                          <a:latin typeface="Segoe UI"/>
                          <a:cs typeface="Segoe UI"/>
                        </a:rPr>
                        <a:t> </a:t>
                      </a:r>
                      <a:r>
                        <a:rPr sz="300" spc="-10" dirty="0">
                          <a:latin typeface="Segoe UI"/>
                          <a:cs typeface="Segoe UI"/>
                        </a:rPr>
                        <a:t>CM</a:t>
                      </a:r>
                      <a:r>
                        <a:rPr sz="300" spc="5" dirty="0">
                          <a:latin typeface="Segoe UI"/>
                          <a:cs typeface="Segoe UI"/>
                        </a:rPr>
                        <a:t> </a:t>
                      </a:r>
                      <a:r>
                        <a:rPr sz="300" dirty="0">
                          <a:latin typeface="Segoe UI"/>
                          <a:cs typeface="Segoe UI"/>
                        </a:rPr>
                        <a:t>X</a:t>
                      </a:r>
                      <a:r>
                        <a:rPr sz="300" spc="5" dirty="0">
                          <a:latin typeface="Segoe UI"/>
                          <a:cs typeface="Segoe UI"/>
                        </a:rPr>
                        <a:t> </a:t>
                      </a:r>
                      <a:r>
                        <a:rPr sz="300" dirty="0">
                          <a:latin typeface="Segoe UI"/>
                          <a:cs typeface="Segoe UI"/>
                        </a:rPr>
                        <a:t>10</a:t>
                      </a:r>
                      <a:r>
                        <a:rPr sz="300" spc="10" dirty="0">
                          <a:latin typeface="Segoe UI"/>
                          <a:cs typeface="Segoe UI"/>
                        </a:rPr>
                        <a:t> </a:t>
                      </a:r>
                      <a:r>
                        <a:rPr sz="300" spc="-10" dirty="0">
                          <a:latin typeface="Segoe UI"/>
                          <a:cs typeface="Segoe UI"/>
                        </a:rPr>
                        <a:t>CM</a:t>
                      </a:r>
                      <a:r>
                        <a:rPr sz="300" dirty="0">
                          <a:latin typeface="Segoe UI"/>
                          <a:cs typeface="Segoe UI"/>
                        </a:rPr>
                        <a:t> 5</a:t>
                      </a:r>
                      <a:r>
                        <a:rPr sz="300" spc="5"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56.0%</a:t>
                      </a:r>
                      <a:endParaRPr sz="300">
                        <a:latin typeface="Segoe UI"/>
                        <a:cs typeface="Segoe UI"/>
                      </a:endParaRPr>
                    </a:p>
                    <a:p>
                      <a:pPr marL="12700">
                        <a:lnSpc>
                          <a:spcPct val="100000"/>
                        </a:lnSpc>
                        <a:spcBef>
                          <a:spcPts val="90"/>
                        </a:spcBef>
                        <a:tabLst>
                          <a:tab pos="778510" algn="l"/>
                        </a:tabLst>
                      </a:pPr>
                      <a:r>
                        <a:rPr sz="300" spc="-20" dirty="0">
                          <a:latin typeface="Segoe UI"/>
                          <a:cs typeface="Segoe UI"/>
                        </a:rPr>
                        <a:t>EIGENMARKE</a:t>
                      </a:r>
                      <a:r>
                        <a:rPr sz="300" spc="25" dirty="0">
                          <a:latin typeface="Segoe UI"/>
                          <a:cs typeface="Segoe UI"/>
                        </a:rPr>
                        <a:t> </a:t>
                      </a:r>
                      <a:r>
                        <a:rPr sz="300" spc="-10" dirty="0">
                          <a:latin typeface="Segoe UI"/>
                          <a:cs typeface="Segoe UI"/>
                        </a:rPr>
                        <a:t>DIVERSE</a:t>
                      </a:r>
                      <a:r>
                        <a:rPr sz="300" spc="30" dirty="0">
                          <a:latin typeface="Segoe UI"/>
                          <a:cs typeface="Segoe UI"/>
                        </a:rPr>
                        <a:t> </a:t>
                      </a:r>
                      <a:r>
                        <a:rPr sz="300" dirty="0">
                          <a:latin typeface="Segoe UI"/>
                          <a:cs typeface="Segoe UI"/>
                        </a:rPr>
                        <a:t>40</a:t>
                      </a:r>
                      <a:r>
                        <a:rPr sz="300" spc="35"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36.4%</a:t>
                      </a:r>
                      <a:endParaRPr sz="300">
                        <a:latin typeface="Segoe UI"/>
                        <a:cs typeface="Segoe UI"/>
                      </a:endParaRPr>
                    </a:p>
                    <a:p>
                      <a:pPr marL="12700">
                        <a:lnSpc>
                          <a:spcPct val="100000"/>
                        </a:lnSpc>
                        <a:spcBef>
                          <a:spcPts val="90"/>
                        </a:spcBef>
                        <a:tabLst>
                          <a:tab pos="778510" algn="l"/>
                        </a:tabLst>
                      </a:pPr>
                      <a:r>
                        <a:rPr sz="300" spc="-20" dirty="0">
                          <a:latin typeface="Segoe UI"/>
                          <a:cs typeface="Segoe UI"/>
                        </a:rPr>
                        <a:t>EIGENMARKE</a:t>
                      </a:r>
                      <a:r>
                        <a:rPr sz="300" spc="25" dirty="0">
                          <a:latin typeface="Segoe UI"/>
                          <a:cs typeface="Segoe UI"/>
                        </a:rPr>
                        <a:t> </a:t>
                      </a:r>
                      <a:r>
                        <a:rPr sz="300" spc="-10" dirty="0">
                          <a:latin typeface="Segoe UI"/>
                          <a:cs typeface="Segoe UI"/>
                        </a:rPr>
                        <a:t>DIVERSE</a:t>
                      </a:r>
                      <a:r>
                        <a:rPr sz="300" spc="30" dirty="0">
                          <a:latin typeface="Segoe UI"/>
                          <a:cs typeface="Segoe UI"/>
                        </a:rPr>
                        <a:t> </a:t>
                      </a:r>
                      <a:r>
                        <a:rPr sz="300" dirty="0">
                          <a:latin typeface="Segoe UI"/>
                          <a:cs typeface="Segoe UI"/>
                        </a:rPr>
                        <a:t>24</a:t>
                      </a:r>
                      <a:r>
                        <a:rPr sz="300" spc="35"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64.8%</a:t>
                      </a:r>
                      <a:endParaRPr sz="300">
                        <a:latin typeface="Segoe UI"/>
                        <a:cs typeface="Segoe UI"/>
                      </a:endParaRPr>
                    </a:p>
                    <a:p>
                      <a:pPr marL="12700">
                        <a:lnSpc>
                          <a:spcPct val="100000"/>
                        </a:lnSpc>
                        <a:spcBef>
                          <a:spcPts val="95"/>
                        </a:spcBef>
                        <a:tabLst>
                          <a:tab pos="778510" algn="l"/>
                        </a:tabLst>
                      </a:pPr>
                      <a:r>
                        <a:rPr sz="300" spc="-20" dirty="0">
                          <a:latin typeface="Segoe UI"/>
                          <a:cs typeface="Segoe UI"/>
                        </a:rPr>
                        <a:t>EIGENMARKE</a:t>
                      </a:r>
                      <a:r>
                        <a:rPr sz="300" spc="25" dirty="0">
                          <a:latin typeface="Segoe UI"/>
                          <a:cs typeface="Segoe UI"/>
                        </a:rPr>
                        <a:t> </a:t>
                      </a:r>
                      <a:r>
                        <a:rPr sz="300" spc="-10" dirty="0">
                          <a:latin typeface="Segoe UI"/>
                          <a:cs typeface="Segoe UI"/>
                        </a:rPr>
                        <a:t>DIVERSE</a:t>
                      </a:r>
                      <a:r>
                        <a:rPr sz="300" spc="30" dirty="0">
                          <a:latin typeface="Segoe UI"/>
                          <a:cs typeface="Segoe UI"/>
                        </a:rPr>
                        <a:t> </a:t>
                      </a:r>
                      <a:r>
                        <a:rPr sz="300" dirty="0">
                          <a:latin typeface="Segoe UI"/>
                          <a:cs typeface="Segoe UI"/>
                        </a:rPr>
                        <a:t>16</a:t>
                      </a:r>
                      <a:r>
                        <a:rPr sz="300" spc="35"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74.1%</a:t>
                      </a:r>
                      <a:endParaRPr sz="300">
                        <a:latin typeface="Segoe UI"/>
                        <a:cs typeface="Segoe UI"/>
                      </a:endParaRPr>
                    </a:p>
                    <a:p>
                      <a:pPr marL="12700">
                        <a:lnSpc>
                          <a:spcPct val="100000"/>
                        </a:lnSpc>
                        <a:spcBef>
                          <a:spcPts val="90"/>
                        </a:spcBef>
                      </a:pPr>
                      <a:r>
                        <a:rPr sz="300" spc="-20" dirty="0">
                          <a:latin typeface="Segoe UI"/>
                          <a:cs typeface="Segoe UI"/>
                        </a:rPr>
                        <a:t>EIGENMARKE</a:t>
                      </a:r>
                      <a:r>
                        <a:rPr sz="300" dirty="0">
                          <a:latin typeface="Segoe UI"/>
                          <a:cs typeface="Segoe UI"/>
                        </a:rPr>
                        <a:t> </a:t>
                      </a:r>
                      <a:r>
                        <a:rPr sz="300" spc="-10" dirty="0">
                          <a:latin typeface="Segoe UI"/>
                          <a:cs typeface="Segoe UI"/>
                        </a:rPr>
                        <a:t>WUNDSCHNELLVERBAENDE</a:t>
                      </a:r>
                      <a:r>
                        <a:rPr sz="300" spc="260" dirty="0">
                          <a:latin typeface="Segoe UI"/>
                          <a:cs typeface="Segoe UI"/>
                        </a:rPr>
                        <a:t>  </a:t>
                      </a:r>
                      <a:r>
                        <a:rPr sz="300" spc="-10" dirty="0">
                          <a:latin typeface="Segoe UI"/>
                          <a:cs typeface="Segoe UI"/>
                        </a:rPr>
                        <a:t>67.3%</a:t>
                      </a:r>
                      <a:endParaRPr sz="300">
                        <a:latin typeface="Segoe UI"/>
                        <a:cs typeface="Segoe UI"/>
                      </a:endParaRPr>
                    </a:p>
                    <a:p>
                      <a:pPr marL="12700">
                        <a:lnSpc>
                          <a:spcPct val="100000"/>
                        </a:lnSpc>
                        <a:spcBef>
                          <a:spcPts val="90"/>
                        </a:spcBef>
                        <a:tabLst>
                          <a:tab pos="778510" algn="l"/>
                        </a:tabLst>
                      </a:pPr>
                      <a:r>
                        <a:rPr sz="300" spc="-20" dirty="0">
                          <a:latin typeface="Segoe UI"/>
                          <a:cs typeface="Segoe UI"/>
                        </a:rPr>
                        <a:t>EIGENMARKE</a:t>
                      </a:r>
                      <a:r>
                        <a:rPr sz="300" spc="25" dirty="0">
                          <a:latin typeface="Segoe UI"/>
                          <a:cs typeface="Segoe UI"/>
                        </a:rPr>
                        <a:t> </a:t>
                      </a:r>
                      <a:r>
                        <a:rPr sz="300" spc="-10" dirty="0">
                          <a:latin typeface="Segoe UI"/>
                          <a:cs typeface="Segoe UI"/>
                        </a:rPr>
                        <a:t>DIVERSE</a:t>
                      </a:r>
                      <a:r>
                        <a:rPr sz="300" spc="30" dirty="0">
                          <a:latin typeface="Segoe UI"/>
                          <a:cs typeface="Segoe UI"/>
                        </a:rPr>
                        <a:t> </a:t>
                      </a:r>
                      <a:r>
                        <a:rPr sz="300" dirty="0">
                          <a:latin typeface="Segoe UI"/>
                          <a:cs typeface="Segoe UI"/>
                        </a:rPr>
                        <a:t>30</a:t>
                      </a:r>
                      <a:r>
                        <a:rPr sz="300" spc="35"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16.7%</a:t>
                      </a:r>
                      <a:endParaRPr sz="300">
                        <a:latin typeface="Segoe UI"/>
                        <a:cs typeface="Segoe UI"/>
                      </a:endParaRPr>
                    </a:p>
                    <a:p>
                      <a:pPr marL="12700">
                        <a:lnSpc>
                          <a:spcPct val="100000"/>
                        </a:lnSpc>
                        <a:spcBef>
                          <a:spcPts val="90"/>
                        </a:spcBef>
                        <a:tabLst>
                          <a:tab pos="778510" algn="l"/>
                        </a:tabLst>
                      </a:pPr>
                      <a:r>
                        <a:rPr sz="300" spc="-20" dirty="0">
                          <a:latin typeface="Segoe UI"/>
                          <a:cs typeface="Segoe UI"/>
                        </a:rPr>
                        <a:t>EIGENMARKE</a:t>
                      </a:r>
                      <a:r>
                        <a:rPr sz="300" spc="25" dirty="0">
                          <a:latin typeface="Segoe UI"/>
                          <a:cs typeface="Segoe UI"/>
                        </a:rPr>
                        <a:t> </a:t>
                      </a:r>
                      <a:r>
                        <a:rPr sz="300" spc="-10" dirty="0">
                          <a:latin typeface="Segoe UI"/>
                          <a:cs typeface="Segoe UI"/>
                        </a:rPr>
                        <a:t>DIVERSE</a:t>
                      </a:r>
                      <a:r>
                        <a:rPr sz="300" spc="30" dirty="0">
                          <a:latin typeface="Segoe UI"/>
                          <a:cs typeface="Segoe UI"/>
                        </a:rPr>
                        <a:t> </a:t>
                      </a:r>
                      <a:r>
                        <a:rPr sz="300" dirty="0">
                          <a:latin typeface="Segoe UI"/>
                          <a:cs typeface="Segoe UI"/>
                        </a:rPr>
                        <a:t>10</a:t>
                      </a:r>
                      <a:r>
                        <a:rPr sz="300" spc="35"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73.1%</a:t>
                      </a:r>
                      <a:endParaRPr sz="300">
                        <a:latin typeface="Segoe UI"/>
                        <a:cs typeface="Segoe UI"/>
                      </a:endParaRPr>
                    </a:p>
                    <a:p>
                      <a:pPr marL="12700">
                        <a:lnSpc>
                          <a:spcPct val="100000"/>
                        </a:lnSpc>
                        <a:spcBef>
                          <a:spcPts val="95"/>
                        </a:spcBef>
                        <a:tabLst>
                          <a:tab pos="778510" algn="l"/>
                        </a:tabLst>
                      </a:pPr>
                      <a:r>
                        <a:rPr sz="300" spc="-10" dirty="0">
                          <a:latin typeface="Segoe UI"/>
                          <a:cs typeface="Segoe UI"/>
                        </a:rPr>
                        <a:t>FIGO</a:t>
                      </a:r>
                      <a:r>
                        <a:rPr sz="300" spc="10" dirty="0">
                          <a:latin typeface="Segoe UI"/>
                          <a:cs typeface="Segoe UI"/>
                        </a:rPr>
                        <a:t> </a:t>
                      </a:r>
                      <a:r>
                        <a:rPr sz="300" spc="-10" dirty="0">
                          <a:latin typeface="Segoe UI"/>
                          <a:cs typeface="Segoe UI"/>
                        </a:rPr>
                        <a:t>ERSTE</a:t>
                      </a:r>
                      <a:r>
                        <a:rPr sz="300" dirty="0">
                          <a:latin typeface="Segoe UI"/>
                          <a:cs typeface="Segoe UI"/>
                        </a:rPr>
                        <a:t> </a:t>
                      </a:r>
                      <a:r>
                        <a:rPr sz="300" spc="-10" dirty="0">
                          <a:latin typeface="Segoe UI"/>
                          <a:cs typeface="Segoe UI"/>
                        </a:rPr>
                        <a:t>HILFE</a:t>
                      </a:r>
                      <a:r>
                        <a:rPr sz="300" spc="5" dirty="0">
                          <a:latin typeface="Segoe UI"/>
                          <a:cs typeface="Segoe UI"/>
                        </a:rPr>
                        <a:t> </a:t>
                      </a:r>
                      <a:r>
                        <a:rPr sz="300" spc="-10" dirty="0">
                          <a:latin typeface="Segoe UI"/>
                          <a:cs typeface="Segoe UI"/>
                        </a:rPr>
                        <a:t>DIVERSE</a:t>
                      </a:r>
                      <a:r>
                        <a:rPr sz="300" dirty="0">
                          <a:latin typeface="Segoe UI"/>
                          <a:cs typeface="Segoe UI"/>
                        </a:rPr>
                        <a:t> 36</a:t>
                      </a:r>
                      <a:r>
                        <a:rPr sz="300" spc="5" dirty="0">
                          <a:latin typeface="Segoe UI"/>
                          <a:cs typeface="Segoe UI"/>
                        </a:rPr>
                        <a:t> </a:t>
                      </a:r>
                      <a:r>
                        <a:rPr sz="300" spc="-25" dirty="0">
                          <a:latin typeface="Segoe UI"/>
                          <a:cs typeface="Segoe UI"/>
                        </a:rPr>
                        <a:t>ST</a:t>
                      </a:r>
                      <a:r>
                        <a:rPr sz="300" dirty="0">
                          <a:latin typeface="Segoe UI"/>
                          <a:cs typeface="Segoe UI"/>
                        </a:rPr>
                        <a:t>	</a:t>
                      </a:r>
                      <a:r>
                        <a:rPr sz="300" spc="-10" dirty="0">
                          <a:latin typeface="Segoe UI"/>
                          <a:cs typeface="Segoe UI"/>
                        </a:rPr>
                        <a:t>76.0%</a:t>
                      </a:r>
                      <a:endParaRPr sz="300">
                        <a:latin typeface="Segoe UI"/>
                        <a:cs typeface="Segoe UI"/>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gridSpan="2">
                  <a:txBody>
                    <a:bodyPr/>
                    <a:lstStyle/>
                    <a:p>
                      <a:pPr marL="53975">
                        <a:lnSpc>
                          <a:spcPts val="330"/>
                        </a:lnSpc>
                        <a:spcBef>
                          <a:spcPts val="75"/>
                        </a:spcBef>
                      </a:pPr>
                      <a:r>
                        <a:rPr sz="300" spc="-10" dirty="0">
                          <a:latin typeface="Segoe UI"/>
                          <a:cs typeface="Segoe UI"/>
                        </a:rPr>
                        <a:t>Price_Ln</a:t>
                      </a:r>
                      <a:endParaRPr sz="300">
                        <a:latin typeface="Segoe UI"/>
                        <a:cs typeface="Segoe UI"/>
                      </a:endParaRPr>
                    </a:p>
                  </a:txBody>
                  <a:tcPr marL="0" marR="0" marT="9525" marB="0">
                    <a:lnL w="3175">
                      <a:solidFill>
                        <a:srgbClr val="000000"/>
                      </a:solidFill>
                      <a:prstDash val="solid"/>
                    </a:lnL>
                    <a:lnR w="3175">
                      <a:solidFill>
                        <a:srgbClr val="000000"/>
                      </a:solidFill>
                      <a:prstDash val="solid"/>
                    </a:lnR>
                    <a:lnT w="9525">
                      <a:solidFill>
                        <a:srgbClr val="DEDEDE"/>
                      </a:solidFill>
                      <a:prstDash val="solid"/>
                    </a:lnT>
                    <a:solidFill>
                      <a:srgbClr val="FFF1CC"/>
                    </a:solidFill>
                  </a:tcPr>
                </a:tc>
                <a:tc hMerge="1">
                  <a:txBody>
                    <a:bodyPr/>
                    <a:lstStyle/>
                    <a:p>
                      <a:endParaRPr/>
                    </a:p>
                  </a:txBody>
                  <a:tcPr marL="0" marR="0" marT="0" marB="0"/>
                </a:tc>
                <a:tc gridSpan="2">
                  <a:txBody>
                    <a:bodyPr/>
                    <a:lstStyle/>
                    <a:p>
                      <a:pPr algn="ctr">
                        <a:lnSpc>
                          <a:spcPts val="330"/>
                        </a:lnSpc>
                        <a:spcBef>
                          <a:spcPts val="75"/>
                        </a:spcBef>
                      </a:pPr>
                      <a:r>
                        <a:rPr sz="300" spc="-25" dirty="0">
                          <a:latin typeface="Segoe UI"/>
                          <a:cs typeface="Segoe UI"/>
                        </a:rPr>
                        <a:t>TDP</a:t>
                      </a:r>
                      <a:endParaRPr sz="300">
                        <a:latin typeface="Segoe UI"/>
                        <a:cs typeface="Segoe UI"/>
                      </a:endParaRPr>
                    </a:p>
                  </a:txBody>
                  <a:tcPr marL="0" marR="0" marT="9525" marB="0">
                    <a:lnL w="3175">
                      <a:solidFill>
                        <a:srgbClr val="000000"/>
                      </a:solidFill>
                      <a:prstDash val="solid"/>
                    </a:lnL>
                    <a:lnR w="3175">
                      <a:solidFill>
                        <a:srgbClr val="000000"/>
                      </a:solidFill>
                      <a:prstDash val="solid"/>
                    </a:lnR>
                    <a:lnT w="9525">
                      <a:solidFill>
                        <a:srgbClr val="DEDEDE"/>
                      </a:solidFill>
                      <a:prstDash val="solid"/>
                    </a:lnT>
                    <a:solidFill>
                      <a:srgbClr val="FFF1CC"/>
                    </a:solidFill>
                  </a:tcPr>
                </a:tc>
                <a:tc hMerge="1">
                  <a:txBody>
                    <a:bodyPr/>
                    <a:lstStyle/>
                    <a:p>
                      <a:endParaRPr/>
                    </a:p>
                  </a:txBody>
                  <a:tcPr marL="0" marR="0" marT="0" marB="0"/>
                </a:tc>
                <a:tc gridSpan="2">
                  <a:txBody>
                    <a:bodyPr/>
                    <a:lstStyle/>
                    <a:p>
                      <a:pPr marL="64135">
                        <a:lnSpc>
                          <a:spcPts val="330"/>
                        </a:lnSpc>
                        <a:spcBef>
                          <a:spcPts val="75"/>
                        </a:spcBef>
                      </a:pPr>
                      <a:r>
                        <a:rPr sz="300" spc="-10" dirty="0">
                          <a:latin typeface="Segoe UI"/>
                          <a:cs typeface="Segoe UI"/>
                        </a:rPr>
                        <a:t>Spring</a:t>
                      </a:r>
                      <a:endParaRPr sz="300">
                        <a:latin typeface="Segoe UI"/>
                        <a:cs typeface="Segoe UI"/>
                      </a:endParaRPr>
                    </a:p>
                  </a:txBody>
                  <a:tcPr marL="0" marR="0" marT="9525" marB="0">
                    <a:lnL w="3175">
                      <a:solidFill>
                        <a:srgbClr val="000000"/>
                      </a:solidFill>
                      <a:prstDash val="solid"/>
                    </a:lnL>
                    <a:lnR w="3175">
                      <a:solidFill>
                        <a:srgbClr val="000000"/>
                      </a:solidFill>
                      <a:prstDash val="solid"/>
                    </a:lnR>
                    <a:lnT w="9525">
                      <a:solidFill>
                        <a:srgbClr val="DEDEDE"/>
                      </a:solidFill>
                      <a:prstDash val="solid"/>
                    </a:lnT>
                    <a:solidFill>
                      <a:srgbClr val="FFF1CC"/>
                    </a:solidFill>
                  </a:tcPr>
                </a:tc>
                <a:tc hMerge="1">
                  <a:txBody>
                    <a:bodyPr/>
                    <a:lstStyle/>
                    <a:p>
                      <a:endParaRPr/>
                    </a:p>
                  </a:txBody>
                  <a:tcPr marL="0" marR="0" marT="0" marB="0"/>
                </a:tc>
                <a:tc gridSpan="2">
                  <a:txBody>
                    <a:bodyPr/>
                    <a:lstStyle/>
                    <a:p>
                      <a:pPr marL="47625">
                        <a:lnSpc>
                          <a:spcPts val="330"/>
                        </a:lnSpc>
                        <a:spcBef>
                          <a:spcPts val="75"/>
                        </a:spcBef>
                      </a:pPr>
                      <a:r>
                        <a:rPr sz="300" spc="-10" dirty="0">
                          <a:latin typeface="Segoe UI"/>
                          <a:cs typeface="Segoe UI"/>
                        </a:rPr>
                        <a:t>Summer</a:t>
                      </a:r>
                      <a:endParaRPr sz="300">
                        <a:latin typeface="Segoe UI"/>
                        <a:cs typeface="Segoe UI"/>
                      </a:endParaRPr>
                    </a:p>
                  </a:txBody>
                  <a:tcPr marL="0" marR="0" marT="9525" marB="0">
                    <a:lnL w="3175">
                      <a:solidFill>
                        <a:srgbClr val="000000"/>
                      </a:solidFill>
                      <a:prstDash val="solid"/>
                    </a:lnL>
                    <a:lnR w="3175">
                      <a:solidFill>
                        <a:srgbClr val="000000"/>
                      </a:solidFill>
                      <a:prstDash val="solid"/>
                    </a:lnR>
                    <a:lnT w="9525">
                      <a:solidFill>
                        <a:srgbClr val="DEDEDE"/>
                      </a:solidFill>
                      <a:prstDash val="solid"/>
                    </a:lnT>
                    <a:solidFill>
                      <a:srgbClr val="FFF1CC"/>
                    </a:solidFill>
                  </a:tcPr>
                </a:tc>
                <a:tc hMerge="1">
                  <a:txBody>
                    <a:bodyPr/>
                    <a:lstStyle/>
                    <a:p>
                      <a:endParaRPr/>
                    </a:p>
                  </a:txBody>
                  <a:tcPr marL="0" marR="0" marT="0" marB="0"/>
                </a:tc>
                <a:tc gridSpan="2">
                  <a:txBody>
                    <a:bodyPr/>
                    <a:lstStyle/>
                    <a:p>
                      <a:pPr marL="64135">
                        <a:lnSpc>
                          <a:spcPts val="330"/>
                        </a:lnSpc>
                        <a:spcBef>
                          <a:spcPts val="75"/>
                        </a:spcBef>
                      </a:pPr>
                      <a:r>
                        <a:rPr sz="300" spc="-10" dirty="0">
                          <a:latin typeface="Segoe UI"/>
                          <a:cs typeface="Segoe UI"/>
                        </a:rPr>
                        <a:t>Winter</a:t>
                      </a:r>
                      <a:endParaRPr sz="300">
                        <a:latin typeface="Segoe UI"/>
                        <a:cs typeface="Segoe UI"/>
                      </a:endParaRPr>
                    </a:p>
                  </a:txBody>
                  <a:tcPr marL="0" marR="0" marT="9525" marB="0">
                    <a:lnL w="3175">
                      <a:solidFill>
                        <a:srgbClr val="000000"/>
                      </a:solidFill>
                      <a:prstDash val="solid"/>
                    </a:lnL>
                    <a:lnR w="3175">
                      <a:solidFill>
                        <a:srgbClr val="000000"/>
                      </a:solidFill>
                      <a:prstDash val="solid"/>
                    </a:lnR>
                    <a:lnT w="9525">
                      <a:solidFill>
                        <a:srgbClr val="DEDEDE"/>
                      </a:solidFill>
                      <a:prstDash val="solid"/>
                    </a:lnT>
                    <a:solidFill>
                      <a:srgbClr val="FFF1CC"/>
                    </a:solidFill>
                  </a:tcPr>
                </a:tc>
                <a:tc hMerge="1">
                  <a:txBody>
                    <a:bodyPr/>
                    <a:lstStyle/>
                    <a:p>
                      <a:endParaRPr/>
                    </a:p>
                  </a:txBody>
                  <a:tcPr marL="0" marR="0" marT="0" marB="0"/>
                </a:tc>
                <a:tc gridSpan="2">
                  <a:txBody>
                    <a:bodyPr/>
                    <a:lstStyle/>
                    <a:p>
                      <a:pPr marL="1270" algn="ctr">
                        <a:lnSpc>
                          <a:spcPts val="330"/>
                        </a:lnSpc>
                        <a:spcBef>
                          <a:spcPts val="75"/>
                        </a:spcBef>
                      </a:pPr>
                      <a:r>
                        <a:rPr sz="300" spc="-25" dirty="0">
                          <a:latin typeface="Segoe UI"/>
                          <a:cs typeface="Segoe UI"/>
                        </a:rPr>
                        <a:t>CPI</a:t>
                      </a:r>
                      <a:endParaRPr sz="300">
                        <a:latin typeface="Segoe UI"/>
                        <a:cs typeface="Segoe UI"/>
                      </a:endParaRPr>
                    </a:p>
                  </a:txBody>
                  <a:tcPr marL="0" marR="0" marT="9525" marB="0">
                    <a:lnL w="3175">
                      <a:solidFill>
                        <a:srgbClr val="000000"/>
                      </a:solidFill>
                      <a:prstDash val="solid"/>
                    </a:lnL>
                    <a:lnR w="3175">
                      <a:solidFill>
                        <a:srgbClr val="000000"/>
                      </a:solidFill>
                      <a:prstDash val="solid"/>
                    </a:lnR>
                    <a:lnT w="9525">
                      <a:solidFill>
                        <a:srgbClr val="DEDEDE"/>
                      </a:solidFill>
                      <a:prstDash val="solid"/>
                    </a:lnT>
                    <a:solidFill>
                      <a:srgbClr val="FFF1CC"/>
                    </a:solidFill>
                  </a:tcPr>
                </a:tc>
                <a:tc hMerge="1">
                  <a:txBody>
                    <a:bodyPr/>
                    <a:lstStyle/>
                    <a:p>
                      <a:endParaRPr/>
                    </a:p>
                  </a:txBody>
                  <a:tcPr marL="0" marR="0" marT="0" marB="0"/>
                </a:tc>
                <a:tc gridSpan="2">
                  <a:txBody>
                    <a:bodyPr/>
                    <a:lstStyle/>
                    <a:p>
                      <a:pPr marL="15240">
                        <a:lnSpc>
                          <a:spcPts val="330"/>
                        </a:lnSpc>
                        <a:spcBef>
                          <a:spcPts val="75"/>
                        </a:spcBef>
                      </a:pPr>
                      <a:r>
                        <a:rPr sz="300" spc="-10" dirty="0">
                          <a:latin typeface="Segoe UI"/>
                          <a:cs typeface="Segoe UI"/>
                        </a:rPr>
                        <a:t>Temperature</a:t>
                      </a:r>
                      <a:endParaRPr sz="300">
                        <a:latin typeface="Segoe UI"/>
                        <a:cs typeface="Segoe UI"/>
                      </a:endParaRPr>
                    </a:p>
                  </a:txBody>
                  <a:tcPr marL="0" marR="0" marT="9525" marB="0">
                    <a:lnL w="3175">
                      <a:solidFill>
                        <a:srgbClr val="000000"/>
                      </a:solidFill>
                      <a:prstDash val="solid"/>
                    </a:lnL>
                    <a:lnR w="3175">
                      <a:solidFill>
                        <a:srgbClr val="000000"/>
                      </a:solidFill>
                      <a:prstDash val="solid"/>
                    </a:lnR>
                    <a:lnT w="9525">
                      <a:solidFill>
                        <a:srgbClr val="DEDEDE"/>
                      </a:solidFill>
                      <a:prstDash val="solid"/>
                    </a:lnT>
                    <a:solidFill>
                      <a:srgbClr val="FFF1CC"/>
                    </a:solidFill>
                  </a:tcPr>
                </a:tc>
                <a:tc hMerge="1">
                  <a:txBody>
                    <a:bodyPr/>
                    <a:lstStyle/>
                    <a:p>
                      <a:endParaRPr/>
                    </a:p>
                  </a:txBody>
                  <a:tcPr marL="0" marR="0" marT="0" marB="0"/>
                </a:tc>
                <a:tc gridSpan="2">
                  <a:txBody>
                    <a:bodyPr/>
                    <a:lstStyle/>
                    <a:p>
                      <a:pPr marL="43815">
                        <a:lnSpc>
                          <a:spcPts val="330"/>
                        </a:lnSpc>
                        <a:spcBef>
                          <a:spcPts val="75"/>
                        </a:spcBef>
                      </a:pPr>
                      <a:r>
                        <a:rPr sz="300" spc="-10" dirty="0">
                          <a:latin typeface="Segoe UI"/>
                          <a:cs typeface="Segoe UI"/>
                        </a:rPr>
                        <a:t>Sunshine</a:t>
                      </a:r>
                      <a:endParaRPr sz="300">
                        <a:latin typeface="Segoe UI"/>
                        <a:cs typeface="Segoe UI"/>
                      </a:endParaRPr>
                    </a:p>
                  </a:txBody>
                  <a:tcPr marL="0" marR="0" marT="9525" marB="0">
                    <a:lnL w="3175">
                      <a:solidFill>
                        <a:srgbClr val="000000"/>
                      </a:solidFill>
                      <a:prstDash val="solid"/>
                    </a:lnL>
                    <a:lnR w="9525">
                      <a:solidFill>
                        <a:srgbClr val="DEDEDE"/>
                      </a:solidFill>
                      <a:prstDash val="solid"/>
                    </a:lnR>
                    <a:lnT w="9525">
                      <a:solidFill>
                        <a:srgbClr val="DEDEDE"/>
                      </a:solidFill>
                      <a:prstDash val="solid"/>
                    </a:lnT>
                    <a:solidFill>
                      <a:srgbClr val="FFF1CC"/>
                    </a:solidFill>
                  </a:tcPr>
                </a:tc>
                <a:tc hMerge="1">
                  <a:txBody>
                    <a:bodyPr/>
                    <a:lstStyle/>
                    <a:p>
                      <a:endParaRPr/>
                    </a:p>
                  </a:txBody>
                  <a:tcPr marL="0" marR="0" marT="0" marB="0"/>
                </a:tc>
                <a:extLst>
                  <a:ext uri="{0D108BD9-81ED-4DB2-BD59-A6C34878D82A}">
                    <a16:rowId xmlns:a16="http://schemas.microsoft.com/office/drawing/2014/main" val="10000"/>
                  </a:ext>
                </a:extLst>
              </a:tr>
              <a:tr h="112395">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gridSpan="2">
                  <a:txBody>
                    <a:bodyPr/>
                    <a:lstStyle/>
                    <a:p>
                      <a:pPr marL="20955">
                        <a:lnSpc>
                          <a:spcPct val="100000"/>
                        </a:lnSpc>
                        <a:spcBef>
                          <a:spcPts val="245"/>
                        </a:spcBef>
                      </a:pPr>
                      <a:r>
                        <a:rPr sz="300" b="1" dirty="0">
                          <a:latin typeface="Segoe UI"/>
                          <a:cs typeface="Segoe UI"/>
                        </a:rPr>
                        <a:t>Coeff</a:t>
                      </a:r>
                      <a:r>
                        <a:rPr sz="300" b="1" spc="135" dirty="0">
                          <a:latin typeface="Segoe UI"/>
                          <a:cs typeface="Segoe UI"/>
                        </a:rPr>
                        <a:t> </a:t>
                      </a:r>
                      <a:r>
                        <a:rPr sz="300" b="1" spc="-20" dirty="0">
                          <a:latin typeface="Segoe UI"/>
                          <a:cs typeface="Segoe UI"/>
                        </a:rPr>
                        <a:t>Sign</a:t>
                      </a:r>
                      <a:endParaRPr sz="300">
                        <a:latin typeface="Segoe UI"/>
                        <a:cs typeface="Segoe UI"/>
                      </a:endParaRPr>
                    </a:p>
                  </a:txBody>
                  <a:tcPr marL="0" marR="0" marT="31115" marB="0">
                    <a:lnL w="3175">
                      <a:solidFill>
                        <a:srgbClr val="000000"/>
                      </a:solidFill>
                      <a:prstDash val="solid"/>
                    </a:lnL>
                    <a:lnR w="3175">
                      <a:solidFill>
                        <a:srgbClr val="000000"/>
                      </a:solidFill>
                      <a:prstDash val="solid"/>
                    </a:lnR>
                  </a:tcPr>
                </a:tc>
                <a:tc hMerge="1">
                  <a:txBody>
                    <a:bodyPr/>
                    <a:lstStyle/>
                    <a:p>
                      <a:endParaRPr/>
                    </a:p>
                  </a:txBody>
                  <a:tcPr marL="0" marR="0" marT="0" marB="0"/>
                </a:tc>
                <a:tc gridSpan="2">
                  <a:txBody>
                    <a:bodyPr/>
                    <a:lstStyle/>
                    <a:p>
                      <a:pPr marL="17145">
                        <a:lnSpc>
                          <a:spcPct val="100000"/>
                        </a:lnSpc>
                        <a:spcBef>
                          <a:spcPts val="245"/>
                        </a:spcBef>
                      </a:pPr>
                      <a:r>
                        <a:rPr sz="300" b="1" dirty="0">
                          <a:latin typeface="Segoe UI"/>
                          <a:cs typeface="Segoe UI"/>
                        </a:rPr>
                        <a:t>Coeff</a:t>
                      </a:r>
                      <a:r>
                        <a:rPr sz="300" b="1" spc="85" dirty="0">
                          <a:latin typeface="Segoe UI"/>
                          <a:cs typeface="Segoe UI"/>
                        </a:rPr>
                        <a:t> </a:t>
                      </a:r>
                      <a:r>
                        <a:rPr sz="300" b="1" spc="-20" dirty="0">
                          <a:latin typeface="Segoe UI"/>
                          <a:cs typeface="Segoe UI"/>
                        </a:rPr>
                        <a:t>Sign</a:t>
                      </a:r>
                      <a:endParaRPr sz="300">
                        <a:latin typeface="Segoe UI"/>
                        <a:cs typeface="Segoe UI"/>
                      </a:endParaRPr>
                    </a:p>
                  </a:txBody>
                  <a:tcPr marL="0" marR="0" marT="31115" marB="0">
                    <a:lnL w="3175">
                      <a:solidFill>
                        <a:srgbClr val="000000"/>
                      </a:solidFill>
                      <a:prstDash val="solid"/>
                    </a:lnL>
                    <a:lnR w="3175">
                      <a:solidFill>
                        <a:srgbClr val="000000"/>
                      </a:solidFill>
                      <a:prstDash val="solid"/>
                    </a:lnR>
                  </a:tcPr>
                </a:tc>
                <a:tc hMerge="1">
                  <a:txBody>
                    <a:bodyPr/>
                    <a:lstStyle/>
                    <a:p>
                      <a:endParaRPr/>
                    </a:p>
                  </a:txBody>
                  <a:tcPr marL="0" marR="0" marT="0" marB="0"/>
                </a:tc>
                <a:tc gridSpan="2">
                  <a:txBody>
                    <a:bodyPr/>
                    <a:lstStyle/>
                    <a:p>
                      <a:pPr marL="20955">
                        <a:lnSpc>
                          <a:spcPct val="100000"/>
                        </a:lnSpc>
                        <a:spcBef>
                          <a:spcPts val="245"/>
                        </a:spcBef>
                      </a:pPr>
                      <a:r>
                        <a:rPr sz="300" b="1" dirty="0">
                          <a:latin typeface="Segoe UI"/>
                          <a:cs typeface="Segoe UI"/>
                        </a:rPr>
                        <a:t>Coeff</a:t>
                      </a:r>
                      <a:r>
                        <a:rPr sz="300" b="1" spc="135" dirty="0">
                          <a:latin typeface="Segoe UI"/>
                          <a:cs typeface="Segoe UI"/>
                        </a:rPr>
                        <a:t> </a:t>
                      </a:r>
                      <a:r>
                        <a:rPr sz="300" b="1" spc="-20" dirty="0">
                          <a:latin typeface="Segoe UI"/>
                          <a:cs typeface="Segoe UI"/>
                        </a:rPr>
                        <a:t>Sign</a:t>
                      </a:r>
                      <a:endParaRPr sz="300">
                        <a:latin typeface="Segoe UI"/>
                        <a:cs typeface="Segoe UI"/>
                      </a:endParaRPr>
                    </a:p>
                  </a:txBody>
                  <a:tcPr marL="0" marR="0" marT="31115" marB="0">
                    <a:lnL w="3175">
                      <a:solidFill>
                        <a:srgbClr val="000000"/>
                      </a:solidFill>
                      <a:prstDash val="solid"/>
                    </a:lnL>
                    <a:lnR w="3175">
                      <a:solidFill>
                        <a:srgbClr val="000000"/>
                      </a:solidFill>
                      <a:prstDash val="solid"/>
                    </a:lnR>
                  </a:tcPr>
                </a:tc>
                <a:tc hMerge="1">
                  <a:txBody>
                    <a:bodyPr/>
                    <a:lstStyle/>
                    <a:p>
                      <a:endParaRPr/>
                    </a:p>
                  </a:txBody>
                  <a:tcPr marL="0" marR="0" marT="0" marB="0"/>
                </a:tc>
                <a:tc gridSpan="2">
                  <a:txBody>
                    <a:bodyPr/>
                    <a:lstStyle/>
                    <a:p>
                      <a:pPr marL="20955">
                        <a:lnSpc>
                          <a:spcPct val="100000"/>
                        </a:lnSpc>
                        <a:spcBef>
                          <a:spcPts val="245"/>
                        </a:spcBef>
                      </a:pPr>
                      <a:r>
                        <a:rPr sz="300" b="1" dirty="0">
                          <a:latin typeface="Segoe UI"/>
                          <a:cs typeface="Segoe UI"/>
                        </a:rPr>
                        <a:t>Coeff</a:t>
                      </a:r>
                      <a:r>
                        <a:rPr sz="300" b="1" spc="135" dirty="0">
                          <a:latin typeface="Segoe UI"/>
                          <a:cs typeface="Segoe UI"/>
                        </a:rPr>
                        <a:t> </a:t>
                      </a:r>
                      <a:r>
                        <a:rPr sz="300" b="1" spc="-20" dirty="0">
                          <a:latin typeface="Segoe UI"/>
                          <a:cs typeface="Segoe UI"/>
                        </a:rPr>
                        <a:t>Sign</a:t>
                      </a:r>
                      <a:endParaRPr sz="300">
                        <a:latin typeface="Segoe UI"/>
                        <a:cs typeface="Segoe UI"/>
                      </a:endParaRPr>
                    </a:p>
                  </a:txBody>
                  <a:tcPr marL="0" marR="0" marT="31115" marB="0">
                    <a:lnL w="3175">
                      <a:solidFill>
                        <a:srgbClr val="000000"/>
                      </a:solidFill>
                      <a:prstDash val="solid"/>
                    </a:lnL>
                    <a:lnR w="3175">
                      <a:solidFill>
                        <a:srgbClr val="000000"/>
                      </a:solidFill>
                      <a:prstDash val="solid"/>
                    </a:lnR>
                  </a:tcPr>
                </a:tc>
                <a:tc hMerge="1">
                  <a:txBody>
                    <a:bodyPr/>
                    <a:lstStyle/>
                    <a:p>
                      <a:endParaRPr/>
                    </a:p>
                  </a:txBody>
                  <a:tcPr marL="0" marR="0" marT="0" marB="0"/>
                </a:tc>
                <a:tc gridSpan="2">
                  <a:txBody>
                    <a:bodyPr/>
                    <a:lstStyle/>
                    <a:p>
                      <a:pPr marL="20955">
                        <a:lnSpc>
                          <a:spcPct val="100000"/>
                        </a:lnSpc>
                        <a:spcBef>
                          <a:spcPts val="245"/>
                        </a:spcBef>
                      </a:pPr>
                      <a:r>
                        <a:rPr sz="300" b="1" dirty="0">
                          <a:latin typeface="Segoe UI"/>
                          <a:cs typeface="Segoe UI"/>
                        </a:rPr>
                        <a:t>Coeff</a:t>
                      </a:r>
                      <a:r>
                        <a:rPr sz="300" b="1" spc="135" dirty="0">
                          <a:latin typeface="Segoe UI"/>
                          <a:cs typeface="Segoe UI"/>
                        </a:rPr>
                        <a:t> </a:t>
                      </a:r>
                      <a:r>
                        <a:rPr sz="300" b="1" spc="-20" dirty="0">
                          <a:latin typeface="Segoe UI"/>
                          <a:cs typeface="Segoe UI"/>
                        </a:rPr>
                        <a:t>Sign</a:t>
                      </a:r>
                      <a:endParaRPr sz="300">
                        <a:latin typeface="Segoe UI"/>
                        <a:cs typeface="Segoe UI"/>
                      </a:endParaRPr>
                    </a:p>
                  </a:txBody>
                  <a:tcPr marL="0" marR="0" marT="31115" marB="0">
                    <a:lnL w="3175">
                      <a:solidFill>
                        <a:srgbClr val="000000"/>
                      </a:solidFill>
                      <a:prstDash val="solid"/>
                    </a:lnL>
                    <a:lnR w="3175">
                      <a:solidFill>
                        <a:srgbClr val="000000"/>
                      </a:solidFill>
                      <a:prstDash val="solid"/>
                    </a:lnR>
                  </a:tcPr>
                </a:tc>
                <a:tc hMerge="1">
                  <a:txBody>
                    <a:bodyPr/>
                    <a:lstStyle/>
                    <a:p>
                      <a:endParaRPr/>
                    </a:p>
                  </a:txBody>
                  <a:tcPr marL="0" marR="0" marT="0" marB="0"/>
                </a:tc>
                <a:tc gridSpan="2">
                  <a:txBody>
                    <a:bodyPr/>
                    <a:lstStyle/>
                    <a:p>
                      <a:pPr marL="20955">
                        <a:lnSpc>
                          <a:spcPct val="100000"/>
                        </a:lnSpc>
                        <a:spcBef>
                          <a:spcPts val="245"/>
                        </a:spcBef>
                      </a:pPr>
                      <a:r>
                        <a:rPr sz="300" b="1" dirty="0">
                          <a:latin typeface="Segoe UI"/>
                          <a:cs typeface="Segoe UI"/>
                        </a:rPr>
                        <a:t>Coeff</a:t>
                      </a:r>
                      <a:r>
                        <a:rPr sz="300" b="1" spc="135" dirty="0">
                          <a:latin typeface="Segoe UI"/>
                          <a:cs typeface="Segoe UI"/>
                        </a:rPr>
                        <a:t> </a:t>
                      </a:r>
                      <a:r>
                        <a:rPr sz="300" b="1" spc="-20" dirty="0">
                          <a:latin typeface="Segoe UI"/>
                          <a:cs typeface="Segoe UI"/>
                        </a:rPr>
                        <a:t>Sign</a:t>
                      </a:r>
                      <a:endParaRPr sz="300">
                        <a:latin typeface="Segoe UI"/>
                        <a:cs typeface="Segoe UI"/>
                      </a:endParaRPr>
                    </a:p>
                  </a:txBody>
                  <a:tcPr marL="0" marR="0" marT="31115" marB="0">
                    <a:lnL w="3175">
                      <a:solidFill>
                        <a:srgbClr val="000000"/>
                      </a:solidFill>
                      <a:prstDash val="solid"/>
                    </a:lnL>
                    <a:lnR w="3175">
                      <a:solidFill>
                        <a:srgbClr val="000000"/>
                      </a:solidFill>
                      <a:prstDash val="solid"/>
                    </a:lnR>
                  </a:tcPr>
                </a:tc>
                <a:tc hMerge="1">
                  <a:txBody>
                    <a:bodyPr/>
                    <a:lstStyle/>
                    <a:p>
                      <a:endParaRPr/>
                    </a:p>
                  </a:txBody>
                  <a:tcPr marL="0" marR="0" marT="0" marB="0"/>
                </a:tc>
                <a:tc gridSpan="2">
                  <a:txBody>
                    <a:bodyPr/>
                    <a:lstStyle/>
                    <a:p>
                      <a:pPr marL="20955">
                        <a:lnSpc>
                          <a:spcPct val="100000"/>
                        </a:lnSpc>
                        <a:spcBef>
                          <a:spcPts val="245"/>
                        </a:spcBef>
                      </a:pPr>
                      <a:r>
                        <a:rPr sz="300" b="1" dirty="0">
                          <a:latin typeface="Segoe UI"/>
                          <a:cs typeface="Segoe UI"/>
                        </a:rPr>
                        <a:t>Coeff</a:t>
                      </a:r>
                      <a:r>
                        <a:rPr sz="300" b="1" spc="135" dirty="0">
                          <a:latin typeface="Segoe UI"/>
                          <a:cs typeface="Segoe UI"/>
                        </a:rPr>
                        <a:t> </a:t>
                      </a:r>
                      <a:r>
                        <a:rPr sz="300" b="1" spc="-20" dirty="0">
                          <a:latin typeface="Segoe UI"/>
                          <a:cs typeface="Segoe UI"/>
                        </a:rPr>
                        <a:t>Sign</a:t>
                      </a:r>
                      <a:endParaRPr sz="300">
                        <a:latin typeface="Segoe UI"/>
                        <a:cs typeface="Segoe UI"/>
                      </a:endParaRPr>
                    </a:p>
                  </a:txBody>
                  <a:tcPr marL="0" marR="0" marT="31115" marB="0">
                    <a:lnL w="3175">
                      <a:solidFill>
                        <a:srgbClr val="000000"/>
                      </a:solidFill>
                      <a:prstDash val="solid"/>
                    </a:lnL>
                    <a:lnR w="3175">
                      <a:solidFill>
                        <a:srgbClr val="000000"/>
                      </a:solidFill>
                      <a:prstDash val="solid"/>
                    </a:lnR>
                  </a:tcPr>
                </a:tc>
                <a:tc hMerge="1">
                  <a:txBody>
                    <a:bodyPr/>
                    <a:lstStyle/>
                    <a:p>
                      <a:endParaRPr/>
                    </a:p>
                  </a:txBody>
                  <a:tcPr marL="0" marR="0" marT="0" marB="0"/>
                </a:tc>
                <a:tc gridSpan="2">
                  <a:txBody>
                    <a:bodyPr/>
                    <a:lstStyle/>
                    <a:p>
                      <a:pPr marL="20955">
                        <a:lnSpc>
                          <a:spcPct val="100000"/>
                        </a:lnSpc>
                        <a:spcBef>
                          <a:spcPts val="245"/>
                        </a:spcBef>
                      </a:pPr>
                      <a:r>
                        <a:rPr sz="300" b="1" dirty="0">
                          <a:latin typeface="Segoe UI"/>
                          <a:cs typeface="Segoe UI"/>
                        </a:rPr>
                        <a:t>Coeff</a:t>
                      </a:r>
                      <a:r>
                        <a:rPr sz="300" b="1" spc="135" dirty="0">
                          <a:latin typeface="Segoe UI"/>
                          <a:cs typeface="Segoe UI"/>
                        </a:rPr>
                        <a:t> </a:t>
                      </a:r>
                      <a:r>
                        <a:rPr sz="300" b="1" spc="-20" dirty="0">
                          <a:latin typeface="Segoe UI"/>
                          <a:cs typeface="Segoe UI"/>
                        </a:rPr>
                        <a:t>Sign</a:t>
                      </a:r>
                      <a:endParaRPr sz="300">
                        <a:latin typeface="Segoe UI"/>
                        <a:cs typeface="Segoe UI"/>
                      </a:endParaRPr>
                    </a:p>
                  </a:txBody>
                  <a:tcPr marL="0" marR="0" marT="31115" marB="0">
                    <a:lnL w="3175">
                      <a:solidFill>
                        <a:srgbClr val="000000"/>
                      </a:solidFill>
                      <a:prstDash val="solid"/>
                    </a:lnL>
                    <a:lnR w="9525">
                      <a:solidFill>
                        <a:srgbClr val="DEDEDE"/>
                      </a:solidFill>
                      <a:prstDash val="solid"/>
                    </a:lnR>
                  </a:tcPr>
                </a:tc>
                <a:tc hMerge="1">
                  <a:txBody>
                    <a:bodyPr/>
                    <a:lstStyle/>
                    <a:p>
                      <a:endParaRPr/>
                    </a:p>
                  </a:txBody>
                  <a:tcPr marL="0" marR="0" marT="0" marB="0"/>
                </a:tc>
                <a:extLst>
                  <a:ext uri="{0D108BD9-81ED-4DB2-BD59-A6C34878D82A}">
                    <a16:rowId xmlns:a16="http://schemas.microsoft.com/office/drawing/2014/main" val="10001"/>
                  </a:ext>
                </a:extLst>
              </a:tr>
              <a:tr h="60325">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rowSpan="17">
                  <a:txBody>
                    <a:bodyPr/>
                    <a:lstStyle/>
                    <a:p>
                      <a:pPr marL="41910">
                        <a:lnSpc>
                          <a:spcPct val="100000"/>
                        </a:lnSpc>
                        <a:spcBef>
                          <a:spcPts val="35"/>
                        </a:spcBef>
                      </a:pPr>
                      <a:r>
                        <a:rPr sz="300" spc="-10" dirty="0">
                          <a:latin typeface="Segoe UI"/>
                          <a:cs typeface="Segoe UI"/>
                        </a:rPr>
                        <a:t>(6.76)</a:t>
                      </a:r>
                      <a:endParaRPr sz="300">
                        <a:latin typeface="Segoe UI"/>
                        <a:cs typeface="Segoe UI"/>
                      </a:endParaRPr>
                    </a:p>
                    <a:p>
                      <a:pPr marL="41910">
                        <a:lnSpc>
                          <a:spcPct val="100000"/>
                        </a:lnSpc>
                        <a:spcBef>
                          <a:spcPts val="95"/>
                        </a:spcBef>
                      </a:pPr>
                      <a:r>
                        <a:rPr sz="300" spc="-10" dirty="0">
                          <a:latin typeface="Segoe UI"/>
                          <a:cs typeface="Segoe UI"/>
                        </a:rPr>
                        <a:t>(4.72)</a:t>
                      </a:r>
                      <a:endParaRPr sz="300">
                        <a:latin typeface="Segoe UI"/>
                        <a:cs typeface="Segoe UI"/>
                      </a:endParaRPr>
                    </a:p>
                    <a:p>
                      <a:pPr marL="52069">
                        <a:lnSpc>
                          <a:spcPct val="100000"/>
                        </a:lnSpc>
                        <a:spcBef>
                          <a:spcPts val="90"/>
                        </a:spcBef>
                      </a:pPr>
                      <a:r>
                        <a:rPr sz="300" spc="-20" dirty="0">
                          <a:latin typeface="Segoe UI"/>
                          <a:cs typeface="Segoe UI"/>
                        </a:rPr>
                        <a:t>0.11</a:t>
                      </a:r>
                      <a:endParaRPr sz="300">
                        <a:latin typeface="Segoe UI"/>
                        <a:cs typeface="Segoe UI"/>
                      </a:endParaRPr>
                    </a:p>
                    <a:p>
                      <a:pPr marL="41910">
                        <a:lnSpc>
                          <a:spcPct val="100000"/>
                        </a:lnSpc>
                        <a:spcBef>
                          <a:spcPts val="90"/>
                        </a:spcBef>
                      </a:pPr>
                      <a:r>
                        <a:rPr sz="300" spc="-10" dirty="0">
                          <a:latin typeface="Segoe UI"/>
                          <a:cs typeface="Segoe UI"/>
                        </a:rPr>
                        <a:t>(8.04)</a:t>
                      </a:r>
                      <a:endParaRPr sz="300">
                        <a:latin typeface="Segoe UI"/>
                        <a:cs typeface="Segoe UI"/>
                      </a:endParaRPr>
                    </a:p>
                    <a:p>
                      <a:pPr marL="41910">
                        <a:lnSpc>
                          <a:spcPct val="100000"/>
                        </a:lnSpc>
                        <a:spcBef>
                          <a:spcPts val="95"/>
                        </a:spcBef>
                      </a:pPr>
                      <a:r>
                        <a:rPr sz="300" spc="-10" dirty="0">
                          <a:latin typeface="Segoe UI"/>
                          <a:cs typeface="Segoe UI"/>
                        </a:rPr>
                        <a:t>(6.33)</a:t>
                      </a:r>
                      <a:endParaRPr sz="300">
                        <a:latin typeface="Segoe UI"/>
                        <a:cs typeface="Segoe UI"/>
                      </a:endParaRPr>
                    </a:p>
                    <a:p>
                      <a:pPr marL="41910">
                        <a:lnSpc>
                          <a:spcPct val="100000"/>
                        </a:lnSpc>
                        <a:spcBef>
                          <a:spcPts val="90"/>
                        </a:spcBef>
                      </a:pPr>
                      <a:r>
                        <a:rPr sz="300" spc="-10" dirty="0">
                          <a:latin typeface="Segoe UI"/>
                          <a:cs typeface="Segoe UI"/>
                        </a:rPr>
                        <a:t>(1.64)</a:t>
                      </a:r>
                      <a:endParaRPr sz="300">
                        <a:latin typeface="Segoe UI"/>
                        <a:cs typeface="Segoe UI"/>
                      </a:endParaRPr>
                    </a:p>
                    <a:p>
                      <a:pPr marL="20955">
                        <a:lnSpc>
                          <a:spcPct val="100000"/>
                        </a:lnSpc>
                        <a:spcBef>
                          <a:spcPts val="90"/>
                        </a:spcBef>
                      </a:pPr>
                      <a:r>
                        <a:rPr sz="300" spc="-10" dirty="0">
                          <a:latin typeface="Segoe UI"/>
                          <a:cs typeface="Segoe UI"/>
                        </a:rPr>
                        <a:t>(21.68)</a:t>
                      </a:r>
                      <a:endParaRPr sz="300">
                        <a:latin typeface="Segoe UI"/>
                        <a:cs typeface="Segoe UI"/>
                      </a:endParaRPr>
                    </a:p>
                    <a:p>
                      <a:pPr marL="41275">
                        <a:lnSpc>
                          <a:spcPct val="100000"/>
                        </a:lnSpc>
                        <a:spcBef>
                          <a:spcPts val="90"/>
                        </a:spcBef>
                      </a:pPr>
                      <a:r>
                        <a:rPr sz="300" spc="-10" dirty="0">
                          <a:latin typeface="Segoe UI"/>
                          <a:cs typeface="Segoe UI"/>
                        </a:rPr>
                        <a:t>(0.78)</a:t>
                      </a:r>
                      <a:endParaRPr sz="300">
                        <a:latin typeface="Segoe UI"/>
                        <a:cs typeface="Segoe UI"/>
                      </a:endParaRPr>
                    </a:p>
                    <a:p>
                      <a:pPr marL="41275">
                        <a:lnSpc>
                          <a:spcPct val="100000"/>
                        </a:lnSpc>
                        <a:spcBef>
                          <a:spcPts val="95"/>
                        </a:spcBef>
                      </a:pPr>
                      <a:r>
                        <a:rPr sz="300" spc="-10" dirty="0">
                          <a:latin typeface="Segoe UI"/>
                          <a:cs typeface="Segoe UI"/>
                        </a:rPr>
                        <a:t>(0.16)</a:t>
                      </a:r>
                      <a:endParaRPr sz="300">
                        <a:latin typeface="Segoe UI"/>
                        <a:cs typeface="Segoe UI"/>
                      </a:endParaRPr>
                    </a:p>
                    <a:p>
                      <a:pPr marL="52069">
                        <a:lnSpc>
                          <a:spcPct val="100000"/>
                        </a:lnSpc>
                        <a:spcBef>
                          <a:spcPts val="90"/>
                        </a:spcBef>
                      </a:pPr>
                      <a:r>
                        <a:rPr sz="300" spc="-20" dirty="0">
                          <a:latin typeface="Segoe UI"/>
                          <a:cs typeface="Segoe UI"/>
                        </a:rPr>
                        <a:t>1.40</a:t>
                      </a:r>
                      <a:endParaRPr sz="300">
                        <a:latin typeface="Segoe UI"/>
                        <a:cs typeface="Segoe UI"/>
                      </a:endParaRPr>
                    </a:p>
                    <a:p>
                      <a:pPr marL="52069">
                        <a:lnSpc>
                          <a:spcPct val="100000"/>
                        </a:lnSpc>
                        <a:spcBef>
                          <a:spcPts val="90"/>
                        </a:spcBef>
                      </a:pPr>
                      <a:r>
                        <a:rPr sz="300" spc="-20" dirty="0">
                          <a:latin typeface="Segoe UI"/>
                          <a:cs typeface="Segoe UI"/>
                        </a:rPr>
                        <a:t>0.33</a:t>
                      </a:r>
                      <a:endParaRPr sz="300">
                        <a:latin typeface="Segoe UI"/>
                        <a:cs typeface="Segoe UI"/>
                      </a:endParaRPr>
                    </a:p>
                    <a:p>
                      <a:pPr marL="41910">
                        <a:lnSpc>
                          <a:spcPct val="100000"/>
                        </a:lnSpc>
                        <a:spcBef>
                          <a:spcPts val="90"/>
                        </a:spcBef>
                      </a:pPr>
                      <a:r>
                        <a:rPr sz="300" spc="-10" dirty="0">
                          <a:latin typeface="Segoe UI"/>
                          <a:cs typeface="Segoe UI"/>
                        </a:rPr>
                        <a:t>(0.68)</a:t>
                      </a:r>
                      <a:endParaRPr sz="300">
                        <a:latin typeface="Segoe UI"/>
                        <a:cs typeface="Segoe UI"/>
                      </a:endParaRPr>
                    </a:p>
                    <a:p>
                      <a:pPr marL="52069">
                        <a:lnSpc>
                          <a:spcPct val="100000"/>
                        </a:lnSpc>
                        <a:spcBef>
                          <a:spcPts val="95"/>
                        </a:spcBef>
                      </a:pPr>
                      <a:r>
                        <a:rPr sz="300" spc="-20" dirty="0">
                          <a:latin typeface="Segoe UI"/>
                          <a:cs typeface="Segoe UI"/>
                        </a:rPr>
                        <a:t>3.51</a:t>
                      </a:r>
                      <a:endParaRPr sz="300">
                        <a:latin typeface="Segoe UI"/>
                        <a:cs typeface="Segoe UI"/>
                      </a:endParaRPr>
                    </a:p>
                    <a:p>
                      <a:pPr marL="41910">
                        <a:lnSpc>
                          <a:spcPct val="100000"/>
                        </a:lnSpc>
                        <a:spcBef>
                          <a:spcPts val="90"/>
                        </a:spcBef>
                      </a:pPr>
                      <a:r>
                        <a:rPr sz="300" spc="-10" dirty="0">
                          <a:latin typeface="Segoe UI"/>
                          <a:cs typeface="Segoe UI"/>
                        </a:rPr>
                        <a:t>(4.36)</a:t>
                      </a:r>
                      <a:endParaRPr sz="300">
                        <a:latin typeface="Segoe UI"/>
                        <a:cs typeface="Segoe UI"/>
                      </a:endParaRPr>
                    </a:p>
                    <a:p>
                      <a:pPr marL="41910">
                        <a:lnSpc>
                          <a:spcPct val="100000"/>
                        </a:lnSpc>
                        <a:spcBef>
                          <a:spcPts val="90"/>
                        </a:spcBef>
                      </a:pPr>
                      <a:r>
                        <a:rPr sz="300" spc="-10" dirty="0">
                          <a:latin typeface="Segoe UI"/>
                          <a:cs typeface="Segoe UI"/>
                        </a:rPr>
                        <a:t>(0.31)</a:t>
                      </a:r>
                      <a:endParaRPr sz="300">
                        <a:latin typeface="Segoe UI"/>
                        <a:cs typeface="Segoe UI"/>
                      </a:endParaRPr>
                    </a:p>
                    <a:p>
                      <a:pPr marL="41910">
                        <a:lnSpc>
                          <a:spcPct val="100000"/>
                        </a:lnSpc>
                        <a:spcBef>
                          <a:spcPts val="95"/>
                        </a:spcBef>
                      </a:pPr>
                      <a:r>
                        <a:rPr sz="300" spc="-10" dirty="0">
                          <a:latin typeface="Segoe UI"/>
                          <a:cs typeface="Segoe UI"/>
                        </a:rPr>
                        <a:t>(0.43)</a:t>
                      </a:r>
                      <a:endParaRPr sz="300">
                        <a:latin typeface="Segoe UI"/>
                        <a:cs typeface="Segoe UI"/>
                      </a:endParaRPr>
                    </a:p>
                    <a:p>
                      <a:pPr marL="52069">
                        <a:lnSpc>
                          <a:spcPct val="100000"/>
                        </a:lnSpc>
                        <a:spcBef>
                          <a:spcPts val="90"/>
                        </a:spcBef>
                      </a:pPr>
                      <a:r>
                        <a:rPr sz="300" spc="-20" dirty="0">
                          <a:latin typeface="Segoe UI"/>
                          <a:cs typeface="Segoe UI"/>
                        </a:rPr>
                        <a:t>1.19</a:t>
                      </a:r>
                      <a:endParaRPr sz="300">
                        <a:latin typeface="Segoe UI"/>
                        <a:cs typeface="Segoe UI"/>
                      </a:endParaRPr>
                    </a:p>
                  </a:txBody>
                  <a:tcPr marL="0" marR="0" marT="4445" marB="0">
                    <a:lnL w="3175">
                      <a:solidFill>
                        <a:srgbClr val="000000"/>
                      </a:solidFill>
                      <a:prstDash val="solid"/>
                    </a:lnL>
                    <a:lnB w="9525">
                      <a:solidFill>
                        <a:srgbClr val="DEDEDE"/>
                      </a:solidFill>
                      <a:prstDash val="solid"/>
                    </a:lnB>
                  </a:tcPr>
                </a:tc>
                <a:tc rowSpan="2">
                  <a:txBody>
                    <a:bodyPr/>
                    <a:lstStyle/>
                    <a:p>
                      <a:pPr marL="19050">
                        <a:lnSpc>
                          <a:spcPct val="100000"/>
                        </a:lnSpc>
                        <a:spcBef>
                          <a:spcPts val="35"/>
                        </a:spcBef>
                      </a:pPr>
                      <a:r>
                        <a:rPr sz="300" spc="-25" dirty="0">
                          <a:solidFill>
                            <a:srgbClr val="006000"/>
                          </a:solidFill>
                          <a:latin typeface="Segoe UI"/>
                          <a:cs typeface="Segoe UI"/>
                        </a:rPr>
                        <a:t>Yes</a:t>
                      </a:r>
                      <a:endParaRPr sz="300">
                        <a:latin typeface="Segoe UI"/>
                        <a:cs typeface="Segoe UI"/>
                      </a:endParaRPr>
                    </a:p>
                    <a:p>
                      <a:pPr marL="19050">
                        <a:lnSpc>
                          <a:spcPts val="325"/>
                        </a:lnSpc>
                        <a:spcBef>
                          <a:spcPts val="95"/>
                        </a:spcBef>
                      </a:pPr>
                      <a:r>
                        <a:rPr sz="300" spc="-25" dirty="0">
                          <a:solidFill>
                            <a:srgbClr val="006000"/>
                          </a:solidFill>
                          <a:latin typeface="Segoe UI"/>
                          <a:cs typeface="Segoe UI"/>
                        </a:rPr>
                        <a:t>Yes</a:t>
                      </a:r>
                      <a:endParaRPr sz="300">
                        <a:latin typeface="Segoe UI"/>
                        <a:cs typeface="Segoe UI"/>
                      </a:endParaRPr>
                    </a:p>
                  </a:txBody>
                  <a:tcPr marL="0" marR="0" marT="4445" marB="0">
                    <a:lnR w="3175">
                      <a:solidFill>
                        <a:srgbClr val="000000"/>
                      </a:solidFill>
                      <a:prstDash val="solid"/>
                    </a:lnR>
                    <a:solidFill>
                      <a:srgbClr val="C5EECE"/>
                    </a:solidFill>
                  </a:tcPr>
                </a:tc>
                <a:tc rowSpan="17">
                  <a:txBody>
                    <a:bodyPr/>
                    <a:lstStyle/>
                    <a:p>
                      <a:pPr marL="20955">
                        <a:lnSpc>
                          <a:spcPct val="100000"/>
                        </a:lnSpc>
                        <a:spcBef>
                          <a:spcPts val="35"/>
                        </a:spcBef>
                      </a:pPr>
                      <a:r>
                        <a:rPr sz="300" spc="-10" dirty="0">
                          <a:latin typeface="Segoe UI"/>
                          <a:cs typeface="Segoe UI"/>
                        </a:rPr>
                        <a:t>0.031</a:t>
                      </a:r>
                      <a:endParaRPr sz="300">
                        <a:latin typeface="Segoe UI"/>
                        <a:cs typeface="Segoe UI"/>
                      </a:endParaRPr>
                    </a:p>
                    <a:p>
                      <a:pPr marL="20955">
                        <a:lnSpc>
                          <a:spcPct val="100000"/>
                        </a:lnSpc>
                        <a:spcBef>
                          <a:spcPts val="95"/>
                        </a:spcBef>
                      </a:pPr>
                      <a:r>
                        <a:rPr sz="300" spc="-10" dirty="0">
                          <a:latin typeface="Segoe UI"/>
                          <a:cs typeface="Segoe UI"/>
                        </a:rPr>
                        <a:t>0.027</a:t>
                      </a:r>
                      <a:endParaRPr sz="300">
                        <a:latin typeface="Segoe UI"/>
                        <a:cs typeface="Segoe UI"/>
                      </a:endParaRPr>
                    </a:p>
                    <a:p>
                      <a:pPr marL="20955">
                        <a:lnSpc>
                          <a:spcPct val="100000"/>
                        </a:lnSpc>
                        <a:spcBef>
                          <a:spcPts val="90"/>
                        </a:spcBef>
                      </a:pPr>
                      <a:r>
                        <a:rPr sz="300" spc="-10" dirty="0">
                          <a:latin typeface="Segoe UI"/>
                          <a:cs typeface="Segoe UI"/>
                        </a:rPr>
                        <a:t>0.060</a:t>
                      </a:r>
                      <a:endParaRPr sz="300">
                        <a:latin typeface="Segoe UI"/>
                        <a:cs typeface="Segoe UI"/>
                      </a:endParaRPr>
                    </a:p>
                    <a:p>
                      <a:pPr marL="20955">
                        <a:lnSpc>
                          <a:spcPct val="100000"/>
                        </a:lnSpc>
                        <a:spcBef>
                          <a:spcPts val="90"/>
                        </a:spcBef>
                      </a:pPr>
                      <a:r>
                        <a:rPr sz="300" spc="-10" dirty="0">
                          <a:latin typeface="Segoe UI"/>
                          <a:cs typeface="Segoe UI"/>
                        </a:rPr>
                        <a:t>0.052</a:t>
                      </a:r>
                      <a:endParaRPr sz="300">
                        <a:latin typeface="Segoe UI"/>
                        <a:cs typeface="Segoe UI"/>
                      </a:endParaRPr>
                    </a:p>
                    <a:p>
                      <a:pPr marL="20955">
                        <a:lnSpc>
                          <a:spcPct val="100000"/>
                        </a:lnSpc>
                        <a:spcBef>
                          <a:spcPts val="95"/>
                        </a:spcBef>
                      </a:pPr>
                      <a:r>
                        <a:rPr sz="300" spc="-10" dirty="0">
                          <a:latin typeface="Segoe UI"/>
                          <a:cs typeface="Segoe UI"/>
                        </a:rPr>
                        <a:t>0.050</a:t>
                      </a:r>
                      <a:endParaRPr sz="300">
                        <a:latin typeface="Segoe UI"/>
                        <a:cs typeface="Segoe UI"/>
                      </a:endParaRPr>
                    </a:p>
                    <a:p>
                      <a:pPr marL="20955">
                        <a:lnSpc>
                          <a:spcPct val="100000"/>
                        </a:lnSpc>
                        <a:spcBef>
                          <a:spcPts val="90"/>
                        </a:spcBef>
                      </a:pPr>
                      <a:r>
                        <a:rPr sz="300" spc="-10" dirty="0">
                          <a:latin typeface="Segoe UI"/>
                          <a:cs typeface="Segoe UI"/>
                        </a:rPr>
                        <a:t>0.050</a:t>
                      </a:r>
                      <a:endParaRPr sz="300">
                        <a:latin typeface="Segoe UI"/>
                        <a:cs typeface="Segoe UI"/>
                      </a:endParaRPr>
                    </a:p>
                    <a:p>
                      <a:pPr marL="20955">
                        <a:lnSpc>
                          <a:spcPct val="100000"/>
                        </a:lnSpc>
                        <a:spcBef>
                          <a:spcPts val="90"/>
                        </a:spcBef>
                      </a:pPr>
                      <a:r>
                        <a:rPr sz="300" spc="-10" dirty="0">
                          <a:latin typeface="Segoe UI"/>
                          <a:cs typeface="Segoe UI"/>
                        </a:rPr>
                        <a:t>0.063</a:t>
                      </a:r>
                      <a:endParaRPr sz="300">
                        <a:latin typeface="Segoe UI"/>
                        <a:cs typeface="Segoe UI"/>
                      </a:endParaRPr>
                    </a:p>
                    <a:p>
                      <a:pPr marL="20955">
                        <a:lnSpc>
                          <a:spcPct val="100000"/>
                        </a:lnSpc>
                        <a:spcBef>
                          <a:spcPts val="90"/>
                        </a:spcBef>
                      </a:pPr>
                      <a:r>
                        <a:rPr sz="300" spc="-10" dirty="0">
                          <a:latin typeface="Segoe UI"/>
                          <a:cs typeface="Segoe UI"/>
                        </a:rPr>
                        <a:t>0.198</a:t>
                      </a:r>
                      <a:endParaRPr sz="300">
                        <a:latin typeface="Segoe UI"/>
                        <a:cs typeface="Segoe UI"/>
                      </a:endParaRPr>
                    </a:p>
                    <a:p>
                      <a:pPr marL="20955">
                        <a:lnSpc>
                          <a:spcPct val="100000"/>
                        </a:lnSpc>
                        <a:spcBef>
                          <a:spcPts val="95"/>
                        </a:spcBef>
                      </a:pPr>
                      <a:r>
                        <a:rPr sz="300" spc="-10" dirty="0">
                          <a:latin typeface="Segoe UI"/>
                          <a:cs typeface="Segoe UI"/>
                        </a:rPr>
                        <a:t>0.146</a:t>
                      </a:r>
                      <a:endParaRPr sz="300">
                        <a:latin typeface="Segoe UI"/>
                        <a:cs typeface="Segoe UI"/>
                      </a:endParaRPr>
                    </a:p>
                    <a:p>
                      <a:pPr marL="20955">
                        <a:lnSpc>
                          <a:spcPct val="100000"/>
                        </a:lnSpc>
                        <a:spcBef>
                          <a:spcPts val="90"/>
                        </a:spcBef>
                      </a:pPr>
                      <a:r>
                        <a:rPr sz="300" spc="-10" dirty="0">
                          <a:latin typeface="Segoe UI"/>
                          <a:cs typeface="Segoe UI"/>
                        </a:rPr>
                        <a:t>0.144</a:t>
                      </a:r>
                      <a:endParaRPr sz="300">
                        <a:latin typeface="Segoe UI"/>
                        <a:cs typeface="Segoe UI"/>
                      </a:endParaRPr>
                    </a:p>
                    <a:p>
                      <a:pPr marL="20955">
                        <a:lnSpc>
                          <a:spcPct val="100000"/>
                        </a:lnSpc>
                        <a:spcBef>
                          <a:spcPts val="90"/>
                        </a:spcBef>
                      </a:pPr>
                      <a:r>
                        <a:rPr sz="300" spc="-10" dirty="0">
                          <a:latin typeface="Segoe UI"/>
                          <a:cs typeface="Segoe UI"/>
                        </a:rPr>
                        <a:t>0.208</a:t>
                      </a:r>
                      <a:endParaRPr sz="300">
                        <a:latin typeface="Segoe UI"/>
                        <a:cs typeface="Segoe UI"/>
                      </a:endParaRPr>
                    </a:p>
                    <a:p>
                      <a:pPr marL="20955">
                        <a:lnSpc>
                          <a:spcPct val="100000"/>
                        </a:lnSpc>
                        <a:spcBef>
                          <a:spcPts val="90"/>
                        </a:spcBef>
                      </a:pPr>
                      <a:r>
                        <a:rPr sz="300" spc="-10" dirty="0">
                          <a:latin typeface="Segoe UI"/>
                          <a:cs typeface="Segoe UI"/>
                        </a:rPr>
                        <a:t>0.188</a:t>
                      </a:r>
                      <a:endParaRPr sz="300">
                        <a:latin typeface="Segoe UI"/>
                        <a:cs typeface="Segoe UI"/>
                      </a:endParaRPr>
                    </a:p>
                    <a:p>
                      <a:pPr marL="20955">
                        <a:lnSpc>
                          <a:spcPct val="100000"/>
                        </a:lnSpc>
                        <a:spcBef>
                          <a:spcPts val="95"/>
                        </a:spcBef>
                      </a:pPr>
                      <a:r>
                        <a:rPr sz="300" spc="-10" dirty="0">
                          <a:latin typeface="Segoe UI"/>
                          <a:cs typeface="Segoe UI"/>
                        </a:rPr>
                        <a:t>0.168</a:t>
                      </a:r>
                      <a:endParaRPr sz="300">
                        <a:latin typeface="Segoe UI"/>
                        <a:cs typeface="Segoe UI"/>
                      </a:endParaRPr>
                    </a:p>
                    <a:p>
                      <a:pPr marL="20955">
                        <a:lnSpc>
                          <a:spcPct val="100000"/>
                        </a:lnSpc>
                        <a:spcBef>
                          <a:spcPts val="90"/>
                        </a:spcBef>
                      </a:pPr>
                      <a:r>
                        <a:rPr sz="300" spc="-10" dirty="0">
                          <a:latin typeface="Segoe UI"/>
                          <a:cs typeface="Segoe UI"/>
                        </a:rPr>
                        <a:t>0.086</a:t>
                      </a:r>
                      <a:endParaRPr sz="300">
                        <a:latin typeface="Segoe UI"/>
                        <a:cs typeface="Segoe UI"/>
                      </a:endParaRPr>
                    </a:p>
                    <a:p>
                      <a:pPr marL="20955">
                        <a:lnSpc>
                          <a:spcPct val="100000"/>
                        </a:lnSpc>
                        <a:spcBef>
                          <a:spcPts val="90"/>
                        </a:spcBef>
                      </a:pPr>
                      <a:r>
                        <a:rPr sz="300" spc="-10" dirty="0">
                          <a:latin typeface="Segoe UI"/>
                          <a:cs typeface="Segoe UI"/>
                        </a:rPr>
                        <a:t>0.228</a:t>
                      </a:r>
                      <a:endParaRPr sz="300">
                        <a:latin typeface="Segoe UI"/>
                        <a:cs typeface="Segoe UI"/>
                      </a:endParaRPr>
                    </a:p>
                    <a:p>
                      <a:pPr marL="20955">
                        <a:lnSpc>
                          <a:spcPct val="100000"/>
                        </a:lnSpc>
                        <a:spcBef>
                          <a:spcPts val="95"/>
                        </a:spcBef>
                      </a:pPr>
                      <a:r>
                        <a:rPr sz="300" spc="-10" dirty="0">
                          <a:latin typeface="Segoe UI"/>
                          <a:cs typeface="Segoe UI"/>
                        </a:rPr>
                        <a:t>0.336</a:t>
                      </a:r>
                      <a:endParaRPr sz="300">
                        <a:latin typeface="Segoe UI"/>
                        <a:cs typeface="Segoe UI"/>
                      </a:endParaRPr>
                    </a:p>
                    <a:p>
                      <a:pPr marL="20955">
                        <a:lnSpc>
                          <a:spcPct val="100000"/>
                        </a:lnSpc>
                        <a:spcBef>
                          <a:spcPts val="90"/>
                        </a:spcBef>
                      </a:pPr>
                      <a:r>
                        <a:rPr sz="300" spc="-10" dirty="0">
                          <a:latin typeface="Segoe UI"/>
                          <a:cs typeface="Segoe UI"/>
                        </a:rPr>
                        <a:t>0.277</a:t>
                      </a:r>
                      <a:endParaRPr sz="300">
                        <a:latin typeface="Segoe UI"/>
                        <a:cs typeface="Segoe UI"/>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40"/>
                        </a:lnSpc>
                        <a:spcBef>
                          <a:spcPts val="35"/>
                        </a:spcBef>
                      </a:pPr>
                      <a:r>
                        <a:rPr sz="300" spc="-25" dirty="0">
                          <a:solidFill>
                            <a:srgbClr val="006000"/>
                          </a:solidFill>
                          <a:latin typeface="Segoe UI"/>
                          <a:cs typeface="Segoe UI"/>
                        </a:rPr>
                        <a:t>Yes</a:t>
                      </a:r>
                      <a:endParaRPr sz="300">
                        <a:latin typeface="Segoe UI"/>
                        <a:cs typeface="Segoe UI"/>
                      </a:endParaRPr>
                    </a:p>
                  </a:txBody>
                  <a:tcPr marL="0" marR="0" marT="4445" marB="0">
                    <a:lnR w="3175">
                      <a:solidFill>
                        <a:srgbClr val="000000"/>
                      </a:solidFill>
                      <a:prstDash val="solid"/>
                    </a:lnR>
                    <a:solidFill>
                      <a:srgbClr val="C5EECE"/>
                    </a:solidFill>
                  </a:tcPr>
                </a:tc>
                <a:tc rowSpan="11">
                  <a:txBody>
                    <a:bodyPr/>
                    <a:lstStyle/>
                    <a:p>
                      <a:pPr marL="20955">
                        <a:lnSpc>
                          <a:spcPct val="100000"/>
                        </a:lnSpc>
                        <a:spcBef>
                          <a:spcPts val="35"/>
                        </a:spcBef>
                      </a:pPr>
                      <a:r>
                        <a:rPr sz="300" spc="-10" dirty="0">
                          <a:latin typeface="Segoe UI"/>
                          <a:cs typeface="Segoe UI"/>
                        </a:rPr>
                        <a:t>(0.010)</a:t>
                      </a:r>
                      <a:endParaRPr sz="300">
                        <a:latin typeface="Segoe UI"/>
                        <a:cs typeface="Segoe UI"/>
                      </a:endParaRPr>
                    </a:p>
                    <a:p>
                      <a:pPr marL="20955">
                        <a:lnSpc>
                          <a:spcPct val="100000"/>
                        </a:lnSpc>
                        <a:spcBef>
                          <a:spcPts val="95"/>
                        </a:spcBef>
                      </a:pPr>
                      <a:r>
                        <a:rPr sz="300" spc="-10" dirty="0">
                          <a:latin typeface="Segoe UI"/>
                          <a:cs typeface="Segoe UI"/>
                        </a:rPr>
                        <a:t>(0.016)</a:t>
                      </a:r>
                      <a:endParaRPr sz="300">
                        <a:latin typeface="Segoe UI"/>
                        <a:cs typeface="Segoe UI"/>
                      </a:endParaRPr>
                    </a:p>
                    <a:p>
                      <a:pPr marL="31115">
                        <a:lnSpc>
                          <a:spcPct val="100000"/>
                        </a:lnSpc>
                        <a:spcBef>
                          <a:spcPts val="90"/>
                        </a:spcBef>
                      </a:pPr>
                      <a:r>
                        <a:rPr sz="300" spc="-10" dirty="0">
                          <a:latin typeface="Segoe UI"/>
                          <a:cs typeface="Segoe UI"/>
                        </a:rPr>
                        <a:t>0.023</a:t>
                      </a:r>
                      <a:endParaRPr sz="300">
                        <a:latin typeface="Segoe UI"/>
                        <a:cs typeface="Segoe UI"/>
                      </a:endParaRPr>
                    </a:p>
                    <a:p>
                      <a:pPr marL="31115">
                        <a:lnSpc>
                          <a:spcPct val="100000"/>
                        </a:lnSpc>
                        <a:spcBef>
                          <a:spcPts val="90"/>
                        </a:spcBef>
                      </a:pPr>
                      <a:r>
                        <a:rPr sz="300" spc="-10" dirty="0">
                          <a:latin typeface="Segoe UI"/>
                          <a:cs typeface="Segoe UI"/>
                        </a:rPr>
                        <a:t>0.132</a:t>
                      </a:r>
                      <a:endParaRPr sz="300">
                        <a:latin typeface="Segoe UI"/>
                        <a:cs typeface="Segoe UI"/>
                      </a:endParaRPr>
                    </a:p>
                    <a:p>
                      <a:pPr marL="31115">
                        <a:lnSpc>
                          <a:spcPct val="100000"/>
                        </a:lnSpc>
                        <a:spcBef>
                          <a:spcPts val="95"/>
                        </a:spcBef>
                      </a:pPr>
                      <a:r>
                        <a:rPr sz="300" spc="-10" dirty="0">
                          <a:latin typeface="Segoe UI"/>
                          <a:cs typeface="Segoe UI"/>
                        </a:rPr>
                        <a:t>0.041</a:t>
                      </a:r>
                      <a:endParaRPr sz="300">
                        <a:latin typeface="Segoe UI"/>
                        <a:cs typeface="Segoe UI"/>
                      </a:endParaRPr>
                    </a:p>
                    <a:p>
                      <a:pPr marL="31115">
                        <a:lnSpc>
                          <a:spcPct val="100000"/>
                        </a:lnSpc>
                        <a:spcBef>
                          <a:spcPts val="90"/>
                        </a:spcBef>
                      </a:pPr>
                      <a:r>
                        <a:rPr sz="300" spc="-10" dirty="0">
                          <a:latin typeface="Segoe UI"/>
                          <a:cs typeface="Segoe UI"/>
                        </a:rPr>
                        <a:t>0.150</a:t>
                      </a:r>
                      <a:endParaRPr sz="300">
                        <a:latin typeface="Segoe UI"/>
                        <a:cs typeface="Segoe UI"/>
                      </a:endParaRPr>
                    </a:p>
                    <a:p>
                      <a:pPr marL="31115">
                        <a:lnSpc>
                          <a:spcPct val="100000"/>
                        </a:lnSpc>
                        <a:spcBef>
                          <a:spcPts val="90"/>
                        </a:spcBef>
                      </a:pPr>
                      <a:r>
                        <a:rPr sz="300" spc="-10" dirty="0">
                          <a:latin typeface="Segoe UI"/>
                          <a:cs typeface="Segoe UI"/>
                        </a:rPr>
                        <a:t>0.281</a:t>
                      </a:r>
                      <a:endParaRPr sz="300">
                        <a:latin typeface="Segoe UI"/>
                        <a:cs typeface="Segoe UI"/>
                      </a:endParaRPr>
                    </a:p>
                    <a:p>
                      <a:pPr marL="31115">
                        <a:lnSpc>
                          <a:spcPct val="100000"/>
                        </a:lnSpc>
                        <a:spcBef>
                          <a:spcPts val="90"/>
                        </a:spcBef>
                      </a:pPr>
                      <a:r>
                        <a:rPr sz="300" spc="-10" dirty="0">
                          <a:latin typeface="Segoe UI"/>
                          <a:cs typeface="Segoe UI"/>
                        </a:rPr>
                        <a:t>0.434</a:t>
                      </a:r>
                      <a:endParaRPr sz="300">
                        <a:latin typeface="Segoe UI"/>
                        <a:cs typeface="Segoe UI"/>
                      </a:endParaRPr>
                    </a:p>
                    <a:p>
                      <a:pPr marL="20955">
                        <a:lnSpc>
                          <a:spcPct val="100000"/>
                        </a:lnSpc>
                        <a:spcBef>
                          <a:spcPts val="95"/>
                        </a:spcBef>
                      </a:pPr>
                      <a:r>
                        <a:rPr sz="300" spc="-10" dirty="0">
                          <a:latin typeface="Segoe UI"/>
                          <a:cs typeface="Segoe UI"/>
                        </a:rPr>
                        <a:t>(0.083)</a:t>
                      </a:r>
                      <a:endParaRPr sz="300">
                        <a:latin typeface="Segoe UI"/>
                        <a:cs typeface="Segoe UI"/>
                      </a:endParaRPr>
                    </a:p>
                    <a:p>
                      <a:pPr marL="31115">
                        <a:lnSpc>
                          <a:spcPct val="100000"/>
                        </a:lnSpc>
                        <a:spcBef>
                          <a:spcPts val="90"/>
                        </a:spcBef>
                      </a:pPr>
                      <a:r>
                        <a:rPr sz="300" spc="-10" dirty="0">
                          <a:latin typeface="Segoe UI"/>
                          <a:cs typeface="Segoe UI"/>
                        </a:rPr>
                        <a:t>0.204</a:t>
                      </a:r>
                      <a:endParaRPr sz="300">
                        <a:latin typeface="Segoe UI"/>
                        <a:cs typeface="Segoe UI"/>
                      </a:endParaRPr>
                    </a:p>
                    <a:p>
                      <a:pPr marL="31115">
                        <a:lnSpc>
                          <a:spcPts val="320"/>
                        </a:lnSpc>
                        <a:spcBef>
                          <a:spcPts val="90"/>
                        </a:spcBef>
                      </a:pPr>
                      <a:r>
                        <a:rPr sz="300" spc="-10" dirty="0">
                          <a:latin typeface="Segoe UI"/>
                          <a:cs typeface="Segoe UI"/>
                        </a:rPr>
                        <a:t>0.096</a:t>
                      </a:r>
                      <a:endParaRPr sz="300">
                        <a:latin typeface="Segoe UI"/>
                        <a:cs typeface="Segoe UI"/>
                      </a:endParaRPr>
                    </a:p>
                  </a:txBody>
                  <a:tcPr marL="0" marR="0" marT="4445" marB="0">
                    <a:lnL w="3175">
                      <a:solidFill>
                        <a:srgbClr val="000000"/>
                      </a:solidFill>
                      <a:prstDash val="solid"/>
                    </a:lnL>
                  </a:tcPr>
                </a:tc>
                <a:tc>
                  <a:txBody>
                    <a:bodyPr/>
                    <a:lstStyle/>
                    <a:p>
                      <a:pPr marL="24130">
                        <a:lnSpc>
                          <a:spcPts val="340"/>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rowSpan="17">
                  <a:txBody>
                    <a:bodyPr/>
                    <a:lstStyle/>
                    <a:p>
                      <a:pPr marL="31750">
                        <a:lnSpc>
                          <a:spcPct val="100000"/>
                        </a:lnSpc>
                        <a:spcBef>
                          <a:spcPts val="35"/>
                        </a:spcBef>
                      </a:pPr>
                      <a:r>
                        <a:rPr sz="300" spc="-10" dirty="0">
                          <a:latin typeface="Segoe UI"/>
                          <a:cs typeface="Segoe UI"/>
                        </a:rPr>
                        <a:t>0.369</a:t>
                      </a:r>
                      <a:endParaRPr sz="300">
                        <a:latin typeface="Segoe UI"/>
                        <a:cs typeface="Segoe UI"/>
                      </a:endParaRPr>
                    </a:p>
                    <a:p>
                      <a:pPr marL="31750">
                        <a:lnSpc>
                          <a:spcPct val="100000"/>
                        </a:lnSpc>
                        <a:spcBef>
                          <a:spcPts val="95"/>
                        </a:spcBef>
                      </a:pPr>
                      <a:r>
                        <a:rPr sz="300" spc="-10" dirty="0">
                          <a:latin typeface="Segoe UI"/>
                          <a:cs typeface="Segoe UI"/>
                        </a:rPr>
                        <a:t>0.299</a:t>
                      </a:r>
                      <a:endParaRPr sz="300">
                        <a:latin typeface="Segoe UI"/>
                        <a:cs typeface="Segoe UI"/>
                      </a:endParaRPr>
                    </a:p>
                    <a:p>
                      <a:pPr marL="31115">
                        <a:lnSpc>
                          <a:spcPct val="100000"/>
                        </a:lnSpc>
                        <a:spcBef>
                          <a:spcPts val="90"/>
                        </a:spcBef>
                      </a:pPr>
                      <a:r>
                        <a:rPr sz="300" spc="-10" dirty="0">
                          <a:latin typeface="Segoe UI"/>
                          <a:cs typeface="Segoe UI"/>
                        </a:rPr>
                        <a:t>0.345</a:t>
                      </a:r>
                      <a:endParaRPr sz="300">
                        <a:latin typeface="Segoe UI"/>
                        <a:cs typeface="Segoe UI"/>
                      </a:endParaRPr>
                    </a:p>
                    <a:p>
                      <a:pPr marL="31115">
                        <a:lnSpc>
                          <a:spcPct val="100000"/>
                        </a:lnSpc>
                        <a:spcBef>
                          <a:spcPts val="90"/>
                        </a:spcBef>
                      </a:pPr>
                      <a:r>
                        <a:rPr sz="300" spc="-10" dirty="0">
                          <a:latin typeface="Segoe UI"/>
                          <a:cs typeface="Segoe UI"/>
                        </a:rPr>
                        <a:t>0.334</a:t>
                      </a:r>
                      <a:endParaRPr sz="300">
                        <a:latin typeface="Segoe UI"/>
                        <a:cs typeface="Segoe UI"/>
                      </a:endParaRPr>
                    </a:p>
                    <a:p>
                      <a:pPr marL="31115">
                        <a:lnSpc>
                          <a:spcPct val="100000"/>
                        </a:lnSpc>
                        <a:spcBef>
                          <a:spcPts val="95"/>
                        </a:spcBef>
                      </a:pPr>
                      <a:r>
                        <a:rPr sz="300" spc="-10" dirty="0">
                          <a:latin typeface="Segoe UI"/>
                          <a:cs typeface="Segoe UI"/>
                        </a:rPr>
                        <a:t>0.413</a:t>
                      </a:r>
                      <a:endParaRPr sz="300">
                        <a:latin typeface="Segoe UI"/>
                        <a:cs typeface="Segoe UI"/>
                      </a:endParaRPr>
                    </a:p>
                    <a:p>
                      <a:pPr marL="31115">
                        <a:lnSpc>
                          <a:spcPct val="100000"/>
                        </a:lnSpc>
                        <a:spcBef>
                          <a:spcPts val="90"/>
                        </a:spcBef>
                      </a:pPr>
                      <a:r>
                        <a:rPr sz="300" spc="-10" dirty="0">
                          <a:latin typeface="Segoe UI"/>
                          <a:cs typeface="Segoe UI"/>
                        </a:rPr>
                        <a:t>0.376</a:t>
                      </a:r>
                      <a:endParaRPr sz="300">
                        <a:latin typeface="Segoe UI"/>
                        <a:cs typeface="Segoe UI"/>
                      </a:endParaRPr>
                    </a:p>
                    <a:p>
                      <a:pPr marL="31115">
                        <a:lnSpc>
                          <a:spcPct val="100000"/>
                        </a:lnSpc>
                        <a:spcBef>
                          <a:spcPts val="90"/>
                        </a:spcBef>
                      </a:pPr>
                      <a:r>
                        <a:rPr sz="300" spc="-10" dirty="0">
                          <a:latin typeface="Segoe UI"/>
                          <a:cs typeface="Segoe UI"/>
                        </a:rPr>
                        <a:t>0.615</a:t>
                      </a:r>
                      <a:endParaRPr sz="300">
                        <a:latin typeface="Segoe UI"/>
                        <a:cs typeface="Segoe UI"/>
                      </a:endParaRPr>
                    </a:p>
                    <a:p>
                      <a:pPr marL="31115">
                        <a:lnSpc>
                          <a:spcPct val="100000"/>
                        </a:lnSpc>
                        <a:spcBef>
                          <a:spcPts val="90"/>
                        </a:spcBef>
                      </a:pPr>
                      <a:r>
                        <a:rPr sz="300" spc="-10" dirty="0">
                          <a:latin typeface="Segoe UI"/>
                          <a:cs typeface="Segoe UI"/>
                        </a:rPr>
                        <a:t>0.589</a:t>
                      </a:r>
                      <a:endParaRPr sz="300">
                        <a:latin typeface="Segoe UI"/>
                        <a:cs typeface="Segoe UI"/>
                      </a:endParaRPr>
                    </a:p>
                    <a:p>
                      <a:pPr marL="31115">
                        <a:lnSpc>
                          <a:spcPct val="100000"/>
                        </a:lnSpc>
                        <a:spcBef>
                          <a:spcPts val="95"/>
                        </a:spcBef>
                      </a:pPr>
                      <a:r>
                        <a:rPr sz="300" spc="-10" dirty="0">
                          <a:latin typeface="Segoe UI"/>
                          <a:cs typeface="Segoe UI"/>
                        </a:rPr>
                        <a:t>0.079</a:t>
                      </a:r>
                      <a:endParaRPr sz="300">
                        <a:latin typeface="Segoe UI"/>
                        <a:cs typeface="Segoe UI"/>
                      </a:endParaRPr>
                    </a:p>
                    <a:p>
                      <a:pPr marL="31115">
                        <a:lnSpc>
                          <a:spcPct val="100000"/>
                        </a:lnSpc>
                        <a:spcBef>
                          <a:spcPts val="90"/>
                        </a:spcBef>
                      </a:pPr>
                      <a:r>
                        <a:rPr sz="300" spc="-10" dirty="0">
                          <a:latin typeface="Segoe UI"/>
                          <a:cs typeface="Segoe UI"/>
                        </a:rPr>
                        <a:t>0.536</a:t>
                      </a:r>
                      <a:endParaRPr sz="300">
                        <a:latin typeface="Segoe UI"/>
                        <a:cs typeface="Segoe UI"/>
                      </a:endParaRPr>
                    </a:p>
                    <a:p>
                      <a:pPr marL="31115">
                        <a:lnSpc>
                          <a:spcPct val="100000"/>
                        </a:lnSpc>
                        <a:spcBef>
                          <a:spcPts val="90"/>
                        </a:spcBef>
                      </a:pPr>
                      <a:r>
                        <a:rPr sz="300" spc="-10" dirty="0">
                          <a:latin typeface="Segoe UI"/>
                          <a:cs typeface="Segoe UI"/>
                        </a:rPr>
                        <a:t>0.369</a:t>
                      </a:r>
                      <a:endParaRPr sz="300">
                        <a:latin typeface="Segoe UI"/>
                        <a:cs typeface="Segoe UI"/>
                      </a:endParaRPr>
                    </a:p>
                    <a:p>
                      <a:pPr marL="20955">
                        <a:lnSpc>
                          <a:spcPct val="100000"/>
                        </a:lnSpc>
                        <a:spcBef>
                          <a:spcPts val="90"/>
                        </a:spcBef>
                      </a:pPr>
                      <a:r>
                        <a:rPr sz="300" spc="-10" dirty="0">
                          <a:latin typeface="Segoe UI"/>
                          <a:cs typeface="Segoe UI"/>
                        </a:rPr>
                        <a:t>(0.168)</a:t>
                      </a:r>
                      <a:endParaRPr sz="300">
                        <a:latin typeface="Segoe UI"/>
                        <a:cs typeface="Segoe UI"/>
                      </a:endParaRPr>
                    </a:p>
                    <a:p>
                      <a:pPr marL="31115">
                        <a:lnSpc>
                          <a:spcPct val="100000"/>
                        </a:lnSpc>
                        <a:spcBef>
                          <a:spcPts val="95"/>
                        </a:spcBef>
                      </a:pPr>
                      <a:r>
                        <a:rPr sz="300" spc="-10" dirty="0">
                          <a:latin typeface="Segoe UI"/>
                          <a:cs typeface="Segoe UI"/>
                        </a:rPr>
                        <a:t>0.592</a:t>
                      </a:r>
                      <a:endParaRPr sz="300">
                        <a:latin typeface="Segoe UI"/>
                        <a:cs typeface="Segoe UI"/>
                      </a:endParaRPr>
                    </a:p>
                    <a:p>
                      <a:pPr marL="20955">
                        <a:lnSpc>
                          <a:spcPct val="100000"/>
                        </a:lnSpc>
                        <a:spcBef>
                          <a:spcPts val="90"/>
                        </a:spcBef>
                      </a:pPr>
                      <a:r>
                        <a:rPr sz="300" spc="-10" dirty="0">
                          <a:latin typeface="Segoe UI"/>
                          <a:cs typeface="Segoe UI"/>
                        </a:rPr>
                        <a:t>(0.992)</a:t>
                      </a:r>
                      <a:endParaRPr sz="300">
                        <a:latin typeface="Segoe UI"/>
                        <a:cs typeface="Segoe UI"/>
                      </a:endParaRPr>
                    </a:p>
                    <a:p>
                      <a:pPr marL="31115">
                        <a:lnSpc>
                          <a:spcPct val="100000"/>
                        </a:lnSpc>
                        <a:spcBef>
                          <a:spcPts val="90"/>
                        </a:spcBef>
                      </a:pPr>
                      <a:r>
                        <a:rPr sz="300" spc="-10" dirty="0">
                          <a:latin typeface="Segoe UI"/>
                          <a:cs typeface="Segoe UI"/>
                        </a:rPr>
                        <a:t>0.064</a:t>
                      </a:r>
                      <a:endParaRPr sz="300">
                        <a:latin typeface="Segoe UI"/>
                        <a:cs typeface="Segoe UI"/>
                      </a:endParaRPr>
                    </a:p>
                    <a:p>
                      <a:pPr marL="31115">
                        <a:lnSpc>
                          <a:spcPct val="100000"/>
                        </a:lnSpc>
                        <a:spcBef>
                          <a:spcPts val="95"/>
                        </a:spcBef>
                      </a:pPr>
                      <a:r>
                        <a:rPr sz="300" spc="-10" dirty="0">
                          <a:latin typeface="Segoe UI"/>
                          <a:cs typeface="Segoe UI"/>
                        </a:rPr>
                        <a:t>0.171</a:t>
                      </a:r>
                      <a:endParaRPr sz="300">
                        <a:latin typeface="Segoe UI"/>
                        <a:cs typeface="Segoe UI"/>
                      </a:endParaRPr>
                    </a:p>
                    <a:p>
                      <a:pPr marL="31750">
                        <a:lnSpc>
                          <a:spcPct val="100000"/>
                        </a:lnSpc>
                        <a:spcBef>
                          <a:spcPts val="90"/>
                        </a:spcBef>
                      </a:pPr>
                      <a:r>
                        <a:rPr sz="300" spc="-10" dirty="0">
                          <a:latin typeface="Segoe UI"/>
                          <a:cs typeface="Segoe UI"/>
                        </a:rPr>
                        <a:t>0.988</a:t>
                      </a:r>
                      <a:endParaRPr sz="300">
                        <a:latin typeface="Segoe UI"/>
                        <a:cs typeface="Segoe UI"/>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40"/>
                        </a:lnSpc>
                        <a:spcBef>
                          <a:spcPts val="35"/>
                        </a:spcBef>
                      </a:pPr>
                      <a:r>
                        <a:rPr sz="300" spc="-25" dirty="0">
                          <a:solidFill>
                            <a:srgbClr val="006000"/>
                          </a:solidFill>
                          <a:latin typeface="Segoe UI"/>
                          <a:cs typeface="Segoe UI"/>
                        </a:rPr>
                        <a:t>Yes</a:t>
                      </a:r>
                      <a:endParaRPr sz="300">
                        <a:latin typeface="Segoe UI"/>
                        <a:cs typeface="Segoe UI"/>
                      </a:endParaRPr>
                    </a:p>
                  </a:txBody>
                  <a:tcPr marL="0" marR="0" marT="4445" marB="0">
                    <a:lnR w="3175">
                      <a:solidFill>
                        <a:srgbClr val="000000"/>
                      </a:solidFill>
                      <a:prstDash val="solid"/>
                    </a:lnR>
                    <a:solidFill>
                      <a:srgbClr val="C5EECE"/>
                    </a:solidFill>
                  </a:tcPr>
                </a:tc>
                <a:tc rowSpan="13">
                  <a:txBody>
                    <a:bodyPr/>
                    <a:lstStyle/>
                    <a:p>
                      <a:pPr marL="31750">
                        <a:lnSpc>
                          <a:spcPct val="100000"/>
                        </a:lnSpc>
                        <a:spcBef>
                          <a:spcPts val="35"/>
                        </a:spcBef>
                      </a:pPr>
                      <a:r>
                        <a:rPr sz="300" spc="-10" dirty="0">
                          <a:latin typeface="Segoe UI"/>
                          <a:cs typeface="Segoe UI"/>
                        </a:rPr>
                        <a:t>0.044</a:t>
                      </a:r>
                      <a:endParaRPr sz="300">
                        <a:latin typeface="Segoe UI"/>
                        <a:cs typeface="Segoe UI"/>
                      </a:endParaRPr>
                    </a:p>
                    <a:p>
                      <a:pPr marL="20955">
                        <a:lnSpc>
                          <a:spcPct val="100000"/>
                        </a:lnSpc>
                        <a:spcBef>
                          <a:spcPts val="95"/>
                        </a:spcBef>
                      </a:pPr>
                      <a:r>
                        <a:rPr sz="300" spc="-10" dirty="0">
                          <a:latin typeface="Segoe UI"/>
                          <a:cs typeface="Segoe UI"/>
                        </a:rPr>
                        <a:t>(0.021)</a:t>
                      </a:r>
                      <a:endParaRPr sz="300">
                        <a:latin typeface="Segoe UI"/>
                        <a:cs typeface="Segoe UI"/>
                      </a:endParaRPr>
                    </a:p>
                    <a:p>
                      <a:pPr marL="20955">
                        <a:lnSpc>
                          <a:spcPct val="100000"/>
                        </a:lnSpc>
                        <a:spcBef>
                          <a:spcPts val="90"/>
                        </a:spcBef>
                      </a:pPr>
                      <a:r>
                        <a:rPr sz="300" spc="-10" dirty="0">
                          <a:latin typeface="Segoe UI"/>
                          <a:cs typeface="Segoe UI"/>
                        </a:rPr>
                        <a:t>(0.005)</a:t>
                      </a:r>
                      <a:endParaRPr sz="300">
                        <a:latin typeface="Segoe UI"/>
                        <a:cs typeface="Segoe UI"/>
                      </a:endParaRPr>
                    </a:p>
                    <a:p>
                      <a:pPr marL="31115">
                        <a:lnSpc>
                          <a:spcPct val="100000"/>
                        </a:lnSpc>
                        <a:spcBef>
                          <a:spcPts val="90"/>
                        </a:spcBef>
                      </a:pPr>
                      <a:r>
                        <a:rPr sz="300" spc="-10" dirty="0">
                          <a:latin typeface="Segoe UI"/>
                          <a:cs typeface="Segoe UI"/>
                        </a:rPr>
                        <a:t>0.144</a:t>
                      </a:r>
                      <a:endParaRPr sz="300">
                        <a:latin typeface="Segoe UI"/>
                        <a:cs typeface="Segoe UI"/>
                      </a:endParaRPr>
                    </a:p>
                    <a:p>
                      <a:pPr marL="20955">
                        <a:lnSpc>
                          <a:spcPct val="100000"/>
                        </a:lnSpc>
                        <a:spcBef>
                          <a:spcPts val="95"/>
                        </a:spcBef>
                      </a:pPr>
                      <a:r>
                        <a:rPr sz="300" spc="-10" dirty="0">
                          <a:latin typeface="Segoe UI"/>
                          <a:cs typeface="Segoe UI"/>
                        </a:rPr>
                        <a:t>(0.018)</a:t>
                      </a:r>
                      <a:endParaRPr sz="300">
                        <a:latin typeface="Segoe UI"/>
                        <a:cs typeface="Segoe UI"/>
                      </a:endParaRPr>
                    </a:p>
                    <a:p>
                      <a:pPr marL="31115">
                        <a:lnSpc>
                          <a:spcPct val="100000"/>
                        </a:lnSpc>
                        <a:spcBef>
                          <a:spcPts val="90"/>
                        </a:spcBef>
                      </a:pPr>
                      <a:r>
                        <a:rPr sz="300" spc="-10" dirty="0">
                          <a:latin typeface="Segoe UI"/>
                          <a:cs typeface="Segoe UI"/>
                        </a:rPr>
                        <a:t>0.019</a:t>
                      </a:r>
                      <a:endParaRPr sz="300">
                        <a:latin typeface="Segoe UI"/>
                        <a:cs typeface="Segoe UI"/>
                      </a:endParaRPr>
                    </a:p>
                    <a:p>
                      <a:pPr marL="31115">
                        <a:lnSpc>
                          <a:spcPct val="100000"/>
                        </a:lnSpc>
                        <a:spcBef>
                          <a:spcPts val="90"/>
                        </a:spcBef>
                      </a:pPr>
                      <a:r>
                        <a:rPr sz="300" spc="-10" dirty="0">
                          <a:latin typeface="Segoe UI"/>
                          <a:cs typeface="Segoe UI"/>
                        </a:rPr>
                        <a:t>0.133</a:t>
                      </a:r>
                      <a:endParaRPr sz="300">
                        <a:latin typeface="Segoe UI"/>
                        <a:cs typeface="Segoe UI"/>
                      </a:endParaRPr>
                    </a:p>
                    <a:p>
                      <a:pPr marL="31115">
                        <a:lnSpc>
                          <a:spcPct val="100000"/>
                        </a:lnSpc>
                        <a:spcBef>
                          <a:spcPts val="90"/>
                        </a:spcBef>
                      </a:pPr>
                      <a:r>
                        <a:rPr sz="300" spc="-10" dirty="0">
                          <a:latin typeface="Segoe UI"/>
                          <a:cs typeface="Segoe UI"/>
                        </a:rPr>
                        <a:t>0.381</a:t>
                      </a:r>
                      <a:endParaRPr sz="300">
                        <a:latin typeface="Segoe UI"/>
                        <a:cs typeface="Segoe UI"/>
                      </a:endParaRPr>
                    </a:p>
                    <a:p>
                      <a:pPr marL="31115">
                        <a:lnSpc>
                          <a:spcPct val="100000"/>
                        </a:lnSpc>
                        <a:spcBef>
                          <a:spcPts val="95"/>
                        </a:spcBef>
                      </a:pPr>
                      <a:r>
                        <a:rPr sz="300" spc="-10" dirty="0">
                          <a:latin typeface="Segoe UI"/>
                          <a:cs typeface="Segoe UI"/>
                        </a:rPr>
                        <a:t>0.065</a:t>
                      </a:r>
                      <a:endParaRPr sz="300">
                        <a:latin typeface="Segoe UI"/>
                        <a:cs typeface="Segoe UI"/>
                      </a:endParaRPr>
                    </a:p>
                    <a:p>
                      <a:pPr marL="20955">
                        <a:lnSpc>
                          <a:spcPct val="100000"/>
                        </a:lnSpc>
                        <a:spcBef>
                          <a:spcPts val="90"/>
                        </a:spcBef>
                      </a:pPr>
                      <a:r>
                        <a:rPr sz="300" spc="-10" dirty="0">
                          <a:latin typeface="Segoe UI"/>
                          <a:cs typeface="Segoe UI"/>
                        </a:rPr>
                        <a:t>(0.278)</a:t>
                      </a:r>
                      <a:endParaRPr sz="300">
                        <a:latin typeface="Segoe UI"/>
                        <a:cs typeface="Segoe UI"/>
                      </a:endParaRPr>
                    </a:p>
                    <a:p>
                      <a:pPr marL="31115">
                        <a:lnSpc>
                          <a:spcPct val="100000"/>
                        </a:lnSpc>
                        <a:spcBef>
                          <a:spcPts val="90"/>
                        </a:spcBef>
                      </a:pPr>
                      <a:r>
                        <a:rPr sz="300" spc="-10" dirty="0">
                          <a:latin typeface="Segoe UI"/>
                          <a:cs typeface="Segoe UI"/>
                        </a:rPr>
                        <a:t>0.058</a:t>
                      </a:r>
                      <a:endParaRPr sz="300">
                        <a:latin typeface="Segoe UI"/>
                        <a:cs typeface="Segoe UI"/>
                      </a:endParaRPr>
                    </a:p>
                    <a:p>
                      <a:pPr marL="31115">
                        <a:lnSpc>
                          <a:spcPct val="100000"/>
                        </a:lnSpc>
                        <a:spcBef>
                          <a:spcPts val="90"/>
                        </a:spcBef>
                      </a:pPr>
                      <a:r>
                        <a:rPr sz="300" spc="-10" dirty="0">
                          <a:latin typeface="Segoe UI"/>
                          <a:cs typeface="Segoe UI"/>
                        </a:rPr>
                        <a:t>0.157</a:t>
                      </a:r>
                      <a:endParaRPr sz="300">
                        <a:latin typeface="Segoe UI"/>
                        <a:cs typeface="Segoe UI"/>
                      </a:endParaRPr>
                    </a:p>
                    <a:p>
                      <a:pPr marL="20955">
                        <a:lnSpc>
                          <a:spcPts val="320"/>
                        </a:lnSpc>
                        <a:spcBef>
                          <a:spcPts val="95"/>
                        </a:spcBef>
                      </a:pPr>
                      <a:r>
                        <a:rPr sz="300" spc="-10" dirty="0">
                          <a:latin typeface="Segoe UI"/>
                          <a:cs typeface="Segoe UI"/>
                        </a:rPr>
                        <a:t>(0.445)</a:t>
                      </a:r>
                      <a:endParaRPr sz="300">
                        <a:latin typeface="Segoe UI"/>
                        <a:cs typeface="Segoe UI"/>
                      </a:endParaRPr>
                    </a:p>
                  </a:txBody>
                  <a:tcPr marL="0" marR="0" marT="4445" marB="0">
                    <a:lnL w="3175">
                      <a:solidFill>
                        <a:srgbClr val="000000"/>
                      </a:solidFill>
                      <a:prstDash val="solid"/>
                    </a:lnL>
                  </a:tcPr>
                </a:tc>
                <a:tc>
                  <a:txBody>
                    <a:bodyPr/>
                    <a:lstStyle/>
                    <a:p>
                      <a:pPr marR="15240" algn="r">
                        <a:lnSpc>
                          <a:spcPts val="340"/>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rowSpan="17">
                  <a:txBody>
                    <a:bodyPr/>
                    <a:lstStyle/>
                    <a:p>
                      <a:pPr marL="31750">
                        <a:lnSpc>
                          <a:spcPct val="100000"/>
                        </a:lnSpc>
                        <a:spcBef>
                          <a:spcPts val="35"/>
                        </a:spcBef>
                      </a:pPr>
                      <a:r>
                        <a:rPr sz="300" spc="-10" dirty="0">
                          <a:latin typeface="Segoe UI"/>
                          <a:cs typeface="Segoe UI"/>
                        </a:rPr>
                        <a:t>0.037</a:t>
                      </a:r>
                      <a:endParaRPr sz="300">
                        <a:latin typeface="Segoe UI"/>
                        <a:cs typeface="Segoe UI"/>
                      </a:endParaRPr>
                    </a:p>
                    <a:p>
                      <a:pPr marL="31750">
                        <a:lnSpc>
                          <a:spcPct val="100000"/>
                        </a:lnSpc>
                        <a:spcBef>
                          <a:spcPts val="95"/>
                        </a:spcBef>
                      </a:pPr>
                      <a:r>
                        <a:rPr sz="300" spc="-10" dirty="0">
                          <a:latin typeface="Segoe UI"/>
                          <a:cs typeface="Segoe UI"/>
                        </a:rPr>
                        <a:t>0.029</a:t>
                      </a:r>
                      <a:endParaRPr sz="300">
                        <a:latin typeface="Segoe UI"/>
                        <a:cs typeface="Segoe UI"/>
                      </a:endParaRPr>
                    </a:p>
                    <a:p>
                      <a:pPr marL="20955">
                        <a:lnSpc>
                          <a:spcPct val="100000"/>
                        </a:lnSpc>
                        <a:spcBef>
                          <a:spcPts val="90"/>
                        </a:spcBef>
                      </a:pPr>
                      <a:r>
                        <a:rPr sz="300" spc="-10" dirty="0">
                          <a:latin typeface="Segoe UI"/>
                          <a:cs typeface="Segoe UI"/>
                        </a:rPr>
                        <a:t>(0.006)</a:t>
                      </a:r>
                      <a:endParaRPr sz="300">
                        <a:latin typeface="Segoe UI"/>
                        <a:cs typeface="Segoe UI"/>
                      </a:endParaRPr>
                    </a:p>
                    <a:p>
                      <a:pPr marL="31115">
                        <a:lnSpc>
                          <a:spcPct val="100000"/>
                        </a:lnSpc>
                        <a:spcBef>
                          <a:spcPts val="90"/>
                        </a:spcBef>
                      </a:pPr>
                      <a:r>
                        <a:rPr sz="300" spc="-10" dirty="0">
                          <a:latin typeface="Segoe UI"/>
                          <a:cs typeface="Segoe UI"/>
                        </a:rPr>
                        <a:t>0.156</a:t>
                      </a:r>
                      <a:endParaRPr sz="300">
                        <a:latin typeface="Segoe UI"/>
                        <a:cs typeface="Segoe UI"/>
                      </a:endParaRPr>
                    </a:p>
                    <a:p>
                      <a:pPr marL="31115">
                        <a:lnSpc>
                          <a:spcPct val="100000"/>
                        </a:lnSpc>
                        <a:spcBef>
                          <a:spcPts val="95"/>
                        </a:spcBef>
                      </a:pPr>
                      <a:r>
                        <a:rPr sz="300" spc="-10" dirty="0">
                          <a:latin typeface="Segoe UI"/>
                          <a:cs typeface="Segoe UI"/>
                        </a:rPr>
                        <a:t>0.173</a:t>
                      </a:r>
                      <a:endParaRPr sz="300">
                        <a:latin typeface="Segoe UI"/>
                        <a:cs typeface="Segoe UI"/>
                      </a:endParaRPr>
                    </a:p>
                    <a:p>
                      <a:pPr marL="31115">
                        <a:lnSpc>
                          <a:spcPct val="100000"/>
                        </a:lnSpc>
                        <a:spcBef>
                          <a:spcPts val="90"/>
                        </a:spcBef>
                      </a:pPr>
                      <a:r>
                        <a:rPr sz="300" spc="-10" dirty="0">
                          <a:latin typeface="Segoe UI"/>
                          <a:cs typeface="Segoe UI"/>
                        </a:rPr>
                        <a:t>0.221</a:t>
                      </a:r>
                      <a:endParaRPr sz="300">
                        <a:latin typeface="Segoe UI"/>
                        <a:cs typeface="Segoe UI"/>
                      </a:endParaRPr>
                    </a:p>
                    <a:p>
                      <a:pPr marL="31115">
                        <a:lnSpc>
                          <a:spcPct val="100000"/>
                        </a:lnSpc>
                        <a:spcBef>
                          <a:spcPts val="90"/>
                        </a:spcBef>
                      </a:pPr>
                      <a:r>
                        <a:rPr sz="300" spc="-10" dirty="0">
                          <a:latin typeface="Segoe UI"/>
                          <a:cs typeface="Segoe UI"/>
                        </a:rPr>
                        <a:t>0.078</a:t>
                      </a:r>
                      <a:endParaRPr sz="300">
                        <a:latin typeface="Segoe UI"/>
                        <a:cs typeface="Segoe UI"/>
                      </a:endParaRPr>
                    </a:p>
                    <a:p>
                      <a:pPr marL="31115">
                        <a:lnSpc>
                          <a:spcPct val="100000"/>
                        </a:lnSpc>
                        <a:spcBef>
                          <a:spcPts val="90"/>
                        </a:spcBef>
                      </a:pPr>
                      <a:r>
                        <a:rPr sz="300" spc="-10" dirty="0">
                          <a:latin typeface="Segoe UI"/>
                          <a:cs typeface="Segoe UI"/>
                        </a:rPr>
                        <a:t>0.380</a:t>
                      </a:r>
                      <a:endParaRPr sz="300">
                        <a:latin typeface="Segoe UI"/>
                        <a:cs typeface="Segoe UI"/>
                      </a:endParaRPr>
                    </a:p>
                    <a:p>
                      <a:pPr marL="31115">
                        <a:lnSpc>
                          <a:spcPct val="100000"/>
                        </a:lnSpc>
                        <a:spcBef>
                          <a:spcPts val="95"/>
                        </a:spcBef>
                      </a:pPr>
                      <a:r>
                        <a:rPr sz="300" spc="-10" dirty="0">
                          <a:latin typeface="Segoe UI"/>
                          <a:cs typeface="Segoe UI"/>
                        </a:rPr>
                        <a:t>0.118</a:t>
                      </a:r>
                      <a:endParaRPr sz="300">
                        <a:latin typeface="Segoe UI"/>
                        <a:cs typeface="Segoe UI"/>
                      </a:endParaRPr>
                    </a:p>
                    <a:p>
                      <a:pPr marL="20955">
                        <a:lnSpc>
                          <a:spcPct val="100000"/>
                        </a:lnSpc>
                        <a:spcBef>
                          <a:spcPts val="90"/>
                        </a:spcBef>
                      </a:pPr>
                      <a:r>
                        <a:rPr sz="300" spc="-10" dirty="0">
                          <a:latin typeface="Segoe UI"/>
                          <a:cs typeface="Segoe UI"/>
                        </a:rPr>
                        <a:t>(0.102)</a:t>
                      </a:r>
                      <a:endParaRPr sz="300">
                        <a:latin typeface="Segoe UI"/>
                        <a:cs typeface="Segoe UI"/>
                      </a:endParaRPr>
                    </a:p>
                    <a:p>
                      <a:pPr marL="20955">
                        <a:lnSpc>
                          <a:spcPct val="100000"/>
                        </a:lnSpc>
                        <a:spcBef>
                          <a:spcPts val="90"/>
                        </a:spcBef>
                      </a:pPr>
                      <a:r>
                        <a:rPr sz="300" spc="-10" dirty="0">
                          <a:latin typeface="Segoe UI"/>
                          <a:cs typeface="Segoe UI"/>
                        </a:rPr>
                        <a:t>(0.350)</a:t>
                      </a:r>
                      <a:endParaRPr sz="300">
                        <a:latin typeface="Segoe UI"/>
                        <a:cs typeface="Segoe UI"/>
                      </a:endParaRPr>
                    </a:p>
                    <a:p>
                      <a:pPr marL="31115">
                        <a:lnSpc>
                          <a:spcPct val="100000"/>
                        </a:lnSpc>
                        <a:spcBef>
                          <a:spcPts val="90"/>
                        </a:spcBef>
                      </a:pPr>
                      <a:r>
                        <a:rPr sz="300" spc="-10" dirty="0">
                          <a:latin typeface="Segoe UI"/>
                          <a:cs typeface="Segoe UI"/>
                        </a:rPr>
                        <a:t>0.481</a:t>
                      </a:r>
                      <a:endParaRPr sz="300">
                        <a:latin typeface="Segoe UI"/>
                        <a:cs typeface="Segoe UI"/>
                      </a:endParaRPr>
                    </a:p>
                    <a:p>
                      <a:pPr marL="31115">
                        <a:lnSpc>
                          <a:spcPct val="100000"/>
                        </a:lnSpc>
                        <a:spcBef>
                          <a:spcPts val="95"/>
                        </a:spcBef>
                      </a:pPr>
                      <a:r>
                        <a:rPr sz="300" spc="-10" dirty="0">
                          <a:latin typeface="Segoe UI"/>
                          <a:cs typeface="Segoe UI"/>
                        </a:rPr>
                        <a:t>0.460</a:t>
                      </a:r>
                      <a:endParaRPr sz="300">
                        <a:latin typeface="Segoe UI"/>
                        <a:cs typeface="Segoe UI"/>
                      </a:endParaRPr>
                    </a:p>
                    <a:p>
                      <a:pPr marL="20955">
                        <a:lnSpc>
                          <a:spcPct val="100000"/>
                        </a:lnSpc>
                        <a:spcBef>
                          <a:spcPts val="90"/>
                        </a:spcBef>
                      </a:pPr>
                      <a:r>
                        <a:rPr sz="300" spc="-10" dirty="0">
                          <a:latin typeface="Segoe UI"/>
                          <a:cs typeface="Segoe UI"/>
                        </a:rPr>
                        <a:t>(0.071)</a:t>
                      </a:r>
                      <a:endParaRPr sz="300">
                        <a:latin typeface="Segoe UI"/>
                        <a:cs typeface="Segoe UI"/>
                      </a:endParaRPr>
                    </a:p>
                    <a:p>
                      <a:pPr marL="31750">
                        <a:lnSpc>
                          <a:spcPct val="100000"/>
                        </a:lnSpc>
                        <a:spcBef>
                          <a:spcPts val="90"/>
                        </a:spcBef>
                      </a:pPr>
                      <a:r>
                        <a:rPr sz="300" spc="-10" dirty="0">
                          <a:latin typeface="Segoe UI"/>
                          <a:cs typeface="Segoe UI"/>
                        </a:rPr>
                        <a:t>0.032</a:t>
                      </a:r>
                      <a:endParaRPr sz="300">
                        <a:latin typeface="Segoe UI"/>
                        <a:cs typeface="Segoe UI"/>
                      </a:endParaRPr>
                    </a:p>
                    <a:p>
                      <a:pPr marL="20955">
                        <a:lnSpc>
                          <a:spcPct val="100000"/>
                        </a:lnSpc>
                        <a:spcBef>
                          <a:spcPts val="95"/>
                        </a:spcBef>
                      </a:pPr>
                      <a:r>
                        <a:rPr sz="300" spc="-10" dirty="0">
                          <a:latin typeface="Segoe UI"/>
                          <a:cs typeface="Segoe UI"/>
                        </a:rPr>
                        <a:t>(0.319)</a:t>
                      </a:r>
                      <a:endParaRPr sz="300">
                        <a:latin typeface="Segoe UI"/>
                        <a:cs typeface="Segoe UI"/>
                      </a:endParaRPr>
                    </a:p>
                    <a:p>
                      <a:pPr marL="20955">
                        <a:lnSpc>
                          <a:spcPct val="100000"/>
                        </a:lnSpc>
                        <a:spcBef>
                          <a:spcPts val="90"/>
                        </a:spcBef>
                      </a:pPr>
                      <a:r>
                        <a:rPr sz="300" spc="-10" dirty="0">
                          <a:latin typeface="Segoe UI"/>
                          <a:cs typeface="Segoe UI"/>
                        </a:rPr>
                        <a:t>(0.281)</a:t>
                      </a:r>
                      <a:endParaRPr sz="300">
                        <a:latin typeface="Segoe UI"/>
                        <a:cs typeface="Segoe UI"/>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40"/>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rowSpan="17">
                  <a:txBody>
                    <a:bodyPr/>
                    <a:lstStyle/>
                    <a:p>
                      <a:pPr marL="20955">
                        <a:lnSpc>
                          <a:spcPct val="100000"/>
                        </a:lnSpc>
                        <a:spcBef>
                          <a:spcPts val="35"/>
                        </a:spcBef>
                      </a:pPr>
                      <a:r>
                        <a:rPr sz="300" spc="-10" dirty="0">
                          <a:latin typeface="Segoe UI"/>
                          <a:cs typeface="Segoe UI"/>
                        </a:rPr>
                        <a:t>(0.002)</a:t>
                      </a:r>
                      <a:endParaRPr sz="300">
                        <a:latin typeface="Segoe UI"/>
                        <a:cs typeface="Segoe UI"/>
                      </a:endParaRPr>
                    </a:p>
                    <a:p>
                      <a:pPr marL="20955">
                        <a:lnSpc>
                          <a:spcPct val="100000"/>
                        </a:lnSpc>
                        <a:spcBef>
                          <a:spcPts val="95"/>
                        </a:spcBef>
                      </a:pPr>
                      <a:r>
                        <a:rPr sz="300" spc="-10" dirty="0">
                          <a:latin typeface="Segoe UI"/>
                          <a:cs typeface="Segoe UI"/>
                        </a:rPr>
                        <a:t>(0.007)</a:t>
                      </a:r>
                      <a:endParaRPr sz="300">
                        <a:latin typeface="Segoe UI"/>
                        <a:cs typeface="Segoe UI"/>
                      </a:endParaRPr>
                    </a:p>
                    <a:p>
                      <a:pPr marL="20955">
                        <a:lnSpc>
                          <a:spcPct val="100000"/>
                        </a:lnSpc>
                        <a:spcBef>
                          <a:spcPts val="90"/>
                        </a:spcBef>
                      </a:pPr>
                      <a:r>
                        <a:rPr sz="300" spc="-10" dirty="0">
                          <a:latin typeface="Segoe UI"/>
                          <a:cs typeface="Segoe UI"/>
                        </a:rPr>
                        <a:t>(0.005)</a:t>
                      </a:r>
                      <a:endParaRPr sz="300">
                        <a:latin typeface="Segoe UI"/>
                        <a:cs typeface="Segoe UI"/>
                      </a:endParaRPr>
                    </a:p>
                    <a:p>
                      <a:pPr marL="31115">
                        <a:lnSpc>
                          <a:spcPct val="100000"/>
                        </a:lnSpc>
                        <a:spcBef>
                          <a:spcPts val="90"/>
                        </a:spcBef>
                      </a:pPr>
                      <a:r>
                        <a:rPr sz="300" spc="-10" dirty="0">
                          <a:latin typeface="Segoe UI"/>
                          <a:cs typeface="Segoe UI"/>
                        </a:rPr>
                        <a:t>0.006</a:t>
                      </a:r>
                      <a:endParaRPr sz="300">
                        <a:latin typeface="Segoe UI"/>
                        <a:cs typeface="Segoe UI"/>
                      </a:endParaRPr>
                    </a:p>
                    <a:p>
                      <a:pPr marL="31115">
                        <a:lnSpc>
                          <a:spcPct val="100000"/>
                        </a:lnSpc>
                        <a:spcBef>
                          <a:spcPts val="95"/>
                        </a:spcBef>
                      </a:pPr>
                      <a:r>
                        <a:rPr sz="300" spc="-10" dirty="0">
                          <a:latin typeface="Segoe UI"/>
                          <a:cs typeface="Segoe UI"/>
                        </a:rPr>
                        <a:t>0.001</a:t>
                      </a:r>
                      <a:endParaRPr sz="300">
                        <a:latin typeface="Segoe UI"/>
                        <a:cs typeface="Segoe UI"/>
                      </a:endParaRPr>
                    </a:p>
                    <a:p>
                      <a:pPr marL="31115">
                        <a:lnSpc>
                          <a:spcPct val="100000"/>
                        </a:lnSpc>
                        <a:spcBef>
                          <a:spcPts val="90"/>
                        </a:spcBef>
                      </a:pPr>
                      <a:r>
                        <a:rPr sz="300" spc="-10" dirty="0">
                          <a:latin typeface="Segoe UI"/>
                          <a:cs typeface="Segoe UI"/>
                        </a:rPr>
                        <a:t>0.002</a:t>
                      </a:r>
                      <a:endParaRPr sz="300">
                        <a:latin typeface="Segoe UI"/>
                        <a:cs typeface="Segoe UI"/>
                      </a:endParaRPr>
                    </a:p>
                    <a:p>
                      <a:pPr marL="20955">
                        <a:lnSpc>
                          <a:spcPct val="100000"/>
                        </a:lnSpc>
                        <a:spcBef>
                          <a:spcPts val="90"/>
                        </a:spcBef>
                      </a:pPr>
                      <a:r>
                        <a:rPr sz="300" spc="-10" dirty="0">
                          <a:latin typeface="Segoe UI"/>
                          <a:cs typeface="Segoe UI"/>
                        </a:rPr>
                        <a:t>(0.010)</a:t>
                      </a:r>
                      <a:endParaRPr sz="300">
                        <a:latin typeface="Segoe UI"/>
                        <a:cs typeface="Segoe UI"/>
                      </a:endParaRPr>
                    </a:p>
                    <a:p>
                      <a:pPr marL="20955">
                        <a:lnSpc>
                          <a:spcPct val="100000"/>
                        </a:lnSpc>
                        <a:spcBef>
                          <a:spcPts val="90"/>
                        </a:spcBef>
                      </a:pPr>
                      <a:r>
                        <a:rPr sz="300" spc="-10" dirty="0">
                          <a:latin typeface="Segoe UI"/>
                          <a:cs typeface="Segoe UI"/>
                        </a:rPr>
                        <a:t>(0.051)</a:t>
                      </a:r>
                      <a:endParaRPr sz="300">
                        <a:latin typeface="Segoe UI"/>
                        <a:cs typeface="Segoe UI"/>
                      </a:endParaRPr>
                    </a:p>
                    <a:p>
                      <a:pPr marL="31115">
                        <a:lnSpc>
                          <a:spcPct val="100000"/>
                        </a:lnSpc>
                        <a:spcBef>
                          <a:spcPts val="95"/>
                        </a:spcBef>
                      </a:pPr>
                      <a:r>
                        <a:rPr sz="300" spc="-10" dirty="0">
                          <a:latin typeface="Segoe UI"/>
                          <a:cs typeface="Segoe UI"/>
                        </a:rPr>
                        <a:t>0.012</a:t>
                      </a:r>
                      <a:endParaRPr sz="300">
                        <a:latin typeface="Segoe UI"/>
                        <a:cs typeface="Segoe UI"/>
                      </a:endParaRPr>
                    </a:p>
                    <a:p>
                      <a:pPr marL="20955">
                        <a:lnSpc>
                          <a:spcPct val="100000"/>
                        </a:lnSpc>
                        <a:spcBef>
                          <a:spcPts val="90"/>
                        </a:spcBef>
                      </a:pPr>
                      <a:r>
                        <a:rPr sz="300" spc="-10" dirty="0">
                          <a:latin typeface="Segoe UI"/>
                          <a:cs typeface="Segoe UI"/>
                        </a:rPr>
                        <a:t>(0.102)</a:t>
                      </a:r>
                      <a:endParaRPr sz="300">
                        <a:latin typeface="Segoe UI"/>
                        <a:cs typeface="Segoe UI"/>
                      </a:endParaRPr>
                    </a:p>
                    <a:p>
                      <a:pPr marL="31115">
                        <a:lnSpc>
                          <a:spcPct val="100000"/>
                        </a:lnSpc>
                        <a:spcBef>
                          <a:spcPts val="90"/>
                        </a:spcBef>
                      </a:pPr>
                      <a:r>
                        <a:rPr sz="300" spc="-10" dirty="0">
                          <a:latin typeface="Segoe UI"/>
                          <a:cs typeface="Segoe UI"/>
                        </a:rPr>
                        <a:t>0.026</a:t>
                      </a:r>
                      <a:endParaRPr sz="300">
                        <a:latin typeface="Segoe UI"/>
                        <a:cs typeface="Segoe UI"/>
                      </a:endParaRPr>
                    </a:p>
                    <a:p>
                      <a:pPr marL="31115">
                        <a:lnSpc>
                          <a:spcPct val="100000"/>
                        </a:lnSpc>
                        <a:spcBef>
                          <a:spcPts val="90"/>
                        </a:spcBef>
                      </a:pPr>
                      <a:r>
                        <a:rPr sz="300" spc="-10" dirty="0">
                          <a:latin typeface="Segoe UI"/>
                          <a:cs typeface="Segoe UI"/>
                        </a:rPr>
                        <a:t>0.120</a:t>
                      </a:r>
                      <a:endParaRPr sz="300">
                        <a:latin typeface="Segoe UI"/>
                        <a:cs typeface="Segoe UI"/>
                      </a:endParaRPr>
                    </a:p>
                    <a:p>
                      <a:pPr marL="20955">
                        <a:lnSpc>
                          <a:spcPct val="100000"/>
                        </a:lnSpc>
                        <a:spcBef>
                          <a:spcPts val="95"/>
                        </a:spcBef>
                      </a:pPr>
                      <a:r>
                        <a:rPr sz="300" spc="-10" dirty="0">
                          <a:latin typeface="Segoe UI"/>
                          <a:cs typeface="Segoe UI"/>
                        </a:rPr>
                        <a:t>(0.034)</a:t>
                      </a:r>
                      <a:endParaRPr sz="300">
                        <a:latin typeface="Segoe UI"/>
                        <a:cs typeface="Segoe UI"/>
                      </a:endParaRPr>
                    </a:p>
                    <a:p>
                      <a:pPr marL="31115">
                        <a:lnSpc>
                          <a:spcPct val="100000"/>
                        </a:lnSpc>
                        <a:spcBef>
                          <a:spcPts val="90"/>
                        </a:spcBef>
                      </a:pPr>
                      <a:r>
                        <a:rPr sz="300" spc="-10" dirty="0">
                          <a:latin typeface="Segoe UI"/>
                          <a:cs typeface="Segoe UI"/>
                        </a:rPr>
                        <a:t>0.267</a:t>
                      </a:r>
                      <a:endParaRPr sz="300">
                        <a:latin typeface="Segoe UI"/>
                        <a:cs typeface="Segoe UI"/>
                      </a:endParaRPr>
                    </a:p>
                    <a:p>
                      <a:pPr marL="20955">
                        <a:lnSpc>
                          <a:spcPct val="100000"/>
                        </a:lnSpc>
                        <a:spcBef>
                          <a:spcPts val="90"/>
                        </a:spcBef>
                      </a:pPr>
                      <a:r>
                        <a:rPr sz="300" spc="-10" dirty="0">
                          <a:latin typeface="Segoe UI"/>
                          <a:cs typeface="Segoe UI"/>
                        </a:rPr>
                        <a:t>(0.004)</a:t>
                      </a:r>
                      <a:endParaRPr sz="300">
                        <a:latin typeface="Segoe UI"/>
                        <a:cs typeface="Segoe UI"/>
                      </a:endParaRPr>
                    </a:p>
                    <a:p>
                      <a:pPr marL="20955">
                        <a:lnSpc>
                          <a:spcPct val="100000"/>
                        </a:lnSpc>
                        <a:spcBef>
                          <a:spcPts val="95"/>
                        </a:spcBef>
                      </a:pPr>
                      <a:r>
                        <a:rPr sz="300" spc="-10" dirty="0">
                          <a:latin typeface="Segoe UI"/>
                          <a:cs typeface="Segoe UI"/>
                        </a:rPr>
                        <a:t>(0.011)</a:t>
                      </a:r>
                      <a:endParaRPr sz="300">
                        <a:latin typeface="Segoe UI"/>
                        <a:cs typeface="Segoe UI"/>
                      </a:endParaRPr>
                    </a:p>
                    <a:p>
                      <a:pPr marL="20955">
                        <a:lnSpc>
                          <a:spcPct val="100000"/>
                        </a:lnSpc>
                        <a:spcBef>
                          <a:spcPts val="90"/>
                        </a:spcBef>
                      </a:pPr>
                      <a:r>
                        <a:rPr sz="300" spc="-10" dirty="0">
                          <a:latin typeface="Segoe UI"/>
                          <a:cs typeface="Segoe UI"/>
                        </a:rPr>
                        <a:t>(0.067)</a:t>
                      </a:r>
                      <a:endParaRPr sz="300">
                        <a:latin typeface="Segoe UI"/>
                        <a:cs typeface="Segoe UI"/>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40"/>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rowSpan="17">
                  <a:txBody>
                    <a:bodyPr/>
                    <a:lstStyle/>
                    <a:p>
                      <a:pPr marL="31750">
                        <a:lnSpc>
                          <a:spcPct val="100000"/>
                        </a:lnSpc>
                        <a:spcBef>
                          <a:spcPts val="35"/>
                        </a:spcBef>
                      </a:pPr>
                      <a:r>
                        <a:rPr sz="300" spc="-10" dirty="0">
                          <a:latin typeface="Segoe UI"/>
                          <a:cs typeface="Segoe UI"/>
                        </a:rPr>
                        <a:t>0.001</a:t>
                      </a:r>
                      <a:endParaRPr sz="300">
                        <a:latin typeface="Segoe UI"/>
                        <a:cs typeface="Segoe UI"/>
                      </a:endParaRPr>
                    </a:p>
                    <a:p>
                      <a:pPr marL="31750">
                        <a:lnSpc>
                          <a:spcPct val="100000"/>
                        </a:lnSpc>
                        <a:spcBef>
                          <a:spcPts val="95"/>
                        </a:spcBef>
                      </a:pPr>
                      <a:r>
                        <a:rPr sz="300" spc="-10" dirty="0">
                          <a:latin typeface="Segoe UI"/>
                          <a:cs typeface="Segoe UI"/>
                        </a:rPr>
                        <a:t>0.001</a:t>
                      </a:r>
                      <a:endParaRPr sz="300">
                        <a:latin typeface="Segoe UI"/>
                        <a:cs typeface="Segoe UI"/>
                      </a:endParaRPr>
                    </a:p>
                    <a:p>
                      <a:pPr marL="31750">
                        <a:lnSpc>
                          <a:spcPct val="100000"/>
                        </a:lnSpc>
                        <a:spcBef>
                          <a:spcPts val="90"/>
                        </a:spcBef>
                      </a:pPr>
                      <a:r>
                        <a:rPr sz="300" spc="-10" dirty="0">
                          <a:latin typeface="Segoe UI"/>
                          <a:cs typeface="Segoe UI"/>
                        </a:rPr>
                        <a:t>0.001</a:t>
                      </a:r>
                      <a:endParaRPr sz="300">
                        <a:latin typeface="Segoe UI"/>
                        <a:cs typeface="Segoe UI"/>
                      </a:endParaRPr>
                    </a:p>
                    <a:p>
                      <a:pPr marL="31115">
                        <a:lnSpc>
                          <a:spcPct val="100000"/>
                        </a:lnSpc>
                        <a:spcBef>
                          <a:spcPts val="90"/>
                        </a:spcBef>
                      </a:pPr>
                      <a:r>
                        <a:rPr sz="300" spc="-10" dirty="0">
                          <a:latin typeface="Segoe UI"/>
                          <a:cs typeface="Segoe UI"/>
                        </a:rPr>
                        <a:t>0.001</a:t>
                      </a:r>
                      <a:endParaRPr sz="300">
                        <a:latin typeface="Segoe UI"/>
                        <a:cs typeface="Segoe UI"/>
                      </a:endParaRPr>
                    </a:p>
                    <a:p>
                      <a:pPr marL="31115">
                        <a:lnSpc>
                          <a:spcPct val="100000"/>
                        </a:lnSpc>
                        <a:spcBef>
                          <a:spcPts val="95"/>
                        </a:spcBef>
                      </a:pPr>
                      <a:r>
                        <a:rPr sz="300" spc="-10" dirty="0">
                          <a:latin typeface="Segoe UI"/>
                          <a:cs typeface="Segoe UI"/>
                        </a:rPr>
                        <a:t>0.000</a:t>
                      </a:r>
                      <a:endParaRPr sz="300">
                        <a:latin typeface="Segoe UI"/>
                        <a:cs typeface="Segoe UI"/>
                      </a:endParaRPr>
                    </a:p>
                    <a:p>
                      <a:pPr marL="31115">
                        <a:lnSpc>
                          <a:spcPct val="100000"/>
                        </a:lnSpc>
                        <a:spcBef>
                          <a:spcPts val="90"/>
                        </a:spcBef>
                      </a:pPr>
                      <a:r>
                        <a:rPr sz="300" spc="-10" dirty="0">
                          <a:latin typeface="Segoe UI"/>
                          <a:cs typeface="Segoe UI"/>
                        </a:rPr>
                        <a:t>0.000</a:t>
                      </a:r>
                      <a:endParaRPr sz="300">
                        <a:latin typeface="Segoe UI"/>
                        <a:cs typeface="Segoe UI"/>
                      </a:endParaRPr>
                    </a:p>
                    <a:p>
                      <a:pPr marL="31115">
                        <a:lnSpc>
                          <a:spcPct val="100000"/>
                        </a:lnSpc>
                        <a:spcBef>
                          <a:spcPts val="90"/>
                        </a:spcBef>
                      </a:pPr>
                      <a:r>
                        <a:rPr sz="300" spc="-10" dirty="0">
                          <a:latin typeface="Segoe UI"/>
                          <a:cs typeface="Segoe UI"/>
                        </a:rPr>
                        <a:t>0.002</a:t>
                      </a:r>
                      <a:endParaRPr sz="300">
                        <a:latin typeface="Segoe UI"/>
                        <a:cs typeface="Segoe UI"/>
                      </a:endParaRPr>
                    </a:p>
                    <a:p>
                      <a:pPr marL="31115">
                        <a:lnSpc>
                          <a:spcPct val="100000"/>
                        </a:lnSpc>
                        <a:spcBef>
                          <a:spcPts val="90"/>
                        </a:spcBef>
                      </a:pPr>
                      <a:r>
                        <a:rPr sz="300" spc="-10" dirty="0">
                          <a:latin typeface="Segoe UI"/>
                          <a:cs typeface="Segoe UI"/>
                        </a:rPr>
                        <a:t>0.002</a:t>
                      </a:r>
                      <a:endParaRPr sz="300">
                        <a:latin typeface="Segoe UI"/>
                        <a:cs typeface="Segoe UI"/>
                      </a:endParaRPr>
                    </a:p>
                    <a:p>
                      <a:pPr marL="31115">
                        <a:lnSpc>
                          <a:spcPct val="100000"/>
                        </a:lnSpc>
                        <a:spcBef>
                          <a:spcPts val="95"/>
                        </a:spcBef>
                      </a:pPr>
                      <a:r>
                        <a:rPr sz="300" spc="-10" dirty="0">
                          <a:latin typeface="Segoe UI"/>
                          <a:cs typeface="Segoe UI"/>
                        </a:rPr>
                        <a:t>0.000</a:t>
                      </a:r>
                      <a:endParaRPr sz="300">
                        <a:latin typeface="Segoe UI"/>
                        <a:cs typeface="Segoe UI"/>
                      </a:endParaRPr>
                    </a:p>
                    <a:p>
                      <a:pPr marL="31115">
                        <a:lnSpc>
                          <a:spcPct val="100000"/>
                        </a:lnSpc>
                        <a:spcBef>
                          <a:spcPts val="90"/>
                        </a:spcBef>
                      </a:pPr>
                      <a:r>
                        <a:rPr sz="300" spc="-10" dirty="0">
                          <a:latin typeface="Segoe UI"/>
                          <a:cs typeface="Segoe UI"/>
                        </a:rPr>
                        <a:t>0.004</a:t>
                      </a:r>
                      <a:endParaRPr sz="300">
                        <a:latin typeface="Segoe UI"/>
                        <a:cs typeface="Segoe UI"/>
                      </a:endParaRPr>
                    </a:p>
                    <a:p>
                      <a:pPr marL="20955">
                        <a:lnSpc>
                          <a:spcPct val="100000"/>
                        </a:lnSpc>
                        <a:spcBef>
                          <a:spcPts val="90"/>
                        </a:spcBef>
                      </a:pPr>
                      <a:r>
                        <a:rPr sz="300" spc="-10" dirty="0">
                          <a:latin typeface="Segoe UI"/>
                          <a:cs typeface="Segoe UI"/>
                        </a:rPr>
                        <a:t>(0.002)</a:t>
                      </a:r>
                      <a:endParaRPr sz="300">
                        <a:latin typeface="Segoe UI"/>
                        <a:cs typeface="Segoe UI"/>
                      </a:endParaRPr>
                    </a:p>
                    <a:p>
                      <a:pPr marL="31115">
                        <a:lnSpc>
                          <a:spcPct val="100000"/>
                        </a:lnSpc>
                        <a:spcBef>
                          <a:spcPts val="90"/>
                        </a:spcBef>
                      </a:pPr>
                      <a:r>
                        <a:rPr sz="300" spc="-10" dirty="0">
                          <a:latin typeface="Segoe UI"/>
                          <a:cs typeface="Segoe UI"/>
                        </a:rPr>
                        <a:t>0.003</a:t>
                      </a:r>
                      <a:endParaRPr sz="300">
                        <a:latin typeface="Segoe UI"/>
                        <a:cs typeface="Segoe UI"/>
                      </a:endParaRPr>
                    </a:p>
                    <a:p>
                      <a:pPr marL="31115">
                        <a:lnSpc>
                          <a:spcPct val="100000"/>
                        </a:lnSpc>
                        <a:spcBef>
                          <a:spcPts val="95"/>
                        </a:spcBef>
                      </a:pPr>
                      <a:r>
                        <a:rPr sz="300" spc="-10" dirty="0">
                          <a:latin typeface="Segoe UI"/>
                          <a:cs typeface="Segoe UI"/>
                        </a:rPr>
                        <a:t>0.002</a:t>
                      </a:r>
                      <a:endParaRPr sz="300">
                        <a:latin typeface="Segoe UI"/>
                        <a:cs typeface="Segoe UI"/>
                      </a:endParaRPr>
                    </a:p>
                    <a:p>
                      <a:pPr marL="31115">
                        <a:lnSpc>
                          <a:spcPct val="100000"/>
                        </a:lnSpc>
                        <a:spcBef>
                          <a:spcPts val="90"/>
                        </a:spcBef>
                      </a:pPr>
                      <a:r>
                        <a:rPr sz="300" spc="-10" dirty="0">
                          <a:latin typeface="Segoe UI"/>
                          <a:cs typeface="Segoe UI"/>
                        </a:rPr>
                        <a:t>0.002</a:t>
                      </a:r>
                      <a:endParaRPr sz="300">
                        <a:latin typeface="Segoe UI"/>
                        <a:cs typeface="Segoe UI"/>
                      </a:endParaRPr>
                    </a:p>
                    <a:p>
                      <a:pPr marL="20955">
                        <a:lnSpc>
                          <a:spcPct val="100000"/>
                        </a:lnSpc>
                        <a:spcBef>
                          <a:spcPts val="90"/>
                        </a:spcBef>
                      </a:pPr>
                      <a:r>
                        <a:rPr sz="300" spc="-10" dirty="0">
                          <a:latin typeface="Segoe UI"/>
                          <a:cs typeface="Segoe UI"/>
                        </a:rPr>
                        <a:t>(0.000)</a:t>
                      </a:r>
                      <a:endParaRPr sz="300">
                        <a:latin typeface="Segoe UI"/>
                        <a:cs typeface="Segoe UI"/>
                      </a:endParaRPr>
                    </a:p>
                    <a:p>
                      <a:pPr marL="31750">
                        <a:lnSpc>
                          <a:spcPct val="100000"/>
                        </a:lnSpc>
                        <a:spcBef>
                          <a:spcPts val="95"/>
                        </a:spcBef>
                      </a:pPr>
                      <a:r>
                        <a:rPr sz="300" spc="-10" dirty="0">
                          <a:latin typeface="Segoe UI"/>
                          <a:cs typeface="Segoe UI"/>
                        </a:rPr>
                        <a:t>0.003</a:t>
                      </a:r>
                      <a:endParaRPr sz="300">
                        <a:latin typeface="Segoe UI"/>
                        <a:cs typeface="Segoe UI"/>
                      </a:endParaRPr>
                    </a:p>
                    <a:p>
                      <a:pPr marL="31750">
                        <a:lnSpc>
                          <a:spcPct val="100000"/>
                        </a:lnSpc>
                        <a:spcBef>
                          <a:spcPts val="90"/>
                        </a:spcBef>
                      </a:pPr>
                      <a:r>
                        <a:rPr sz="300" spc="-10" dirty="0">
                          <a:latin typeface="Segoe UI"/>
                          <a:cs typeface="Segoe UI"/>
                        </a:rPr>
                        <a:t>0.004</a:t>
                      </a:r>
                      <a:endParaRPr sz="300">
                        <a:latin typeface="Segoe UI"/>
                        <a:cs typeface="Segoe UI"/>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40"/>
                        </a:lnSpc>
                        <a:spcBef>
                          <a:spcPts val="35"/>
                        </a:spcBef>
                      </a:pPr>
                      <a:r>
                        <a:rPr sz="300" spc="-25" dirty="0">
                          <a:solidFill>
                            <a:srgbClr val="006000"/>
                          </a:solidFill>
                          <a:latin typeface="Segoe UI"/>
                          <a:cs typeface="Segoe UI"/>
                        </a:rPr>
                        <a:t>Yes</a:t>
                      </a:r>
                      <a:endParaRPr sz="300">
                        <a:latin typeface="Segoe UI"/>
                        <a:cs typeface="Segoe UI"/>
                      </a:endParaRPr>
                    </a:p>
                  </a:txBody>
                  <a:tcPr marL="0" marR="0" marT="4445" marB="0">
                    <a:lnR w="9525">
                      <a:solidFill>
                        <a:srgbClr val="DEDEDE"/>
                      </a:solidFill>
                      <a:prstDash val="solid"/>
                    </a:lnR>
                    <a:solidFill>
                      <a:srgbClr val="C5EECE"/>
                    </a:solidFill>
                  </a:tcPr>
                </a:tc>
                <a:extLst>
                  <a:ext uri="{0D108BD9-81ED-4DB2-BD59-A6C34878D82A}">
                    <a16:rowId xmlns:a16="http://schemas.microsoft.com/office/drawing/2014/main" val="10002"/>
                  </a:ext>
                </a:extLst>
              </a:tr>
              <a:tr h="55244">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444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3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24130">
                        <a:lnSpc>
                          <a:spcPts val="335"/>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35"/>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35"/>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40"/>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40"/>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4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9525">
                      <a:solidFill>
                        <a:srgbClr val="DEDEDE"/>
                      </a:solidFill>
                      <a:prstDash val="solid"/>
                    </a:lnR>
                    <a:solidFill>
                      <a:srgbClr val="C5EECE"/>
                    </a:solidFill>
                  </a:tcPr>
                </a:tc>
                <a:extLst>
                  <a:ext uri="{0D108BD9-81ED-4DB2-BD59-A6C34878D82A}">
                    <a16:rowId xmlns:a16="http://schemas.microsoft.com/office/drawing/2014/main" val="10003"/>
                  </a:ext>
                </a:extLst>
              </a:tr>
              <a:tr h="55244">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5"/>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0"/>
                        </a:lnSpc>
                        <a:spcBef>
                          <a:spcPts val="20"/>
                        </a:spcBef>
                      </a:pPr>
                      <a:r>
                        <a:rPr sz="300" spc="-25" dirty="0">
                          <a:solidFill>
                            <a:srgbClr val="006000"/>
                          </a:solidFill>
                          <a:latin typeface="Segoe UI"/>
                          <a:cs typeface="Segoe UI"/>
                        </a:rPr>
                        <a:t>Yes</a:t>
                      </a:r>
                      <a:endParaRPr sz="300">
                        <a:latin typeface="Segoe UI"/>
                        <a:cs typeface="Segoe UI"/>
                      </a:endParaRPr>
                    </a:p>
                  </a:txBody>
                  <a:tcPr marL="0" marR="0" marT="254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24130">
                        <a:lnSpc>
                          <a:spcPts val="330"/>
                        </a:lnSpc>
                        <a:spcBef>
                          <a:spcPts val="15"/>
                        </a:spcBef>
                      </a:pPr>
                      <a:r>
                        <a:rPr sz="300" spc="-25" dirty="0">
                          <a:solidFill>
                            <a:srgbClr val="9C0006"/>
                          </a:solidFill>
                          <a:latin typeface="Segoe UI"/>
                          <a:cs typeface="Segoe UI"/>
                        </a:rPr>
                        <a:t>No</a:t>
                      </a:r>
                      <a:endParaRPr sz="300">
                        <a:latin typeface="Segoe UI"/>
                        <a:cs typeface="Segoe UI"/>
                      </a:endParaRPr>
                    </a:p>
                  </a:txBody>
                  <a:tcPr marL="0" marR="0" marT="190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35"/>
                        </a:lnSpc>
                        <a:spcBef>
                          <a:spcPts val="15"/>
                        </a:spcBef>
                      </a:pPr>
                      <a:r>
                        <a:rPr sz="300" spc="-25" dirty="0">
                          <a:solidFill>
                            <a:srgbClr val="006000"/>
                          </a:solidFill>
                          <a:latin typeface="Segoe UI"/>
                          <a:cs typeface="Segoe UI"/>
                        </a:rPr>
                        <a:t>Yes</a:t>
                      </a:r>
                      <a:endParaRPr sz="300">
                        <a:latin typeface="Segoe UI"/>
                        <a:cs typeface="Segoe UI"/>
                      </a:endParaRPr>
                    </a:p>
                  </a:txBody>
                  <a:tcPr marL="0" marR="0" marT="190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25"/>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30"/>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35"/>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35"/>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9525">
                      <a:solidFill>
                        <a:srgbClr val="DEDEDE"/>
                      </a:solidFill>
                      <a:prstDash val="solid"/>
                    </a:lnR>
                    <a:solidFill>
                      <a:srgbClr val="C5EECE"/>
                    </a:solidFill>
                  </a:tcPr>
                </a:tc>
                <a:extLst>
                  <a:ext uri="{0D108BD9-81ED-4DB2-BD59-A6C34878D82A}">
                    <a16:rowId xmlns:a16="http://schemas.microsoft.com/office/drawing/2014/main" val="10004"/>
                  </a:ext>
                </a:extLst>
              </a:tr>
              <a:tr h="55880">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19050">
                        <a:lnSpc>
                          <a:spcPct val="100000"/>
                        </a:lnSpc>
                        <a:spcBef>
                          <a:spcPts val="25"/>
                        </a:spcBef>
                      </a:pPr>
                      <a:r>
                        <a:rPr sz="300" spc="-25" dirty="0">
                          <a:solidFill>
                            <a:srgbClr val="006000"/>
                          </a:solidFill>
                          <a:latin typeface="Segoe UI"/>
                          <a:cs typeface="Segoe UI"/>
                        </a:rPr>
                        <a:t>Yes</a:t>
                      </a:r>
                      <a:endParaRPr sz="300">
                        <a:latin typeface="Segoe UI"/>
                        <a:cs typeface="Segoe UI"/>
                      </a:endParaRPr>
                    </a:p>
                    <a:p>
                      <a:pPr marL="19050">
                        <a:lnSpc>
                          <a:spcPts val="325"/>
                        </a:lnSpc>
                        <a:spcBef>
                          <a:spcPts val="90"/>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5"/>
                        </a:lnSpc>
                        <a:spcBef>
                          <a:spcPts val="30"/>
                        </a:spcBef>
                      </a:pPr>
                      <a:r>
                        <a:rPr sz="300" spc="-25" dirty="0">
                          <a:solidFill>
                            <a:srgbClr val="006000"/>
                          </a:solidFill>
                          <a:latin typeface="Segoe UI"/>
                          <a:cs typeface="Segoe UI"/>
                        </a:rPr>
                        <a:t>Yes</a:t>
                      </a:r>
                      <a:endParaRPr sz="300">
                        <a:latin typeface="Segoe UI"/>
                        <a:cs typeface="Segoe UI"/>
                      </a:endParaRPr>
                    </a:p>
                  </a:txBody>
                  <a:tcPr marL="0" marR="0" marT="381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19685">
                        <a:lnSpc>
                          <a:spcPts val="330"/>
                        </a:lnSpc>
                        <a:spcBef>
                          <a:spcPts val="20"/>
                        </a:spcBef>
                      </a:pPr>
                      <a:r>
                        <a:rPr sz="300" spc="-25" dirty="0">
                          <a:solidFill>
                            <a:srgbClr val="006000"/>
                          </a:solidFill>
                          <a:latin typeface="Segoe UI"/>
                          <a:cs typeface="Segoe UI"/>
                        </a:rPr>
                        <a:t>Yes</a:t>
                      </a:r>
                      <a:endParaRPr sz="300">
                        <a:latin typeface="Segoe UI"/>
                        <a:cs typeface="Segoe UI"/>
                      </a:endParaRPr>
                    </a:p>
                  </a:txBody>
                  <a:tcPr marL="0" marR="0" marT="254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35"/>
                        </a:lnSpc>
                        <a:spcBef>
                          <a:spcPts val="15"/>
                        </a:spcBef>
                      </a:pPr>
                      <a:r>
                        <a:rPr sz="300" spc="-25" dirty="0">
                          <a:solidFill>
                            <a:srgbClr val="006000"/>
                          </a:solidFill>
                          <a:latin typeface="Segoe UI"/>
                          <a:cs typeface="Segoe UI"/>
                        </a:rPr>
                        <a:t>Yes</a:t>
                      </a:r>
                      <a:endParaRPr sz="300">
                        <a:latin typeface="Segoe UI"/>
                        <a:cs typeface="Segoe UI"/>
                      </a:endParaRPr>
                    </a:p>
                  </a:txBody>
                  <a:tcPr marL="0" marR="0" marT="190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35"/>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35"/>
                        </a:lnSpc>
                        <a:spcBef>
                          <a:spcPts val="20"/>
                        </a:spcBef>
                      </a:pPr>
                      <a:r>
                        <a:rPr sz="300" spc="-25" dirty="0">
                          <a:solidFill>
                            <a:srgbClr val="006000"/>
                          </a:solidFill>
                          <a:latin typeface="Segoe UI"/>
                          <a:cs typeface="Segoe UI"/>
                        </a:rPr>
                        <a:t>Yes</a:t>
                      </a:r>
                      <a:endParaRPr sz="300">
                        <a:latin typeface="Segoe UI"/>
                        <a:cs typeface="Segoe UI"/>
                      </a:endParaRPr>
                    </a:p>
                  </a:txBody>
                  <a:tcPr marL="0" marR="0" marT="254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25"/>
                        </a:lnSpc>
                        <a:spcBef>
                          <a:spcPts val="15"/>
                        </a:spcBef>
                      </a:pPr>
                      <a:r>
                        <a:rPr sz="300" spc="-25" dirty="0">
                          <a:solidFill>
                            <a:srgbClr val="9C0006"/>
                          </a:solidFill>
                          <a:latin typeface="Segoe UI"/>
                          <a:cs typeface="Segoe UI"/>
                        </a:rPr>
                        <a:t>No</a:t>
                      </a:r>
                      <a:endParaRPr sz="300">
                        <a:latin typeface="Segoe UI"/>
                        <a:cs typeface="Segoe UI"/>
                      </a:endParaRPr>
                    </a:p>
                  </a:txBody>
                  <a:tcPr marL="0" marR="0" marT="190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25"/>
                        </a:lnSpc>
                        <a:spcBef>
                          <a:spcPts val="15"/>
                        </a:spcBef>
                      </a:pPr>
                      <a:r>
                        <a:rPr sz="300" spc="-25" dirty="0">
                          <a:solidFill>
                            <a:srgbClr val="006000"/>
                          </a:solidFill>
                          <a:latin typeface="Segoe UI"/>
                          <a:cs typeface="Segoe UI"/>
                        </a:rPr>
                        <a:t>Yes</a:t>
                      </a:r>
                      <a:endParaRPr sz="300">
                        <a:latin typeface="Segoe UI"/>
                        <a:cs typeface="Segoe UI"/>
                      </a:endParaRPr>
                    </a:p>
                  </a:txBody>
                  <a:tcPr marL="0" marR="0" marT="1905" marB="0">
                    <a:lnR w="9525">
                      <a:solidFill>
                        <a:srgbClr val="DEDEDE"/>
                      </a:solidFill>
                      <a:prstDash val="solid"/>
                    </a:lnR>
                    <a:solidFill>
                      <a:srgbClr val="C5EECE"/>
                    </a:solidFill>
                  </a:tcPr>
                </a:tc>
                <a:extLst>
                  <a:ext uri="{0D108BD9-81ED-4DB2-BD59-A6C34878D82A}">
                    <a16:rowId xmlns:a16="http://schemas.microsoft.com/office/drawing/2014/main" val="10005"/>
                  </a:ext>
                </a:extLst>
              </a:tr>
              <a:tr h="57150">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0"/>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24130">
                        <a:lnSpc>
                          <a:spcPts val="330"/>
                        </a:lnSpc>
                        <a:spcBef>
                          <a:spcPts val="20"/>
                        </a:spcBef>
                      </a:pPr>
                      <a:r>
                        <a:rPr sz="300" spc="-25" dirty="0">
                          <a:solidFill>
                            <a:srgbClr val="9C0006"/>
                          </a:solidFill>
                          <a:latin typeface="Segoe UI"/>
                          <a:cs typeface="Segoe UI"/>
                        </a:rPr>
                        <a:t>No</a:t>
                      </a:r>
                      <a:endParaRPr sz="300">
                        <a:latin typeface="Segoe UI"/>
                        <a:cs typeface="Segoe UI"/>
                      </a:endParaRPr>
                    </a:p>
                  </a:txBody>
                  <a:tcPr marL="0" marR="0" marT="254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35"/>
                        </a:lnSpc>
                        <a:spcBef>
                          <a:spcPts val="15"/>
                        </a:spcBef>
                      </a:pPr>
                      <a:r>
                        <a:rPr sz="300" spc="-25" dirty="0">
                          <a:solidFill>
                            <a:srgbClr val="006000"/>
                          </a:solidFill>
                          <a:latin typeface="Segoe UI"/>
                          <a:cs typeface="Segoe UI"/>
                        </a:rPr>
                        <a:t>Yes</a:t>
                      </a:r>
                      <a:endParaRPr sz="300">
                        <a:latin typeface="Segoe UI"/>
                        <a:cs typeface="Segoe UI"/>
                      </a:endParaRPr>
                    </a:p>
                  </a:txBody>
                  <a:tcPr marL="0" marR="0" marT="190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35"/>
                        </a:lnSpc>
                        <a:spcBef>
                          <a:spcPts val="15"/>
                        </a:spcBef>
                      </a:pPr>
                      <a:r>
                        <a:rPr sz="300" spc="-25" dirty="0">
                          <a:solidFill>
                            <a:srgbClr val="9C0006"/>
                          </a:solidFill>
                          <a:latin typeface="Segoe UI"/>
                          <a:cs typeface="Segoe UI"/>
                        </a:rPr>
                        <a:t>No</a:t>
                      </a:r>
                      <a:endParaRPr sz="300">
                        <a:latin typeface="Segoe UI"/>
                        <a:cs typeface="Segoe UI"/>
                      </a:endParaRPr>
                    </a:p>
                  </a:txBody>
                  <a:tcPr marL="0" marR="0" marT="190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35"/>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40"/>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40"/>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9525">
                      <a:solidFill>
                        <a:srgbClr val="DEDEDE"/>
                      </a:solidFill>
                      <a:prstDash val="solid"/>
                    </a:lnR>
                    <a:solidFill>
                      <a:srgbClr val="FFC6CE"/>
                    </a:solidFill>
                  </a:tcPr>
                </a:tc>
                <a:extLst>
                  <a:ext uri="{0D108BD9-81ED-4DB2-BD59-A6C34878D82A}">
                    <a16:rowId xmlns:a16="http://schemas.microsoft.com/office/drawing/2014/main" val="10006"/>
                  </a:ext>
                </a:extLst>
              </a:tr>
              <a:tr h="55244">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5"/>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0"/>
                        </a:lnSpc>
                        <a:spcBef>
                          <a:spcPts val="30"/>
                        </a:spcBef>
                      </a:pPr>
                      <a:r>
                        <a:rPr sz="300" spc="-25" dirty="0">
                          <a:solidFill>
                            <a:srgbClr val="006000"/>
                          </a:solidFill>
                          <a:latin typeface="Segoe UI"/>
                          <a:cs typeface="Segoe UI"/>
                        </a:rPr>
                        <a:t>Yes</a:t>
                      </a:r>
                      <a:endParaRPr sz="300">
                        <a:latin typeface="Segoe UI"/>
                        <a:cs typeface="Segoe UI"/>
                      </a:endParaRPr>
                    </a:p>
                  </a:txBody>
                  <a:tcPr marL="0" marR="0" marT="381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19685">
                        <a:lnSpc>
                          <a:spcPts val="330"/>
                        </a:lnSpc>
                        <a:spcBef>
                          <a:spcPts val="20"/>
                        </a:spcBef>
                      </a:pPr>
                      <a:r>
                        <a:rPr sz="300" spc="-25" dirty="0">
                          <a:solidFill>
                            <a:srgbClr val="006000"/>
                          </a:solidFill>
                          <a:latin typeface="Segoe UI"/>
                          <a:cs typeface="Segoe UI"/>
                        </a:rPr>
                        <a:t>Yes</a:t>
                      </a:r>
                      <a:endParaRPr sz="300">
                        <a:latin typeface="Segoe UI"/>
                        <a:cs typeface="Segoe UI"/>
                      </a:endParaRPr>
                    </a:p>
                  </a:txBody>
                  <a:tcPr marL="0" marR="0" marT="254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35"/>
                        </a:lnSpc>
                        <a:spcBef>
                          <a:spcPts val="15"/>
                        </a:spcBef>
                      </a:pPr>
                      <a:r>
                        <a:rPr sz="300" spc="-25" dirty="0">
                          <a:solidFill>
                            <a:srgbClr val="006000"/>
                          </a:solidFill>
                          <a:latin typeface="Segoe UI"/>
                          <a:cs typeface="Segoe UI"/>
                        </a:rPr>
                        <a:t>Yes</a:t>
                      </a:r>
                      <a:endParaRPr sz="300">
                        <a:latin typeface="Segoe UI"/>
                        <a:cs typeface="Segoe UI"/>
                      </a:endParaRPr>
                    </a:p>
                  </a:txBody>
                  <a:tcPr marL="0" marR="0" marT="190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25"/>
                        </a:lnSpc>
                        <a:spcBef>
                          <a:spcPts val="15"/>
                        </a:spcBef>
                      </a:pPr>
                      <a:r>
                        <a:rPr sz="300" spc="-25" dirty="0">
                          <a:solidFill>
                            <a:srgbClr val="9C0006"/>
                          </a:solidFill>
                          <a:latin typeface="Segoe UI"/>
                          <a:cs typeface="Segoe UI"/>
                        </a:rPr>
                        <a:t>No</a:t>
                      </a:r>
                      <a:endParaRPr sz="300">
                        <a:latin typeface="Segoe UI"/>
                        <a:cs typeface="Segoe UI"/>
                      </a:endParaRPr>
                    </a:p>
                  </a:txBody>
                  <a:tcPr marL="0" marR="0" marT="190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30"/>
                        </a:lnSpc>
                        <a:spcBef>
                          <a:spcPts val="15"/>
                        </a:spcBef>
                      </a:pPr>
                      <a:r>
                        <a:rPr sz="300" spc="-25" dirty="0">
                          <a:solidFill>
                            <a:srgbClr val="006000"/>
                          </a:solidFill>
                          <a:latin typeface="Segoe UI"/>
                          <a:cs typeface="Segoe UI"/>
                        </a:rPr>
                        <a:t>Yes</a:t>
                      </a:r>
                      <a:endParaRPr sz="300">
                        <a:latin typeface="Segoe UI"/>
                        <a:cs typeface="Segoe UI"/>
                      </a:endParaRPr>
                    </a:p>
                  </a:txBody>
                  <a:tcPr marL="0" marR="0" marT="190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35"/>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35"/>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9525">
                      <a:solidFill>
                        <a:srgbClr val="DEDEDE"/>
                      </a:solidFill>
                      <a:prstDash val="solid"/>
                    </a:lnR>
                    <a:solidFill>
                      <a:srgbClr val="FFC6CE"/>
                    </a:solidFill>
                  </a:tcPr>
                </a:tc>
                <a:extLst>
                  <a:ext uri="{0D108BD9-81ED-4DB2-BD59-A6C34878D82A}">
                    <a16:rowId xmlns:a16="http://schemas.microsoft.com/office/drawing/2014/main" val="10007"/>
                  </a:ext>
                </a:extLst>
              </a:tr>
              <a:tr h="57785">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40"/>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5"/>
                        </a:lnSpc>
                        <a:spcBef>
                          <a:spcPts val="30"/>
                        </a:spcBef>
                      </a:pPr>
                      <a:r>
                        <a:rPr sz="300" spc="-25" dirty="0">
                          <a:solidFill>
                            <a:srgbClr val="006000"/>
                          </a:solidFill>
                          <a:latin typeface="Segoe UI"/>
                          <a:cs typeface="Segoe UI"/>
                        </a:rPr>
                        <a:t>Yes</a:t>
                      </a:r>
                      <a:endParaRPr sz="300">
                        <a:latin typeface="Segoe UI"/>
                        <a:cs typeface="Segoe UI"/>
                      </a:endParaRPr>
                    </a:p>
                  </a:txBody>
                  <a:tcPr marL="0" marR="0" marT="381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23495">
                        <a:lnSpc>
                          <a:spcPts val="330"/>
                        </a:lnSpc>
                        <a:spcBef>
                          <a:spcPts val="20"/>
                        </a:spcBef>
                      </a:pPr>
                      <a:r>
                        <a:rPr sz="300" spc="-25" dirty="0">
                          <a:solidFill>
                            <a:srgbClr val="9C0006"/>
                          </a:solidFill>
                          <a:latin typeface="Segoe UI"/>
                          <a:cs typeface="Segoe UI"/>
                        </a:rPr>
                        <a:t>No</a:t>
                      </a:r>
                      <a:endParaRPr sz="300">
                        <a:latin typeface="Segoe UI"/>
                        <a:cs typeface="Segoe UI"/>
                      </a:endParaRPr>
                    </a:p>
                  </a:txBody>
                  <a:tcPr marL="0" marR="0" marT="254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20"/>
                        </a:lnSpc>
                        <a:spcBef>
                          <a:spcPts val="15"/>
                        </a:spcBef>
                      </a:pPr>
                      <a:r>
                        <a:rPr sz="300" spc="-25" dirty="0">
                          <a:solidFill>
                            <a:srgbClr val="006000"/>
                          </a:solidFill>
                          <a:latin typeface="Segoe UI"/>
                          <a:cs typeface="Segoe UI"/>
                        </a:rPr>
                        <a:t>Yes</a:t>
                      </a:r>
                      <a:endParaRPr sz="300">
                        <a:latin typeface="Segoe UI"/>
                        <a:cs typeface="Segoe UI"/>
                      </a:endParaRPr>
                    </a:p>
                  </a:txBody>
                  <a:tcPr marL="0" marR="0" marT="190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20"/>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15"/>
                        </a:lnSpc>
                        <a:spcBef>
                          <a:spcPts val="20"/>
                        </a:spcBef>
                      </a:pPr>
                      <a:r>
                        <a:rPr sz="300" spc="-25" dirty="0">
                          <a:solidFill>
                            <a:srgbClr val="9C0006"/>
                          </a:solidFill>
                          <a:latin typeface="Segoe UI"/>
                          <a:cs typeface="Segoe UI"/>
                        </a:rPr>
                        <a:t>No</a:t>
                      </a:r>
                      <a:endParaRPr sz="300">
                        <a:latin typeface="Segoe UI"/>
                        <a:cs typeface="Segoe UI"/>
                      </a:endParaRPr>
                    </a:p>
                  </a:txBody>
                  <a:tcPr marL="0" marR="0" marT="254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25"/>
                        </a:lnSpc>
                        <a:spcBef>
                          <a:spcPts val="15"/>
                        </a:spcBef>
                      </a:pPr>
                      <a:r>
                        <a:rPr sz="300" spc="-25" dirty="0">
                          <a:solidFill>
                            <a:srgbClr val="9C0006"/>
                          </a:solidFill>
                          <a:latin typeface="Segoe UI"/>
                          <a:cs typeface="Segoe UI"/>
                        </a:rPr>
                        <a:t>No</a:t>
                      </a:r>
                      <a:endParaRPr sz="300">
                        <a:latin typeface="Segoe UI"/>
                        <a:cs typeface="Segoe UI"/>
                      </a:endParaRPr>
                    </a:p>
                  </a:txBody>
                  <a:tcPr marL="0" marR="0" marT="190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5"/>
                        </a:lnSpc>
                        <a:spcBef>
                          <a:spcPts val="15"/>
                        </a:spcBef>
                      </a:pPr>
                      <a:r>
                        <a:rPr sz="300" spc="-25" dirty="0">
                          <a:solidFill>
                            <a:srgbClr val="9C0006"/>
                          </a:solidFill>
                          <a:latin typeface="Segoe UI"/>
                          <a:cs typeface="Segoe UI"/>
                        </a:rPr>
                        <a:t>No</a:t>
                      </a:r>
                      <a:endParaRPr sz="300">
                        <a:latin typeface="Segoe UI"/>
                        <a:cs typeface="Segoe UI"/>
                      </a:endParaRPr>
                    </a:p>
                  </a:txBody>
                  <a:tcPr marL="0" marR="0" marT="1905" marB="0">
                    <a:lnR w="9525">
                      <a:solidFill>
                        <a:srgbClr val="DEDEDE"/>
                      </a:solidFill>
                      <a:prstDash val="solid"/>
                    </a:lnR>
                    <a:solidFill>
                      <a:srgbClr val="FFC6CE"/>
                    </a:solidFill>
                  </a:tcPr>
                </a:tc>
                <a:extLst>
                  <a:ext uri="{0D108BD9-81ED-4DB2-BD59-A6C34878D82A}">
                    <a16:rowId xmlns:a16="http://schemas.microsoft.com/office/drawing/2014/main" val="10008"/>
                  </a:ext>
                </a:extLst>
              </a:tr>
              <a:tr h="58419">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4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5"/>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19685">
                        <a:lnSpc>
                          <a:spcPts val="320"/>
                        </a:lnSpc>
                        <a:spcBef>
                          <a:spcPts val="20"/>
                        </a:spcBef>
                      </a:pPr>
                      <a:r>
                        <a:rPr sz="300" spc="-25" dirty="0">
                          <a:solidFill>
                            <a:srgbClr val="006000"/>
                          </a:solidFill>
                          <a:latin typeface="Segoe UI"/>
                          <a:cs typeface="Segoe UI"/>
                        </a:rPr>
                        <a:t>Yes</a:t>
                      </a:r>
                      <a:endParaRPr sz="300">
                        <a:latin typeface="Segoe UI"/>
                        <a:cs typeface="Segoe UI"/>
                      </a:endParaRPr>
                    </a:p>
                  </a:txBody>
                  <a:tcPr marL="0" marR="0" marT="254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15"/>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3335" algn="r">
                        <a:lnSpc>
                          <a:spcPts val="315"/>
                        </a:lnSpc>
                        <a:spcBef>
                          <a:spcPts val="30"/>
                        </a:spcBef>
                      </a:pPr>
                      <a:r>
                        <a:rPr sz="300" spc="-25" dirty="0">
                          <a:solidFill>
                            <a:srgbClr val="006000"/>
                          </a:solidFill>
                          <a:latin typeface="Segoe UI"/>
                          <a:cs typeface="Segoe UI"/>
                        </a:rPr>
                        <a:t>Yes</a:t>
                      </a:r>
                      <a:endParaRPr sz="300">
                        <a:latin typeface="Segoe UI"/>
                        <a:cs typeface="Segoe UI"/>
                      </a:endParaRPr>
                    </a:p>
                  </a:txBody>
                  <a:tcPr marL="0" marR="0" marT="381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19050">
                        <a:lnSpc>
                          <a:spcPct val="100000"/>
                        </a:lnSpc>
                        <a:spcBef>
                          <a:spcPts val="35"/>
                        </a:spcBef>
                      </a:pPr>
                      <a:r>
                        <a:rPr sz="300" spc="-25" dirty="0">
                          <a:solidFill>
                            <a:srgbClr val="006000"/>
                          </a:solidFill>
                          <a:latin typeface="Segoe UI"/>
                          <a:cs typeface="Segoe UI"/>
                        </a:rPr>
                        <a:t>Yes</a:t>
                      </a:r>
                      <a:endParaRPr sz="300">
                        <a:latin typeface="Segoe UI"/>
                        <a:cs typeface="Segoe UI"/>
                      </a:endParaRPr>
                    </a:p>
                    <a:p>
                      <a:pPr marL="19050">
                        <a:lnSpc>
                          <a:spcPts val="320"/>
                        </a:lnSpc>
                        <a:spcBef>
                          <a:spcPts val="90"/>
                        </a:spcBef>
                      </a:pPr>
                      <a:r>
                        <a:rPr sz="300" spc="-25" dirty="0">
                          <a:solidFill>
                            <a:srgbClr val="006000"/>
                          </a:solidFill>
                          <a:latin typeface="Segoe UI"/>
                          <a:cs typeface="Segoe UI"/>
                        </a:rPr>
                        <a:t>Yes</a:t>
                      </a:r>
                      <a:endParaRPr sz="300">
                        <a:latin typeface="Segoe UI"/>
                        <a:cs typeface="Segoe UI"/>
                      </a:endParaRPr>
                    </a:p>
                  </a:txBody>
                  <a:tcPr marL="0" marR="0" marT="444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3335" algn="r">
                        <a:lnSpc>
                          <a:spcPts val="325"/>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5"/>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9525">
                      <a:solidFill>
                        <a:srgbClr val="DEDEDE"/>
                      </a:solidFill>
                      <a:prstDash val="solid"/>
                    </a:lnR>
                    <a:solidFill>
                      <a:srgbClr val="FFC6CE"/>
                    </a:solidFill>
                  </a:tcPr>
                </a:tc>
                <a:extLst>
                  <a:ext uri="{0D108BD9-81ED-4DB2-BD59-A6C34878D82A}">
                    <a16:rowId xmlns:a16="http://schemas.microsoft.com/office/drawing/2014/main" val="10009"/>
                  </a:ext>
                </a:extLst>
              </a:tr>
              <a:tr h="58419">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4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40"/>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23495">
                        <a:lnSpc>
                          <a:spcPts val="325"/>
                        </a:lnSpc>
                        <a:spcBef>
                          <a:spcPts val="30"/>
                        </a:spcBef>
                      </a:pPr>
                      <a:r>
                        <a:rPr sz="300" spc="-25" dirty="0">
                          <a:solidFill>
                            <a:srgbClr val="9C0006"/>
                          </a:solidFill>
                          <a:latin typeface="Segoe UI"/>
                          <a:cs typeface="Segoe UI"/>
                        </a:rPr>
                        <a:t>No</a:t>
                      </a:r>
                      <a:endParaRPr sz="300">
                        <a:latin typeface="Segoe UI"/>
                        <a:cs typeface="Segoe UI"/>
                      </a:endParaRPr>
                    </a:p>
                  </a:txBody>
                  <a:tcPr marL="0" marR="0" marT="381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30"/>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20"/>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444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15"/>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15"/>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9525">
                      <a:solidFill>
                        <a:srgbClr val="DEDEDE"/>
                      </a:solidFill>
                      <a:prstDash val="solid"/>
                    </a:lnR>
                    <a:solidFill>
                      <a:srgbClr val="FFC6CE"/>
                    </a:solidFill>
                  </a:tcPr>
                </a:tc>
                <a:extLst>
                  <a:ext uri="{0D108BD9-81ED-4DB2-BD59-A6C34878D82A}">
                    <a16:rowId xmlns:a16="http://schemas.microsoft.com/office/drawing/2014/main" val="10010"/>
                  </a:ext>
                </a:extLst>
              </a:tr>
              <a:tr h="59690">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4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4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24130">
                        <a:lnSpc>
                          <a:spcPts val="340"/>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19050">
                        <a:lnSpc>
                          <a:spcPct val="100000"/>
                        </a:lnSpc>
                        <a:spcBef>
                          <a:spcPts val="20"/>
                        </a:spcBef>
                      </a:pPr>
                      <a:r>
                        <a:rPr sz="300" spc="-25" dirty="0">
                          <a:solidFill>
                            <a:srgbClr val="006000"/>
                          </a:solidFill>
                          <a:latin typeface="Segoe UI"/>
                          <a:cs typeface="Segoe UI"/>
                        </a:rPr>
                        <a:t>Yes</a:t>
                      </a:r>
                      <a:endParaRPr sz="300">
                        <a:latin typeface="Segoe UI"/>
                        <a:cs typeface="Segoe UI"/>
                      </a:endParaRPr>
                    </a:p>
                    <a:p>
                      <a:pPr marL="19050">
                        <a:lnSpc>
                          <a:spcPts val="330"/>
                        </a:lnSpc>
                        <a:spcBef>
                          <a:spcPts val="90"/>
                        </a:spcBef>
                      </a:pPr>
                      <a:r>
                        <a:rPr sz="300" spc="-25" dirty="0">
                          <a:solidFill>
                            <a:srgbClr val="006000"/>
                          </a:solidFill>
                          <a:latin typeface="Segoe UI"/>
                          <a:cs typeface="Segoe UI"/>
                        </a:rPr>
                        <a:t>Yes</a:t>
                      </a:r>
                      <a:endParaRPr sz="300">
                        <a:latin typeface="Segoe UI"/>
                        <a:cs typeface="Segoe UI"/>
                      </a:endParaRPr>
                    </a:p>
                  </a:txBody>
                  <a:tcPr marL="0" marR="0" marT="254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25"/>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0"/>
                        </a:lnSpc>
                        <a:spcBef>
                          <a:spcPts val="30"/>
                        </a:spcBef>
                      </a:pPr>
                      <a:r>
                        <a:rPr sz="300" spc="-25" dirty="0">
                          <a:solidFill>
                            <a:srgbClr val="9C0006"/>
                          </a:solidFill>
                          <a:latin typeface="Segoe UI"/>
                          <a:cs typeface="Segoe UI"/>
                        </a:rPr>
                        <a:t>No</a:t>
                      </a:r>
                      <a:endParaRPr sz="300">
                        <a:latin typeface="Segoe UI"/>
                        <a:cs typeface="Segoe UI"/>
                      </a:endParaRPr>
                    </a:p>
                  </a:txBody>
                  <a:tcPr marL="0" marR="0" marT="381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3335" algn="r">
                        <a:lnSpc>
                          <a:spcPts val="315"/>
                        </a:lnSpc>
                        <a:spcBef>
                          <a:spcPts val="35"/>
                        </a:spcBef>
                      </a:pPr>
                      <a:r>
                        <a:rPr sz="300" spc="-25" dirty="0">
                          <a:solidFill>
                            <a:srgbClr val="006000"/>
                          </a:solidFill>
                          <a:latin typeface="Segoe UI"/>
                          <a:cs typeface="Segoe UI"/>
                        </a:rPr>
                        <a:t>Yes</a:t>
                      </a:r>
                      <a:endParaRPr sz="300">
                        <a:latin typeface="Segoe UI"/>
                        <a:cs typeface="Segoe UI"/>
                      </a:endParaRPr>
                    </a:p>
                  </a:txBody>
                  <a:tcPr marL="0" marR="0" marT="444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15"/>
                        </a:lnSpc>
                        <a:spcBef>
                          <a:spcPts val="35"/>
                        </a:spcBef>
                      </a:pPr>
                      <a:r>
                        <a:rPr sz="300" spc="-25" dirty="0">
                          <a:solidFill>
                            <a:srgbClr val="006000"/>
                          </a:solidFill>
                          <a:latin typeface="Segoe UI"/>
                          <a:cs typeface="Segoe UI"/>
                        </a:rPr>
                        <a:t>Yes</a:t>
                      </a:r>
                      <a:endParaRPr sz="300">
                        <a:latin typeface="Segoe UI"/>
                        <a:cs typeface="Segoe UI"/>
                      </a:endParaRPr>
                    </a:p>
                  </a:txBody>
                  <a:tcPr marL="0" marR="0" marT="4445" marB="0">
                    <a:lnR w="9525">
                      <a:solidFill>
                        <a:srgbClr val="DEDEDE"/>
                      </a:solidFill>
                      <a:prstDash val="solid"/>
                    </a:lnR>
                    <a:solidFill>
                      <a:srgbClr val="C5EECE"/>
                    </a:solidFill>
                  </a:tcPr>
                </a:tc>
                <a:extLst>
                  <a:ext uri="{0D108BD9-81ED-4DB2-BD59-A6C34878D82A}">
                    <a16:rowId xmlns:a16="http://schemas.microsoft.com/office/drawing/2014/main" val="10011"/>
                  </a:ext>
                </a:extLst>
              </a:tr>
              <a:tr h="58419">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25"/>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L="24130">
                        <a:lnSpc>
                          <a:spcPts val="320"/>
                        </a:lnSpc>
                        <a:spcBef>
                          <a:spcPts val="10"/>
                        </a:spcBef>
                      </a:pPr>
                      <a:r>
                        <a:rPr sz="300" spc="-25" dirty="0">
                          <a:solidFill>
                            <a:srgbClr val="9C0006"/>
                          </a:solidFill>
                          <a:latin typeface="Segoe UI"/>
                          <a:cs typeface="Segoe UI"/>
                        </a:rPr>
                        <a:t>No</a:t>
                      </a:r>
                      <a:endParaRPr sz="300">
                        <a:latin typeface="Segoe UI"/>
                        <a:cs typeface="Segoe UI"/>
                      </a:endParaRPr>
                    </a:p>
                  </a:txBody>
                  <a:tcPr marL="0" marR="0" marT="127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254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20"/>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30"/>
                        </a:lnSpc>
                        <a:spcBef>
                          <a:spcPts val="30"/>
                        </a:spcBef>
                      </a:pPr>
                      <a:r>
                        <a:rPr sz="300" spc="-25" dirty="0">
                          <a:solidFill>
                            <a:srgbClr val="006000"/>
                          </a:solidFill>
                          <a:latin typeface="Segoe UI"/>
                          <a:cs typeface="Segoe UI"/>
                        </a:rPr>
                        <a:t>Yes</a:t>
                      </a:r>
                      <a:endParaRPr sz="300">
                        <a:latin typeface="Segoe UI"/>
                        <a:cs typeface="Segoe UI"/>
                      </a:endParaRPr>
                    </a:p>
                  </a:txBody>
                  <a:tcPr marL="0" marR="0" marT="381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35"/>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35"/>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9525">
                      <a:solidFill>
                        <a:srgbClr val="DEDEDE"/>
                      </a:solidFill>
                      <a:prstDash val="solid"/>
                    </a:lnR>
                    <a:solidFill>
                      <a:srgbClr val="FFC6CE"/>
                    </a:solidFill>
                  </a:tcPr>
                </a:tc>
                <a:extLst>
                  <a:ext uri="{0D108BD9-81ED-4DB2-BD59-A6C34878D82A}">
                    <a16:rowId xmlns:a16="http://schemas.microsoft.com/office/drawing/2014/main" val="10012"/>
                  </a:ext>
                </a:extLst>
              </a:tr>
              <a:tr h="55880">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5"/>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15"/>
                        </a:lnSpc>
                        <a:spcBef>
                          <a:spcPts val="30"/>
                        </a:spcBef>
                      </a:pPr>
                      <a:r>
                        <a:rPr sz="300" spc="-25" dirty="0">
                          <a:solidFill>
                            <a:srgbClr val="006000"/>
                          </a:solidFill>
                          <a:latin typeface="Segoe UI"/>
                          <a:cs typeface="Segoe UI"/>
                        </a:rPr>
                        <a:t>Yes</a:t>
                      </a:r>
                      <a:endParaRPr sz="300">
                        <a:latin typeface="Segoe UI"/>
                        <a:cs typeface="Segoe UI"/>
                      </a:endParaRPr>
                    </a:p>
                  </a:txBody>
                  <a:tcPr marL="0" marR="0" marT="3810" marB="0">
                    <a:lnR w="3175">
                      <a:solidFill>
                        <a:srgbClr val="000000"/>
                      </a:solidFill>
                      <a:prstDash val="solid"/>
                    </a:lnR>
                    <a:solidFill>
                      <a:srgbClr val="C5EECE"/>
                    </a:solidFill>
                  </a:tcPr>
                </a:tc>
                <a:tc gridSpan="2">
                  <a:txBody>
                    <a:bodyPr/>
                    <a:lstStyle/>
                    <a:p>
                      <a:pPr marL="66040">
                        <a:lnSpc>
                          <a:spcPts val="315"/>
                        </a:lnSpc>
                        <a:spcBef>
                          <a:spcPts val="30"/>
                        </a:spcBef>
                      </a:pPr>
                      <a:r>
                        <a:rPr sz="300" dirty="0">
                          <a:latin typeface="Segoe UI"/>
                          <a:cs typeface="Segoe UI"/>
                        </a:rPr>
                        <a:t>-</a:t>
                      </a:r>
                      <a:r>
                        <a:rPr sz="300" spc="225" dirty="0">
                          <a:latin typeface="Segoe UI"/>
                          <a:cs typeface="Segoe UI"/>
                        </a:rPr>
                        <a:t>  </a:t>
                      </a:r>
                      <a:r>
                        <a:rPr sz="300" spc="-25" dirty="0">
                          <a:latin typeface="Segoe UI"/>
                          <a:cs typeface="Segoe UI"/>
                        </a:rPr>
                        <a:t>NA</a:t>
                      </a:r>
                      <a:endParaRPr sz="300">
                        <a:latin typeface="Segoe UI"/>
                        <a:cs typeface="Segoe UI"/>
                      </a:endParaRPr>
                    </a:p>
                  </a:txBody>
                  <a:tcPr marL="0" marR="0" marT="3810" marB="0">
                    <a:lnL w="3175">
                      <a:solidFill>
                        <a:srgbClr val="000000"/>
                      </a:solidFill>
                      <a:prstDash val="solid"/>
                    </a:lnL>
                    <a:lnR w="3175">
                      <a:solidFill>
                        <a:srgbClr val="000000"/>
                      </a:solidFill>
                      <a:prstDash val="solid"/>
                    </a:lnR>
                  </a:tcPr>
                </a:tc>
                <a:tc hMerge="1">
                  <a:txBody>
                    <a:bodyPr/>
                    <a:lstStyle/>
                    <a:p>
                      <a:endParaRPr/>
                    </a:p>
                  </a:txBody>
                  <a:tcPr marL="0" marR="0" marT="0" marB="0"/>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ts val="315"/>
                        </a:lnSpc>
                        <a:spcBef>
                          <a:spcPts val="20"/>
                        </a:spcBef>
                      </a:pPr>
                      <a:r>
                        <a:rPr sz="300" spc="-25" dirty="0">
                          <a:solidFill>
                            <a:srgbClr val="9C0006"/>
                          </a:solidFill>
                          <a:latin typeface="Segoe UI"/>
                          <a:cs typeface="Segoe UI"/>
                        </a:rPr>
                        <a:t>No</a:t>
                      </a:r>
                      <a:endParaRPr sz="300">
                        <a:latin typeface="Segoe UI"/>
                        <a:cs typeface="Segoe UI"/>
                      </a:endParaRPr>
                    </a:p>
                  </a:txBody>
                  <a:tcPr marL="0" marR="0" marT="254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tcPr>
                </a:tc>
                <a:tc>
                  <a:txBody>
                    <a:bodyPr/>
                    <a:lstStyle/>
                    <a:p>
                      <a:pPr marR="15240" algn="r">
                        <a:lnSpc>
                          <a:spcPts val="315"/>
                        </a:lnSpc>
                        <a:spcBef>
                          <a:spcPts val="30"/>
                        </a:spcBef>
                      </a:pPr>
                      <a:r>
                        <a:rPr sz="300" spc="-25" dirty="0">
                          <a:solidFill>
                            <a:srgbClr val="9C0006"/>
                          </a:solidFill>
                          <a:latin typeface="Segoe UI"/>
                          <a:cs typeface="Segoe UI"/>
                        </a:rPr>
                        <a:t>No</a:t>
                      </a:r>
                      <a:endParaRPr sz="300">
                        <a:latin typeface="Segoe UI"/>
                        <a:cs typeface="Segoe UI"/>
                      </a:endParaRPr>
                    </a:p>
                  </a:txBody>
                  <a:tcPr marL="0" marR="0" marT="381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5"/>
                        </a:lnSpc>
                        <a:spcBef>
                          <a:spcPts val="20"/>
                        </a:spcBef>
                      </a:pPr>
                      <a:r>
                        <a:rPr sz="300" spc="-25" dirty="0">
                          <a:solidFill>
                            <a:srgbClr val="9C0006"/>
                          </a:solidFill>
                          <a:latin typeface="Segoe UI"/>
                          <a:cs typeface="Segoe UI"/>
                        </a:rPr>
                        <a:t>No</a:t>
                      </a:r>
                      <a:endParaRPr sz="300">
                        <a:latin typeface="Segoe UI"/>
                        <a:cs typeface="Segoe UI"/>
                      </a:endParaRPr>
                    </a:p>
                  </a:txBody>
                  <a:tcPr marL="0" marR="0" marT="254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30"/>
                        </a:lnSpc>
                        <a:spcBef>
                          <a:spcPts val="15"/>
                        </a:spcBef>
                      </a:pPr>
                      <a:r>
                        <a:rPr sz="300" spc="-25" dirty="0">
                          <a:solidFill>
                            <a:srgbClr val="9C0006"/>
                          </a:solidFill>
                          <a:latin typeface="Segoe UI"/>
                          <a:cs typeface="Segoe UI"/>
                        </a:rPr>
                        <a:t>No</a:t>
                      </a:r>
                      <a:endParaRPr sz="300">
                        <a:latin typeface="Segoe UI"/>
                        <a:cs typeface="Segoe UI"/>
                      </a:endParaRPr>
                    </a:p>
                  </a:txBody>
                  <a:tcPr marL="0" marR="0" marT="190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30"/>
                        </a:lnSpc>
                        <a:spcBef>
                          <a:spcPts val="15"/>
                        </a:spcBef>
                      </a:pPr>
                      <a:r>
                        <a:rPr sz="300" spc="-25" dirty="0">
                          <a:solidFill>
                            <a:srgbClr val="9C0006"/>
                          </a:solidFill>
                          <a:latin typeface="Segoe UI"/>
                          <a:cs typeface="Segoe UI"/>
                        </a:rPr>
                        <a:t>No</a:t>
                      </a:r>
                      <a:endParaRPr sz="300">
                        <a:latin typeface="Segoe UI"/>
                        <a:cs typeface="Segoe UI"/>
                      </a:endParaRPr>
                    </a:p>
                  </a:txBody>
                  <a:tcPr marL="0" marR="0" marT="1905" marB="0">
                    <a:lnR w="9525">
                      <a:solidFill>
                        <a:srgbClr val="DEDEDE"/>
                      </a:solidFill>
                      <a:prstDash val="solid"/>
                    </a:lnR>
                    <a:solidFill>
                      <a:srgbClr val="FFC6CE"/>
                    </a:solidFill>
                  </a:tcPr>
                </a:tc>
                <a:extLst>
                  <a:ext uri="{0D108BD9-81ED-4DB2-BD59-A6C34878D82A}">
                    <a16:rowId xmlns:a16="http://schemas.microsoft.com/office/drawing/2014/main" val="10013"/>
                  </a:ext>
                </a:extLst>
              </a:tr>
              <a:tr h="57785">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40"/>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5"/>
                        </a:lnSpc>
                        <a:spcBef>
                          <a:spcPts val="35"/>
                        </a:spcBef>
                      </a:pPr>
                      <a:r>
                        <a:rPr sz="300" spc="-25" dirty="0">
                          <a:solidFill>
                            <a:srgbClr val="006000"/>
                          </a:solidFill>
                          <a:latin typeface="Segoe UI"/>
                          <a:cs typeface="Segoe UI"/>
                        </a:rPr>
                        <a:t>Yes</a:t>
                      </a:r>
                      <a:endParaRPr sz="300">
                        <a:latin typeface="Segoe UI"/>
                        <a:cs typeface="Segoe UI"/>
                      </a:endParaRPr>
                    </a:p>
                  </a:txBody>
                  <a:tcPr marL="0" marR="0" marT="4445" marB="0">
                    <a:lnR w="3175">
                      <a:solidFill>
                        <a:srgbClr val="000000"/>
                      </a:solidFill>
                      <a:prstDash val="solid"/>
                    </a:lnR>
                    <a:solidFill>
                      <a:srgbClr val="C5EECE"/>
                    </a:solidFill>
                  </a:tcPr>
                </a:tc>
                <a:tc rowSpan="5">
                  <a:txBody>
                    <a:bodyPr/>
                    <a:lstStyle/>
                    <a:p>
                      <a:pPr marL="20955">
                        <a:lnSpc>
                          <a:spcPct val="100000"/>
                        </a:lnSpc>
                        <a:spcBef>
                          <a:spcPts val="35"/>
                        </a:spcBef>
                      </a:pPr>
                      <a:r>
                        <a:rPr sz="300" spc="-10" dirty="0">
                          <a:latin typeface="Segoe UI"/>
                          <a:cs typeface="Segoe UI"/>
                        </a:rPr>
                        <a:t>(0.154)</a:t>
                      </a:r>
                      <a:endParaRPr sz="300">
                        <a:latin typeface="Segoe UI"/>
                        <a:cs typeface="Segoe UI"/>
                      </a:endParaRPr>
                    </a:p>
                    <a:p>
                      <a:pPr marL="31115">
                        <a:lnSpc>
                          <a:spcPct val="100000"/>
                        </a:lnSpc>
                        <a:spcBef>
                          <a:spcPts val="90"/>
                        </a:spcBef>
                      </a:pPr>
                      <a:r>
                        <a:rPr sz="300" spc="-10" dirty="0">
                          <a:latin typeface="Segoe UI"/>
                          <a:cs typeface="Segoe UI"/>
                        </a:rPr>
                        <a:t>1.497</a:t>
                      </a:r>
                      <a:endParaRPr sz="300">
                        <a:latin typeface="Segoe UI"/>
                        <a:cs typeface="Segoe UI"/>
                      </a:endParaRPr>
                    </a:p>
                    <a:p>
                      <a:pPr marL="31115">
                        <a:lnSpc>
                          <a:spcPct val="100000"/>
                        </a:lnSpc>
                        <a:spcBef>
                          <a:spcPts val="90"/>
                        </a:spcBef>
                      </a:pPr>
                      <a:r>
                        <a:rPr sz="300" spc="-10" dirty="0">
                          <a:latin typeface="Segoe UI"/>
                          <a:cs typeface="Segoe UI"/>
                        </a:rPr>
                        <a:t>0.086</a:t>
                      </a:r>
                      <a:endParaRPr sz="300">
                        <a:latin typeface="Segoe UI"/>
                        <a:cs typeface="Segoe UI"/>
                      </a:endParaRPr>
                    </a:p>
                    <a:p>
                      <a:pPr marL="20955">
                        <a:lnSpc>
                          <a:spcPct val="100000"/>
                        </a:lnSpc>
                        <a:spcBef>
                          <a:spcPts val="95"/>
                        </a:spcBef>
                      </a:pPr>
                      <a:r>
                        <a:rPr sz="300" spc="-10" dirty="0">
                          <a:latin typeface="Segoe UI"/>
                          <a:cs typeface="Segoe UI"/>
                        </a:rPr>
                        <a:t>(0.119)</a:t>
                      </a:r>
                      <a:endParaRPr sz="300">
                        <a:latin typeface="Segoe UI"/>
                        <a:cs typeface="Segoe UI"/>
                      </a:endParaRPr>
                    </a:p>
                    <a:p>
                      <a:pPr marL="31750">
                        <a:lnSpc>
                          <a:spcPct val="100000"/>
                        </a:lnSpc>
                        <a:spcBef>
                          <a:spcPts val="90"/>
                        </a:spcBef>
                      </a:pPr>
                      <a:r>
                        <a:rPr sz="300" spc="-10" dirty="0">
                          <a:latin typeface="Segoe UI"/>
                          <a:cs typeface="Segoe UI"/>
                        </a:rPr>
                        <a:t>0.395</a:t>
                      </a:r>
                      <a:endParaRPr sz="300">
                        <a:latin typeface="Segoe UI"/>
                        <a:cs typeface="Segoe UI"/>
                      </a:endParaRPr>
                    </a:p>
                  </a:txBody>
                  <a:tcPr marL="0" marR="0" marT="4445" marB="0">
                    <a:lnL w="3175">
                      <a:solidFill>
                        <a:srgbClr val="000000"/>
                      </a:solidFill>
                      <a:prstDash val="solid"/>
                    </a:lnL>
                    <a:lnB w="9525">
                      <a:solidFill>
                        <a:srgbClr val="DEDEDE"/>
                      </a:solidFill>
                      <a:prstDash val="solid"/>
                    </a:lnB>
                  </a:tcPr>
                </a:tc>
                <a:tc>
                  <a:txBody>
                    <a:bodyPr/>
                    <a:lstStyle/>
                    <a:p>
                      <a:pPr marL="24130">
                        <a:lnSpc>
                          <a:spcPts val="325"/>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19050">
                        <a:lnSpc>
                          <a:spcPct val="100000"/>
                        </a:lnSpc>
                        <a:spcBef>
                          <a:spcPts val="35"/>
                        </a:spcBef>
                      </a:pPr>
                      <a:r>
                        <a:rPr sz="300" spc="-25" dirty="0">
                          <a:solidFill>
                            <a:srgbClr val="006000"/>
                          </a:solidFill>
                          <a:latin typeface="Segoe UI"/>
                          <a:cs typeface="Segoe UI"/>
                        </a:rPr>
                        <a:t>Yes</a:t>
                      </a:r>
                      <a:endParaRPr sz="300">
                        <a:latin typeface="Segoe UI"/>
                        <a:cs typeface="Segoe UI"/>
                      </a:endParaRPr>
                    </a:p>
                    <a:p>
                      <a:pPr marL="19050">
                        <a:lnSpc>
                          <a:spcPts val="315"/>
                        </a:lnSpc>
                        <a:spcBef>
                          <a:spcPts val="90"/>
                        </a:spcBef>
                      </a:pPr>
                      <a:r>
                        <a:rPr sz="300" spc="-25" dirty="0">
                          <a:solidFill>
                            <a:srgbClr val="006000"/>
                          </a:solidFill>
                          <a:latin typeface="Segoe UI"/>
                          <a:cs typeface="Segoe UI"/>
                        </a:rPr>
                        <a:t>Yes</a:t>
                      </a:r>
                      <a:endParaRPr sz="300">
                        <a:latin typeface="Segoe UI"/>
                        <a:cs typeface="Segoe UI"/>
                      </a:endParaRPr>
                    </a:p>
                  </a:txBody>
                  <a:tcPr marL="0" marR="0" marT="444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tcPr>
                </a:tc>
                <a:tc>
                  <a:txBody>
                    <a:bodyPr/>
                    <a:lstStyle/>
                    <a:p>
                      <a:pPr marR="13335" algn="r">
                        <a:lnSpc>
                          <a:spcPts val="320"/>
                        </a:lnSpc>
                        <a:spcBef>
                          <a:spcPts val="35"/>
                        </a:spcBef>
                      </a:pPr>
                      <a:r>
                        <a:rPr sz="300" spc="-25" dirty="0">
                          <a:solidFill>
                            <a:srgbClr val="006000"/>
                          </a:solidFill>
                          <a:latin typeface="Segoe UI"/>
                          <a:cs typeface="Segoe UI"/>
                        </a:rPr>
                        <a:t>Yes</a:t>
                      </a:r>
                      <a:endParaRPr sz="300">
                        <a:latin typeface="Segoe UI"/>
                        <a:cs typeface="Segoe UI"/>
                      </a:endParaRPr>
                    </a:p>
                  </a:txBody>
                  <a:tcPr marL="0" marR="0" marT="444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15"/>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25"/>
                        </a:lnSpc>
                        <a:spcBef>
                          <a:spcPts val="20"/>
                        </a:spcBef>
                      </a:pPr>
                      <a:r>
                        <a:rPr sz="300" spc="-25" dirty="0">
                          <a:solidFill>
                            <a:srgbClr val="9C0006"/>
                          </a:solidFill>
                          <a:latin typeface="Segoe UI"/>
                          <a:cs typeface="Segoe UI"/>
                        </a:rPr>
                        <a:t>No</a:t>
                      </a:r>
                      <a:endParaRPr sz="300">
                        <a:latin typeface="Segoe UI"/>
                        <a:cs typeface="Segoe UI"/>
                      </a:endParaRPr>
                    </a:p>
                  </a:txBody>
                  <a:tcPr marL="0" marR="0" marT="254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5"/>
                        </a:lnSpc>
                        <a:spcBef>
                          <a:spcPts val="20"/>
                        </a:spcBef>
                      </a:pPr>
                      <a:r>
                        <a:rPr sz="300" spc="-25" dirty="0">
                          <a:solidFill>
                            <a:srgbClr val="9C0006"/>
                          </a:solidFill>
                          <a:latin typeface="Segoe UI"/>
                          <a:cs typeface="Segoe UI"/>
                        </a:rPr>
                        <a:t>No</a:t>
                      </a:r>
                      <a:endParaRPr sz="300">
                        <a:latin typeface="Segoe UI"/>
                        <a:cs typeface="Segoe UI"/>
                      </a:endParaRPr>
                    </a:p>
                  </a:txBody>
                  <a:tcPr marL="0" marR="0" marT="2540" marB="0">
                    <a:lnR w="9525">
                      <a:solidFill>
                        <a:srgbClr val="DEDEDE"/>
                      </a:solidFill>
                      <a:prstDash val="solid"/>
                    </a:lnR>
                    <a:solidFill>
                      <a:srgbClr val="FFC6CE"/>
                    </a:solidFill>
                  </a:tcPr>
                </a:tc>
                <a:extLst>
                  <a:ext uri="{0D108BD9-81ED-4DB2-BD59-A6C34878D82A}">
                    <a16:rowId xmlns:a16="http://schemas.microsoft.com/office/drawing/2014/main" val="10014"/>
                  </a:ext>
                </a:extLst>
              </a:tr>
              <a:tr h="58419">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4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5"/>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685">
                        <a:lnSpc>
                          <a:spcPts val="320"/>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4445" marB="0">
                    <a:lnR w="3175">
                      <a:solidFill>
                        <a:srgbClr val="000000"/>
                      </a:solidFill>
                      <a:prstDash val="solid"/>
                    </a:lnR>
                    <a:solidFill>
                      <a:srgbClr val="C5EECE"/>
                    </a:solidFill>
                  </a:tcPr>
                </a:tc>
                <a:tc gridSpan="2">
                  <a:txBody>
                    <a:bodyPr/>
                    <a:lstStyle/>
                    <a:p>
                      <a:pPr marL="66040">
                        <a:lnSpc>
                          <a:spcPts val="315"/>
                        </a:lnSpc>
                        <a:spcBef>
                          <a:spcPts val="30"/>
                        </a:spcBef>
                      </a:pPr>
                      <a:r>
                        <a:rPr sz="300" dirty="0">
                          <a:latin typeface="Segoe UI"/>
                          <a:cs typeface="Segoe UI"/>
                        </a:rPr>
                        <a:t>-</a:t>
                      </a:r>
                      <a:r>
                        <a:rPr sz="300" spc="225" dirty="0">
                          <a:latin typeface="Segoe UI"/>
                          <a:cs typeface="Segoe UI"/>
                        </a:rPr>
                        <a:t>  </a:t>
                      </a:r>
                      <a:r>
                        <a:rPr sz="300" spc="-25" dirty="0">
                          <a:latin typeface="Segoe UI"/>
                          <a:cs typeface="Segoe UI"/>
                        </a:rPr>
                        <a:t>NA</a:t>
                      </a:r>
                      <a:endParaRPr sz="300">
                        <a:latin typeface="Segoe UI"/>
                        <a:cs typeface="Segoe UI"/>
                      </a:endParaRPr>
                    </a:p>
                  </a:txBody>
                  <a:tcPr marL="0" marR="0" marT="3810" marB="0">
                    <a:lnL w="3175">
                      <a:solidFill>
                        <a:srgbClr val="000000"/>
                      </a:solidFill>
                      <a:prstDash val="solid"/>
                    </a:lnL>
                    <a:lnR w="3175">
                      <a:solidFill>
                        <a:srgbClr val="000000"/>
                      </a:solidFill>
                      <a:prstDash val="solid"/>
                    </a:lnR>
                  </a:tcPr>
                </a:tc>
                <a:tc hMerge="1">
                  <a:txBody>
                    <a:bodyPr/>
                    <a:lstStyle/>
                    <a:p>
                      <a:endParaRPr/>
                    </a:p>
                  </a:txBody>
                  <a:tcPr marL="0" marR="0" marT="0" marB="0"/>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23495">
                        <a:lnSpc>
                          <a:spcPct val="100000"/>
                        </a:lnSpc>
                        <a:spcBef>
                          <a:spcPts val="35"/>
                        </a:spcBef>
                      </a:pPr>
                      <a:r>
                        <a:rPr sz="300" spc="-25" dirty="0">
                          <a:solidFill>
                            <a:srgbClr val="9C0006"/>
                          </a:solidFill>
                          <a:latin typeface="Segoe UI"/>
                          <a:cs typeface="Segoe UI"/>
                        </a:rPr>
                        <a:t>No</a:t>
                      </a:r>
                      <a:endParaRPr sz="300">
                        <a:latin typeface="Segoe UI"/>
                        <a:cs typeface="Segoe UI"/>
                      </a:endParaRPr>
                    </a:p>
                    <a:p>
                      <a:pPr marL="23495">
                        <a:lnSpc>
                          <a:spcPts val="320"/>
                        </a:lnSpc>
                        <a:spcBef>
                          <a:spcPts val="90"/>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3335" algn="r">
                        <a:lnSpc>
                          <a:spcPts val="325"/>
                        </a:lnSpc>
                        <a:spcBef>
                          <a:spcPts val="20"/>
                        </a:spcBef>
                      </a:pPr>
                      <a:r>
                        <a:rPr sz="300" spc="-25" dirty="0">
                          <a:solidFill>
                            <a:srgbClr val="006000"/>
                          </a:solidFill>
                          <a:latin typeface="Segoe UI"/>
                          <a:cs typeface="Segoe UI"/>
                        </a:rPr>
                        <a:t>Yes</a:t>
                      </a:r>
                      <a:endParaRPr sz="300">
                        <a:latin typeface="Segoe UI"/>
                        <a:cs typeface="Segoe UI"/>
                      </a:endParaRPr>
                    </a:p>
                  </a:txBody>
                  <a:tcPr marL="0" marR="0" marT="254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5"/>
                        </a:lnSpc>
                        <a:spcBef>
                          <a:spcPts val="20"/>
                        </a:spcBef>
                      </a:pPr>
                      <a:r>
                        <a:rPr sz="300" spc="-25" dirty="0">
                          <a:solidFill>
                            <a:srgbClr val="9C0006"/>
                          </a:solidFill>
                          <a:latin typeface="Segoe UI"/>
                          <a:cs typeface="Segoe UI"/>
                        </a:rPr>
                        <a:t>No</a:t>
                      </a:r>
                      <a:endParaRPr sz="300">
                        <a:latin typeface="Segoe UI"/>
                        <a:cs typeface="Segoe UI"/>
                      </a:endParaRPr>
                    </a:p>
                  </a:txBody>
                  <a:tcPr marL="0" marR="0" marT="2540" marB="0">
                    <a:lnR w="9525">
                      <a:solidFill>
                        <a:srgbClr val="DEDEDE"/>
                      </a:solidFill>
                      <a:prstDash val="solid"/>
                    </a:lnR>
                    <a:solidFill>
                      <a:srgbClr val="FFC6CE"/>
                    </a:solidFill>
                  </a:tcPr>
                </a:tc>
                <a:extLst>
                  <a:ext uri="{0D108BD9-81ED-4DB2-BD59-A6C34878D82A}">
                    <a16:rowId xmlns:a16="http://schemas.microsoft.com/office/drawing/2014/main" val="10015"/>
                  </a:ext>
                </a:extLst>
              </a:tr>
              <a:tr h="58419">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4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40"/>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24130">
                        <a:lnSpc>
                          <a:spcPct val="100000"/>
                        </a:lnSpc>
                        <a:spcBef>
                          <a:spcPts val="30"/>
                        </a:spcBef>
                      </a:pPr>
                      <a:r>
                        <a:rPr sz="300" spc="-25" dirty="0">
                          <a:solidFill>
                            <a:srgbClr val="9C0006"/>
                          </a:solidFill>
                          <a:latin typeface="Segoe UI"/>
                          <a:cs typeface="Segoe UI"/>
                        </a:rPr>
                        <a:t>No</a:t>
                      </a:r>
                      <a:endParaRPr sz="300">
                        <a:latin typeface="Segoe UI"/>
                        <a:cs typeface="Segoe UI"/>
                      </a:endParaRPr>
                    </a:p>
                    <a:p>
                      <a:pPr marL="24130">
                        <a:lnSpc>
                          <a:spcPts val="315"/>
                        </a:lnSpc>
                        <a:spcBef>
                          <a:spcPts val="90"/>
                        </a:spcBef>
                      </a:pPr>
                      <a:r>
                        <a:rPr sz="300" spc="-25" dirty="0">
                          <a:solidFill>
                            <a:srgbClr val="9C0006"/>
                          </a:solidFill>
                          <a:latin typeface="Segoe UI"/>
                          <a:cs typeface="Segoe UI"/>
                        </a:rPr>
                        <a:t>No</a:t>
                      </a:r>
                      <a:endParaRPr sz="300">
                        <a:latin typeface="Segoe UI"/>
                        <a:cs typeface="Segoe UI"/>
                      </a:endParaRPr>
                    </a:p>
                  </a:txBody>
                  <a:tcPr marL="0" marR="0" marT="381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23495">
                        <a:lnSpc>
                          <a:spcPct val="100000"/>
                        </a:lnSpc>
                        <a:spcBef>
                          <a:spcPts val="35"/>
                        </a:spcBef>
                      </a:pPr>
                      <a:r>
                        <a:rPr sz="300" spc="-25" dirty="0">
                          <a:solidFill>
                            <a:srgbClr val="9C0006"/>
                          </a:solidFill>
                          <a:latin typeface="Segoe UI"/>
                          <a:cs typeface="Segoe UI"/>
                        </a:rPr>
                        <a:t>No</a:t>
                      </a:r>
                      <a:endParaRPr sz="300">
                        <a:latin typeface="Segoe UI"/>
                        <a:cs typeface="Segoe UI"/>
                      </a:endParaRPr>
                    </a:p>
                    <a:p>
                      <a:pPr marL="23495">
                        <a:lnSpc>
                          <a:spcPts val="325"/>
                        </a:lnSpc>
                        <a:spcBef>
                          <a:spcPts val="90"/>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rowSpan="3">
                  <a:txBody>
                    <a:bodyPr/>
                    <a:lstStyle/>
                    <a:p>
                      <a:pPr marL="31115">
                        <a:lnSpc>
                          <a:spcPct val="100000"/>
                        </a:lnSpc>
                        <a:spcBef>
                          <a:spcPts val="35"/>
                        </a:spcBef>
                      </a:pPr>
                      <a:r>
                        <a:rPr sz="300" spc="-10" dirty="0">
                          <a:latin typeface="Segoe UI"/>
                          <a:cs typeface="Segoe UI"/>
                        </a:rPr>
                        <a:t>0.076</a:t>
                      </a:r>
                      <a:endParaRPr sz="300">
                        <a:latin typeface="Segoe UI"/>
                        <a:cs typeface="Segoe UI"/>
                      </a:endParaRPr>
                    </a:p>
                    <a:p>
                      <a:pPr marL="31750">
                        <a:lnSpc>
                          <a:spcPct val="100000"/>
                        </a:lnSpc>
                        <a:spcBef>
                          <a:spcPts val="90"/>
                        </a:spcBef>
                      </a:pPr>
                      <a:r>
                        <a:rPr sz="300" spc="-10" dirty="0">
                          <a:latin typeface="Segoe UI"/>
                          <a:cs typeface="Segoe UI"/>
                        </a:rPr>
                        <a:t>0.071</a:t>
                      </a:r>
                      <a:endParaRPr sz="300">
                        <a:latin typeface="Segoe UI"/>
                        <a:cs typeface="Segoe UI"/>
                      </a:endParaRPr>
                    </a:p>
                    <a:p>
                      <a:pPr marL="20955">
                        <a:lnSpc>
                          <a:spcPct val="100000"/>
                        </a:lnSpc>
                        <a:spcBef>
                          <a:spcPts val="95"/>
                        </a:spcBef>
                      </a:pPr>
                      <a:r>
                        <a:rPr sz="300" spc="-10" dirty="0">
                          <a:latin typeface="Segoe UI"/>
                          <a:cs typeface="Segoe UI"/>
                        </a:rPr>
                        <a:t>(0.130)</a:t>
                      </a:r>
                      <a:endParaRPr sz="300">
                        <a:latin typeface="Segoe UI"/>
                        <a:cs typeface="Segoe UI"/>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25"/>
                        </a:lnSpc>
                        <a:spcBef>
                          <a:spcPts val="35"/>
                        </a:spcBef>
                      </a:pPr>
                      <a:r>
                        <a:rPr sz="300" spc="-25" dirty="0">
                          <a:solidFill>
                            <a:srgbClr val="9C0006"/>
                          </a:solidFill>
                          <a:latin typeface="Segoe UI"/>
                          <a:cs typeface="Segoe UI"/>
                        </a:rPr>
                        <a:t>No</a:t>
                      </a:r>
                      <a:endParaRPr sz="300">
                        <a:latin typeface="Segoe UI"/>
                        <a:cs typeface="Segoe UI"/>
                      </a:endParaRPr>
                    </a:p>
                  </a:txBody>
                  <a:tcPr marL="0" marR="0" marT="444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444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23495">
                        <a:lnSpc>
                          <a:spcPct val="100000"/>
                        </a:lnSpc>
                        <a:spcBef>
                          <a:spcPts val="25"/>
                        </a:spcBef>
                      </a:pPr>
                      <a:r>
                        <a:rPr sz="300" spc="-25" dirty="0">
                          <a:solidFill>
                            <a:srgbClr val="9C0006"/>
                          </a:solidFill>
                          <a:latin typeface="Segoe UI"/>
                          <a:cs typeface="Segoe UI"/>
                        </a:rPr>
                        <a:t>No</a:t>
                      </a:r>
                      <a:endParaRPr sz="300">
                        <a:latin typeface="Segoe UI"/>
                        <a:cs typeface="Segoe UI"/>
                      </a:endParaRPr>
                    </a:p>
                    <a:p>
                      <a:pPr marL="23495">
                        <a:lnSpc>
                          <a:spcPts val="320"/>
                        </a:lnSpc>
                        <a:spcBef>
                          <a:spcPts val="90"/>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ts val="320"/>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9525">
                      <a:solidFill>
                        <a:srgbClr val="DEDEDE"/>
                      </a:solidFill>
                      <a:prstDash val="solid"/>
                    </a:lnR>
                    <a:solidFill>
                      <a:srgbClr val="FFC6CE"/>
                    </a:solidFill>
                  </a:tcPr>
                </a:tc>
                <a:extLst>
                  <a:ext uri="{0D108BD9-81ED-4DB2-BD59-A6C34878D82A}">
                    <a16:rowId xmlns:a16="http://schemas.microsoft.com/office/drawing/2014/main" val="10016"/>
                  </a:ext>
                </a:extLst>
              </a:tr>
              <a:tr h="57785">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050">
                        <a:lnSpc>
                          <a:spcPts val="325"/>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ts val="320"/>
                        </a:lnSpc>
                        <a:spcBef>
                          <a:spcPts val="10"/>
                        </a:spcBef>
                      </a:pPr>
                      <a:r>
                        <a:rPr sz="300" spc="-25" dirty="0">
                          <a:solidFill>
                            <a:srgbClr val="006000"/>
                          </a:solidFill>
                          <a:latin typeface="Segoe UI"/>
                          <a:cs typeface="Segoe UI"/>
                        </a:rPr>
                        <a:t>Yes</a:t>
                      </a:r>
                      <a:endParaRPr sz="300">
                        <a:latin typeface="Segoe UI"/>
                        <a:cs typeface="Segoe UI"/>
                      </a:endParaRPr>
                    </a:p>
                  </a:txBody>
                  <a:tcPr marL="0" marR="0" marT="1270" marB="0">
                    <a:lnR w="3175">
                      <a:solidFill>
                        <a:srgbClr val="000000"/>
                      </a:solidFill>
                      <a:prstDash val="solid"/>
                    </a:lnR>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3810"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444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ts val="320"/>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19050">
                        <a:lnSpc>
                          <a:spcPct val="100000"/>
                        </a:lnSpc>
                        <a:spcBef>
                          <a:spcPts val="30"/>
                        </a:spcBef>
                      </a:pPr>
                      <a:r>
                        <a:rPr sz="300" spc="-25" dirty="0">
                          <a:solidFill>
                            <a:srgbClr val="006000"/>
                          </a:solidFill>
                          <a:latin typeface="Segoe UI"/>
                          <a:cs typeface="Segoe UI"/>
                        </a:rPr>
                        <a:t>Yes</a:t>
                      </a:r>
                      <a:endParaRPr sz="300">
                        <a:latin typeface="Segoe UI"/>
                        <a:cs typeface="Segoe UI"/>
                      </a:endParaRPr>
                    </a:p>
                    <a:p>
                      <a:pPr marL="19050">
                        <a:lnSpc>
                          <a:spcPct val="100000"/>
                        </a:lnSpc>
                        <a:spcBef>
                          <a:spcPts val="90"/>
                        </a:spcBef>
                      </a:pPr>
                      <a:r>
                        <a:rPr sz="300" spc="-25" dirty="0">
                          <a:solidFill>
                            <a:srgbClr val="006000"/>
                          </a:solidFill>
                          <a:latin typeface="Segoe UI"/>
                          <a:cs typeface="Segoe UI"/>
                        </a:rPr>
                        <a:t>Yes</a:t>
                      </a:r>
                      <a:endParaRPr sz="300">
                        <a:latin typeface="Segoe UI"/>
                        <a:cs typeface="Segoe UI"/>
                      </a:endParaRPr>
                    </a:p>
                  </a:txBody>
                  <a:tcPr marL="0" marR="0" marT="3810" marB="0">
                    <a:lnR w="3175">
                      <a:solidFill>
                        <a:srgbClr val="000000"/>
                      </a:solidFill>
                      <a:prstDash val="solid"/>
                    </a:lnR>
                    <a:lnB w="9525">
                      <a:solidFill>
                        <a:srgbClr val="DEDEDE"/>
                      </a:solidFill>
                      <a:prstDash val="solid"/>
                    </a:lnB>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3175" marB="0">
                    <a:lnR w="3175">
                      <a:solidFill>
                        <a:srgbClr val="000000"/>
                      </a:solidFill>
                      <a:prstDash val="solid"/>
                    </a:lnR>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rowSpan="2">
                  <a:txBody>
                    <a:bodyPr/>
                    <a:lstStyle/>
                    <a:p>
                      <a:pPr marL="19050">
                        <a:lnSpc>
                          <a:spcPct val="100000"/>
                        </a:lnSpc>
                        <a:spcBef>
                          <a:spcPts val="30"/>
                        </a:spcBef>
                      </a:pPr>
                      <a:r>
                        <a:rPr sz="300" spc="-25" dirty="0">
                          <a:solidFill>
                            <a:srgbClr val="006000"/>
                          </a:solidFill>
                          <a:latin typeface="Segoe UI"/>
                          <a:cs typeface="Segoe UI"/>
                        </a:rPr>
                        <a:t>Yes</a:t>
                      </a:r>
                      <a:endParaRPr sz="300">
                        <a:latin typeface="Segoe UI"/>
                        <a:cs typeface="Segoe UI"/>
                      </a:endParaRPr>
                    </a:p>
                    <a:p>
                      <a:pPr marL="19050">
                        <a:lnSpc>
                          <a:spcPct val="100000"/>
                        </a:lnSpc>
                        <a:spcBef>
                          <a:spcPts val="90"/>
                        </a:spcBef>
                      </a:pPr>
                      <a:r>
                        <a:rPr sz="300" spc="-25" dirty="0">
                          <a:solidFill>
                            <a:srgbClr val="006000"/>
                          </a:solidFill>
                          <a:latin typeface="Segoe UI"/>
                          <a:cs typeface="Segoe UI"/>
                        </a:rPr>
                        <a:t>Yes</a:t>
                      </a:r>
                      <a:endParaRPr sz="300">
                        <a:latin typeface="Segoe UI"/>
                        <a:cs typeface="Segoe UI"/>
                      </a:endParaRPr>
                    </a:p>
                  </a:txBody>
                  <a:tcPr marL="0" marR="0" marT="3810" marB="0">
                    <a:lnR w="9525">
                      <a:solidFill>
                        <a:srgbClr val="DEDEDE"/>
                      </a:solidFill>
                      <a:prstDash val="solid"/>
                    </a:lnR>
                    <a:lnB w="9525">
                      <a:solidFill>
                        <a:srgbClr val="DEDEDE"/>
                      </a:solidFill>
                      <a:prstDash val="solid"/>
                    </a:lnB>
                    <a:solidFill>
                      <a:srgbClr val="C5EECE"/>
                    </a:solidFill>
                  </a:tcPr>
                </a:tc>
                <a:extLst>
                  <a:ext uri="{0D108BD9-81ED-4DB2-BD59-A6C34878D82A}">
                    <a16:rowId xmlns:a16="http://schemas.microsoft.com/office/drawing/2014/main" val="10017"/>
                  </a:ext>
                </a:extLst>
              </a:tr>
              <a:tr h="64769">
                <a:tc vMerge="1">
                  <a:txBody>
                    <a:bodyPr/>
                    <a:lstStyle/>
                    <a:p>
                      <a:endParaRPr/>
                    </a:p>
                  </a:txBody>
                  <a:tcPr marL="0" marR="0" marT="0" marB="0">
                    <a:lnL w="9525">
                      <a:solidFill>
                        <a:srgbClr val="DEDEDE"/>
                      </a:solidFill>
                      <a:prstDash val="solid"/>
                    </a:lnL>
                    <a:lnR w="3175">
                      <a:solidFill>
                        <a:srgbClr val="000000"/>
                      </a:solidFill>
                      <a:prstDash val="solid"/>
                    </a:lnR>
                    <a:lnT w="9525">
                      <a:solidFill>
                        <a:srgbClr val="DEDEDE"/>
                      </a:solidFill>
                      <a:prstDash val="solid"/>
                    </a:lnT>
                    <a:lnB w="9525">
                      <a:solidFill>
                        <a:srgbClr val="DEDEDE"/>
                      </a:solidFill>
                      <a:prstDash val="solid"/>
                    </a:lnB>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23495">
                        <a:lnSpc>
                          <a:spcPct val="100000"/>
                        </a:lnSpc>
                        <a:spcBef>
                          <a:spcPts val="25"/>
                        </a:spcBef>
                      </a:pPr>
                      <a:r>
                        <a:rPr sz="300" spc="-25" dirty="0">
                          <a:solidFill>
                            <a:srgbClr val="9C0006"/>
                          </a:solidFill>
                          <a:latin typeface="Segoe UI"/>
                          <a:cs typeface="Segoe UI"/>
                        </a:rPr>
                        <a:t>No</a:t>
                      </a:r>
                      <a:endParaRPr sz="300">
                        <a:latin typeface="Segoe UI"/>
                        <a:cs typeface="Segoe UI"/>
                      </a:endParaRPr>
                    </a:p>
                  </a:txBody>
                  <a:tcPr marL="0" marR="0" marT="3175" marB="0">
                    <a:lnR w="3175">
                      <a:solidFill>
                        <a:srgbClr val="000000"/>
                      </a:solidFill>
                      <a:prstDash val="solid"/>
                    </a:lnR>
                    <a:lnB w="9525">
                      <a:solidFill>
                        <a:srgbClr val="DEDEDE"/>
                      </a:solidFill>
                      <a:prstDash val="solid"/>
                    </a:lnB>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635" algn="r">
                        <a:lnSpc>
                          <a:spcPct val="100000"/>
                        </a:lnSpc>
                        <a:spcBef>
                          <a:spcPts val="30"/>
                        </a:spcBef>
                      </a:pPr>
                      <a:r>
                        <a:rPr sz="300" spc="-25" dirty="0">
                          <a:solidFill>
                            <a:srgbClr val="006000"/>
                          </a:solidFill>
                          <a:latin typeface="Segoe UI"/>
                          <a:cs typeface="Segoe UI"/>
                        </a:rPr>
                        <a:t>Yes</a:t>
                      </a:r>
                      <a:endParaRPr sz="300">
                        <a:latin typeface="Segoe UI"/>
                        <a:cs typeface="Segoe UI"/>
                      </a:endParaRPr>
                    </a:p>
                  </a:txBody>
                  <a:tcPr marL="0" marR="0" marT="3810" marB="0">
                    <a:lnR w="3175">
                      <a:solidFill>
                        <a:srgbClr val="000000"/>
                      </a:solidFill>
                      <a:prstDash val="solid"/>
                    </a:lnR>
                    <a:lnB w="9525">
                      <a:solidFill>
                        <a:srgbClr val="DEDEDE"/>
                      </a:solidFill>
                      <a:prstDash val="solid"/>
                    </a:lnB>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L="19685">
                        <a:lnSpc>
                          <a:spcPct val="100000"/>
                        </a:lnSpc>
                        <a:spcBef>
                          <a:spcPts val="35"/>
                        </a:spcBef>
                      </a:pPr>
                      <a:r>
                        <a:rPr sz="300" spc="-25" dirty="0">
                          <a:solidFill>
                            <a:srgbClr val="006000"/>
                          </a:solidFill>
                          <a:latin typeface="Segoe UI"/>
                          <a:cs typeface="Segoe UI"/>
                        </a:rPr>
                        <a:t>Yes</a:t>
                      </a:r>
                      <a:endParaRPr sz="300">
                        <a:latin typeface="Segoe UI"/>
                        <a:cs typeface="Segoe UI"/>
                      </a:endParaRPr>
                    </a:p>
                  </a:txBody>
                  <a:tcPr marL="0" marR="0" marT="4445" marB="0">
                    <a:lnR w="3175">
                      <a:solidFill>
                        <a:srgbClr val="000000"/>
                      </a:solidFill>
                      <a:prstDash val="solid"/>
                    </a:lnR>
                    <a:lnB w="9525">
                      <a:solidFill>
                        <a:srgbClr val="DEDEDE"/>
                      </a:solidFill>
                      <a:prstDash val="solid"/>
                    </a:lnB>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algn="ctr">
                        <a:lnSpc>
                          <a:spcPct val="100000"/>
                        </a:lnSpc>
                        <a:spcBef>
                          <a:spcPts val="25"/>
                        </a:spcBef>
                      </a:pPr>
                      <a:r>
                        <a:rPr sz="300" spc="-25" dirty="0">
                          <a:solidFill>
                            <a:srgbClr val="006000"/>
                          </a:solidFill>
                          <a:latin typeface="Segoe UI"/>
                          <a:cs typeface="Segoe UI"/>
                        </a:rPr>
                        <a:t>Yes</a:t>
                      </a:r>
                      <a:endParaRPr sz="300">
                        <a:latin typeface="Segoe UI"/>
                        <a:cs typeface="Segoe UI"/>
                      </a:endParaRPr>
                    </a:p>
                  </a:txBody>
                  <a:tcPr marL="0" marR="0" marT="3175" marB="0">
                    <a:lnR w="3175">
                      <a:solidFill>
                        <a:srgbClr val="000000"/>
                      </a:solidFill>
                      <a:prstDash val="solid"/>
                    </a:lnR>
                    <a:lnB w="9525">
                      <a:solidFill>
                        <a:srgbClr val="DEDEDE"/>
                      </a:solidFill>
                      <a:prstDash val="solid"/>
                    </a:lnB>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5240" algn="r">
                        <a:lnSpc>
                          <a:spcPct val="100000"/>
                        </a:lnSpc>
                        <a:spcBef>
                          <a:spcPts val="30"/>
                        </a:spcBef>
                      </a:pPr>
                      <a:r>
                        <a:rPr sz="300" spc="-25" dirty="0">
                          <a:solidFill>
                            <a:srgbClr val="9C0006"/>
                          </a:solidFill>
                          <a:latin typeface="Segoe UI"/>
                          <a:cs typeface="Segoe UI"/>
                        </a:rPr>
                        <a:t>No</a:t>
                      </a:r>
                      <a:endParaRPr sz="300">
                        <a:latin typeface="Segoe UI"/>
                        <a:cs typeface="Segoe UI"/>
                      </a:endParaRPr>
                    </a:p>
                  </a:txBody>
                  <a:tcPr marL="0" marR="0" marT="3810" marB="0">
                    <a:lnR w="3175">
                      <a:solidFill>
                        <a:srgbClr val="000000"/>
                      </a:solidFill>
                      <a:prstDash val="solid"/>
                    </a:lnR>
                    <a:lnB w="9525">
                      <a:solidFill>
                        <a:srgbClr val="DEDEDE"/>
                      </a:solidFill>
                      <a:prstDash val="solid"/>
                    </a:lnB>
                    <a:solidFill>
                      <a:srgbClr val="FFC6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3810" marB="0">
                    <a:lnR w="3175">
                      <a:solidFill>
                        <a:srgbClr val="000000"/>
                      </a:solidFill>
                      <a:prstDash val="solid"/>
                    </a:lnR>
                    <a:lnB w="9525">
                      <a:solidFill>
                        <a:srgbClr val="DEDEDE"/>
                      </a:solidFill>
                      <a:prstDash val="solid"/>
                    </a:lnB>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a:txBody>
                    <a:bodyPr/>
                    <a:lstStyle/>
                    <a:p>
                      <a:pPr marR="13335" algn="r">
                        <a:lnSpc>
                          <a:spcPct val="100000"/>
                        </a:lnSpc>
                        <a:spcBef>
                          <a:spcPts val="30"/>
                        </a:spcBef>
                      </a:pPr>
                      <a:r>
                        <a:rPr sz="300" spc="-25" dirty="0">
                          <a:solidFill>
                            <a:srgbClr val="006000"/>
                          </a:solidFill>
                          <a:latin typeface="Segoe UI"/>
                          <a:cs typeface="Segoe UI"/>
                        </a:rPr>
                        <a:t>Yes</a:t>
                      </a:r>
                      <a:endParaRPr sz="300">
                        <a:latin typeface="Segoe UI"/>
                        <a:cs typeface="Segoe UI"/>
                      </a:endParaRPr>
                    </a:p>
                  </a:txBody>
                  <a:tcPr marL="0" marR="0" marT="3810" marB="0">
                    <a:lnR w="3175">
                      <a:solidFill>
                        <a:srgbClr val="000000"/>
                      </a:solidFill>
                      <a:prstDash val="solid"/>
                    </a:lnR>
                    <a:lnB w="9525">
                      <a:solidFill>
                        <a:srgbClr val="DEDEDE"/>
                      </a:solidFill>
                      <a:prstDash val="solid"/>
                    </a:lnB>
                    <a:solidFill>
                      <a:srgbClr val="C5EECE"/>
                    </a:solidFill>
                  </a:tcPr>
                </a:tc>
                <a:tc vMerge="1">
                  <a:txBody>
                    <a:bodyPr/>
                    <a:lstStyle/>
                    <a:p>
                      <a:endParaRPr/>
                    </a:p>
                  </a:txBody>
                  <a:tcPr marL="0" marR="0" marT="4445" marB="0">
                    <a:lnL w="3175">
                      <a:solidFill>
                        <a:srgbClr val="000000"/>
                      </a:solidFill>
                      <a:prstDash val="solid"/>
                    </a:lnL>
                    <a:lnB w="9525">
                      <a:solidFill>
                        <a:srgbClr val="DEDEDE"/>
                      </a:solidFill>
                      <a:prstDash val="solid"/>
                    </a:lnB>
                  </a:tcPr>
                </a:tc>
                <a:tc vMerge="1">
                  <a:txBody>
                    <a:bodyPr/>
                    <a:lstStyle/>
                    <a:p>
                      <a:endParaRPr/>
                    </a:p>
                  </a:txBody>
                  <a:tcPr marL="0" marR="0" marT="3810" marB="0">
                    <a:lnR w="9525">
                      <a:solidFill>
                        <a:srgbClr val="DEDEDE"/>
                      </a:solidFill>
                      <a:prstDash val="solid"/>
                    </a:lnR>
                    <a:lnB w="9525">
                      <a:solidFill>
                        <a:srgbClr val="DEDEDE"/>
                      </a:solidFill>
                      <a:prstDash val="solid"/>
                    </a:lnB>
                    <a:solidFill>
                      <a:srgbClr val="C5EECE"/>
                    </a:solid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65741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2069" y="5211698"/>
            <a:ext cx="11088370" cy="1097280"/>
          </a:xfrm>
          <a:custGeom>
            <a:avLst/>
            <a:gdLst/>
            <a:ahLst/>
            <a:cxnLst/>
            <a:rect l="l" t="t" r="r" b="b"/>
            <a:pathLst>
              <a:path w="11088370" h="1097279">
                <a:moveTo>
                  <a:pt x="11087862" y="0"/>
                </a:moveTo>
                <a:lnTo>
                  <a:pt x="0" y="0"/>
                </a:lnTo>
                <a:lnTo>
                  <a:pt x="0" y="1097280"/>
                </a:lnTo>
                <a:lnTo>
                  <a:pt x="11087862" y="1097280"/>
                </a:lnTo>
                <a:lnTo>
                  <a:pt x="11087862" y="0"/>
                </a:lnTo>
                <a:close/>
              </a:path>
            </a:pathLst>
          </a:custGeom>
          <a:solidFill>
            <a:srgbClr val="D9D9E6">
              <a:alpha val="90194"/>
            </a:srgbClr>
          </a:solidFill>
        </p:spPr>
        <p:txBody>
          <a:bodyPr wrap="square" lIns="0" tIns="0" rIns="0" bIns="0" rtlCol="0"/>
          <a:lstStyle/>
          <a:p>
            <a:endParaRPr/>
          </a:p>
        </p:txBody>
      </p:sp>
      <p:sp>
        <p:nvSpPr>
          <p:cNvPr id="3" name="object 3"/>
          <p:cNvSpPr/>
          <p:nvPr/>
        </p:nvSpPr>
        <p:spPr>
          <a:xfrm>
            <a:off x="552069" y="3581780"/>
            <a:ext cx="11088370" cy="1097280"/>
          </a:xfrm>
          <a:custGeom>
            <a:avLst/>
            <a:gdLst/>
            <a:ahLst/>
            <a:cxnLst/>
            <a:rect l="l" t="t" r="r" b="b"/>
            <a:pathLst>
              <a:path w="11088370" h="1097279">
                <a:moveTo>
                  <a:pt x="11087862" y="0"/>
                </a:moveTo>
                <a:lnTo>
                  <a:pt x="0" y="0"/>
                </a:lnTo>
                <a:lnTo>
                  <a:pt x="0" y="1097280"/>
                </a:lnTo>
                <a:lnTo>
                  <a:pt x="11087862" y="1097280"/>
                </a:lnTo>
                <a:lnTo>
                  <a:pt x="11087862" y="0"/>
                </a:lnTo>
                <a:close/>
              </a:path>
            </a:pathLst>
          </a:custGeom>
          <a:solidFill>
            <a:srgbClr val="D9D9E6">
              <a:alpha val="90194"/>
            </a:srgbClr>
          </a:solidFill>
        </p:spPr>
        <p:txBody>
          <a:bodyPr wrap="square" lIns="0" tIns="0" rIns="0" bIns="0" rtlCol="0"/>
          <a:lstStyle/>
          <a:p>
            <a:endParaRPr/>
          </a:p>
        </p:txBody>
      </p:sp>
      <p:grpSp>
        <p:nvGrpSpPr>
          <p:cNvPr id="4" name="object 4"/>
          <p:cNvGrpSpPr/>
          <p:nvPr/>
        </p:nvGrpSpPr>
        <p:grpSpPr>
          <a:xfrm>
            <a:off x="552069" y="1919858"/>
            <a:ext cx="11088370" cy="1097280"/>
            <a:chOff x="552069" y="1919858"/>
            <a:chExt cx="11088370" cy="1097280"/>
          </a:xfrm>
        </p:grpSpPr>
        <p:sp>
          <p:nvSpPr>
            <p:cNvPr id="5" name="object 5"/>
            <p:cNvSpPr/>
            <p:nvPr/>
          </p:nvSpPr>
          <p:spPr>
            <a:xfrm>
              <a:off x="552069" y="1919858"/>
              <a:ext cx="11088370" cy="1097280"/>
            </a:xfrm>
            <a:custGeom>
              <a:avLst/>
              <a:gdLst/>
              <a:ahLst/>
              <a:cxnLst/>
              <a:rect l="l" t="t" r="r" b="b"/>
              <a:pathLst>
                <a:path w="11088370" h="1097280">
                  <a:moveTo>
                    <a:pt x="11087862" y="0"/>
                  </a:moveTo>
                  <a:lnTo>
                    <a:pt x="0" y="0"/>
                  </a:lnTo>
                  <a:lnTo>
                    <a:pt x="0" y="1097280"/>
                  </a:lnTo>
                  <a:lnTo>
                    <a:pt x="11087862" y="1097280"/>
                  </a:lnTo>
                  <a:lnTo>
                    <a:pt x="11087862" y="0"/>
                  </a:lnTo>
                  <a:close/>
                </a:path>
              </a:pathLst>
            </a:custGeom>
            <a:solidFill>
              <a:srgbClr val="D9D9E6">
                <a:alpha val="90194"/>
              </a:srgbClr>
            </a:solidFill>
          </p:spPr>
          <p:txBody>
            <a:bodyPr wrap="square" lIns="0" tIns="0" rIns="0" bIns="0" rtlCol="0"/>
            <a:lstStyle/>
            <a:p>
              <a:endParaRPr/>
            </a:p>
          </p:txBody>
        </p:sp>
        <p:pic>
          <p:nvPicPr>
            <p:cNvPr id="6" name="object 6"/>
            <p:cNvPicPr/>
            <p:nvPr/>
          </p:nvPicPr>
          <p:blipFill>
            <a:blip r:embed="rId2" cstate="print"/>
            <a:stretch>
              <a:fillRect/>
            </a:stretch>
          </p:blipFill>
          <p:spPr>
            <a:xfrm>
              <a:off x="1161288" y="2218943"/>
              <a:ext cx="1293875" cy="515873"/>
            </a:xfrm>
            <a:prstGeom prst="rect">
              <a:avLst/>
            </a:prstGeom>
          </p:spPr>
        </p:pic>
        <p:pic>
          <p:nvPicPr>
            <p:cNvPr id="7" name="object 7"/>
            <p:cNvPicPr/>
            <p:nvPr/>
          </p:nvPicPr>
          <p:blipFill>
            <a:blip r:embed="rId3" cstate="print"/>
            <a:stretch>
              <a:fillRect/>
            </a:stretch>
          </p:blipFill>
          <p:spPr>
            <a:xfrm>
              <a:off x="3707892" y="2036826"/>
              <a:ext cx="6057900" cy="838199"/>
            </a:xfrm>
            <a:prstGeom prst="rect">
              <a:avLst/>
            </a:prstGeom>
          </p:spPr>
        </p:pic>
        <p:pic>
          <p:nvPicPr>
            <p:cNvPr id="8" name="object 8"/>
            <p:cNvPicPr/>
            <p:nvPr/>
          </p:nvPicPr>
          <p:blipFill>
            <a:blip r:embed="rId4" cstate="print"/>
            <a:stretch>
              <a:fillRect/>
            </a:stretch>
          </p:blipFill>
          <p:spPr>
            <a:xfrm>
              <a:off x="8862061" y="2036825"/>
              <a:ext cx="1263395" cy="838199"/>
            </a:xfrm>
            <a:prstGeom prst="rect">
              <a:avLst/>
            </a:prstGeom>
          </p:spPr>
        </p:pic>
        <p:sp>
          <p:nvSpPr>
            <p:cNvPr id="9" name="object 9"/>
            <p:cNvSpPr/>
            <p:nvPr/>
          </p:nvSpPr>
          <p:spPr>
            <a:xfrm>
              <a:off x="2694432" y="2248661"/>
              <a:ext cx="829944" cy="415290"/>
            </a:xfrm>
            <a:custGeom>
              <a:avLst/>
              <a:gdLst/>
              <a:ahLst/>
              <a:cxnLst/>
              <a:rect l="l" t="t" r="r" b="b"/>
              <a:pathLst>
                <a:path w="829945" h="415289">
                  <a:moveTo>
                    <a:pt x="622173" y="0"/>
                  </a:moveTo>
                  <a:lnTo>
                    <a:pt x="622173" y="103822"/>
                  </a:lnTo>
                  <a:lnTo>
                    <a:pt x="0" y="103822"/>
                  </a:lnTo>
                  <a:lnTo>
                    <a:pt x="0" y="311467"/>
                  </a:lnTo>
                  <a:lnTo>
                    <a:pt x="622173" y="311467"/>
                  </a:lnTo>
                  <a:lnTo>
                    <a:pt x="622173" y="415290"/>
                  </a:lnTo>
                  <a:lnTo>
                    <a:pt x="829818" y="207645"/>
                  </a:lnTo>
                  <a:lnTo>
                    <a:pt x="622173" y="0"/>
                  </a:lnTo>
                  <a:close/>
                </a:path>
              </a:pathLst>
            </a:custGeom>
            <a:solidFill>
              <a:srgbClr val="00AA50"/>
            </a:solidFill>
          </p:spPr>
          <p:txBody>
            <a:bodyPr wrap="square" lIns="0" tIns="0" rIns="0" bIns="0" rtlCol="0"/>
            <a:lstStyle/>
            <a:p>
              <a:endParaRPr/>
            </a:p>
          </p:txBody>
        </p:sp>
        <p:sp>
          <p:nvSpPr>
            <p:cNvPr id="10" name="object 10"/>
            <p:cNvSpPr/>
            <p:nvPr/>
          </p:nvSpPr>
          <p:spPr>
            <a:xfrm>
              <a:off x="1984247" y="2218943"/>
              <a:ext cx="193675" cy="268605"/>
            </a:xfrm>
            <a:custGeom>
              <a:avLst/>
              <a:gdLst/>
              <a:ahLst/>
              <a:cxnLst/>
              <a:rect l="l" t="t" r="r" b="b"/>
              <a:pathLst>
                <a:path w="193675" h="268605">
                  <a:moveTo>
                    <a:pt x="0" y="134112"/>
                  </a:moveTo>
                  <a:lnTo>
                    <a:pt x="7605" y="81910"/>
                  </a:lnTo>
                  <a:lnTo>
                    <a:pt x="28346" y="39281"/>
                  </a:lnTo>
                  <a:lnTo>
                    <a:pt x="59107" y="10539"/>
                  </a:lnTo>
                  <a:lnTo>
                    <a:pt x="96774" y="0"/>
                  </a:lnTo>
                  <a:lnTo>
                    <a:pt x="134440" y="10539"/>
                  </a:lnTo>
                  <a:lnTo>
                    <a:pt x="165201" y="39281"/>
                  </a:lnTo>
                  <a:lnTo>
                    <a:pt x="185942" y="81910"/>
                  </a:lnTo>
                  <a:lnTo>
                    <a:pt x="193548" y="134112"/>
                  </a:lnTo>
                  <a:lnTo>
                    <a:pt x="185942" y="186313"/>
                  </a:lnTo>
                  <a:lnTo>
                    <a:pt x="165201" y="228942"/>
                  </a:lnTo>
                  <a:lnTo>
                    <a:pt x="134440" y="257684"/>
                  </a:lnTo>
                  <a:lnTo>
                    <a:pt x="96774" y="268224"/>
                  </a:lnTo>
                  <a:lnTo>
                    <a:pt x="59107" y="257684"/>
                  </a:lnTo>
                  <a:lnTo>
                    <a:pt x="28346" y="228942"/>
                  </a:lnTo>
                  <a:lnTo>
                    <a:pt x="7605" y="186313"/>
                  </a:lnTo>
                  <a:lnTo>
                    <a:pt x="0" y="134112"/>
                  </a:lnTo>
                  <a:close/>
                </a:path>
              </a:pathLst>
            </a:custGeom>
            <a:ln w="28575">
              <a:solidFill>
                <a:srgbClr val="00AA50"/>
              </a:solidFill>
            </a:ln>
          </p:spPr>
          <p:txBody>
            <a:bodyPr wrap="square" lIns="0" tIns="0" rIns="0" bIns="0" rtlCol="0"/>
            <a:lstStyle/>
            <a:p>
              <a:endParaRPr/>
            </a:p>
          </p:txBody>
        </p:sp>
      </p:grpSp>
      <p:sp>
        <p:nvSpPr>
          <p:cNvPr id="11" name="object 11"/>
          <p:cNvSpPr txBox="1">
            <a:spLocks noGrp="1"/>
          </p:cNvSpPr>
          <p:nvPr>
            <p:ph type="title"/>
          </p:nvPr>
        </p:nvSpPr>
        <p:spPr>
          <a:prstGeom prst="rect">
            <a:avLst/>
          </a:prstGeom>
        </p:spPr>
        <p:txBody>
          <a:bodyPr vert="horz" wrap="square" lIns="0" tIns="200252" rIns="0" bIns="0" rtlCol="0">
            <a:spAutoFit/>
          </a:bodyPr>
          <a:lstStyle/>
          <a:p>
            <a:pPr marL="12700" marR="5080">
              <a:lnSpc>
                <a:spcPts val="3890"/>
              </a:lnSpc>
              <a:spcBef>
                <a:spcPts val="585"/>
              </a:spcBef>
            </a:pPr>
            <a:r>
              <a:rPr dirty="0"/>
              <a:t>We</a:t>
            </a:r>
            <a:r>
              <a:rPr spc="-80" dirty="0"/>
              <a:t> </a:t>
            </a:r>
            <a:r>
              <a:rPr dirty="0"/>
              <a:t>assumed</a:t>
            </a:r>
            <a:r>
              <a:rPr spc="-70" dirty="0"/>
              <a:t> </a:t>
            </a:r>
            <a:r>
              <a:rPr dirty="0"/>
              <a:t>a</a:t>
            </a:r>
            <a:r>
              <a:rPr spc="-75" dirty="0"/>
              <a:t> </a:t>
            </a:r>
            <a:r>
              <a:rPr spc="-10" dirty="0"/>
              <a:t>non-</a:t>
            </a:r>
            <a:r>
              <a:rPr spc="-35" dirty="0"/>
              <a:t>linear,</a:t>
            </a:r>
            <a:r>
              <a:rPr spc="-70" dirty="0"/>
              <a:t> </a:t>
            </a:r>
            <a:r>
              <a:rPr dirty="0"/>
              <a:t>constant</a:t>
            </a:r>
            <a:r>
              <a:rPr spc="-50" dirty="0"/>
              <a:t> </a:t>
            </a:r>
            <a:r>
              <a:rPr dirty="0"/>
              <a:t>elasticity</a:t>
            </a:r>
            <a:r>
              <a:rPr spc="-50" dirty="0"/>
              <a:t> </a:t>
            </a:r>
            <a:r>
              <a:rPr spc="-10" dirty="0"/>
              <a:t>relationship </a:t>
            </a:r>
            <a:r>
              <a:rPr dirty="0"/>
              <a:t>between</a:t>
            </a:r>
            <a:r>
              <a:rPr spc="-30" dirty="0"/>
              <a:t> </a:t>
            </a:r>
            <a:r>
              <a:rPr dirty="0"/>
              <a:t>demand</a:t>
            </a:r>
            <a:r>
              <a:rPr spc="-35" dirty="0"/>
              <a:t> </a:t>
            </a:r>
            <a:r>
              <a:rPr dirty="0"/>
              <a:t>and</a:t>
            </a:r>
            <a:r>
              <a:rPr spc="-20" dirty="0"/>
              <a:t> </a:t>
            </a:r>
            <a:r>
              <a:rPr dirty="0"/>
              <a:t>price</a:t>
            </a:r>
            <a:r>
              <a:rPr spc="-20" dirty="0"/>
              <a:t> </a:t>
            </a:r>
            <a:r>
              <a:rPr dirty="0"/>
              <a:t>to</a:t>
            </a:r>
            <a:r>
              <a:rPr spc="-5" dirty="0"/>
              <a:t> </a:t>
            </a:r>
            <a:r>
              <a:rPr dirty="0"/>
              <a:t>run</a:t>
            </a:r>
            <a:r>
              <a:rPr spc="-20" dirty="0"/>
              <a:t> </a:t>
            </a:r>
            <a:r>
              <a:rPr spc="-10" dirty="0"/>
              <a:t>regressions</a:t>
            </a:r>
          </a:p>
        </p:txBody>
      </p:sp>
      <p:pic>
        <p:nvPicPr>
          <p:cNvPr id="12" name="object 12"/>
          <p:cNvPicPr/>
          <p:nvPr/>
        </p:nvPicPr>
        <p:blipFill>
          <a:blip r:embed="rId5" cstate="print"/>
          <a:stretch>
            <a:fillRect/>
          </a:stretch>
        </p:blipFill>
        <p:spPr>
          <a:xfrm>
            <a:off x="3720084" y="3855720"/>
            <a:ext cx="4750307" cy="515873"/>
          </a:xfrm>
          <a:prstGeom prst="rect">
            <a:avLst/>
          </a:prstGeom>
        </p:spPr>
      </p:pic>
      <p:sp>
        <p:nvSpPr>
          <p:cNvPr id="13" name="object 13"/>
          <p:cNvSpPr/>
          <p:nvPr/>
        </p:nvSpPr>
        <p:spPr>
          <a:xfrm>
            <a:off x="1661160" y="3093720"/>
            <a:ext cx="295275" cy="445770"/>
          </a:xfrm>
          <a:custGeom>
            <a:avLst/>
            <a:gdLst/>
            <a:ahLst/>
            <a:cxnLst/>
            <a:rect l="l" t="t" r="r" b="b"/>
            <a:pathLst>
              <a:path w="295275" h="445770">
                <a:moveTo>
                  <a:pt x="221170" y="0"/>
                </a:moveTo>
                <a:lnTo>
                  <a:pt x="73723" y="0"/>
                </a:lnTo>
                <a:lnTo>
                  <a:pt x="73723" y="298323"/>
                </a:lnTo>
                <a:lnTo>
                  <a:pt x="0" y="298323"/>
                </a:lnTo>
                <a:lnTo>
                  <a:pt x="147446" y="445770"/>
                </a:lnTo>
                <a:lnTo>
                  <a:pt x="294893" y="298323"/>
                </a:lnTo>
                <a:lnTo>
                  <a:pt x="221170" y="298323"/>
                </a:lnTo>
                <a:lnTo>
                  <a:pt x="221170" y="0"/>
                </a:lnTo>
                <a:close/>
              </a:path>
            </a:pathLst>
          </a:custGeom>
          <a:solidFill>
            <a:srgbClr val="00AA50"/>
          </a:solidFill>
        </p:spPr>
        <p:txBody>
          <a:bodyPr wrap="square" lIns="0" tIns="0" rIns="0" bIns="0" rtlCol="0"/>
          <a:lstStyle/>
          <a:p>
            <a:endParaRPr/>
          </a:p>
        </p:txBody>
      </p:sp>
      <p:sp>
        <p:nvSpPr>
          <p:cNvPr id="14" name="object 14"/>
          <p:cNvSpPr txBox="1"/>
          <p:nvPr/>
        </p:nvSpPr>
        <p:spPr>
          <a:xfrm>
            <a:off x="2457524" y="3129888"/>
            <a:ext cx="242633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585858"/>
                </a:solidFill>
                <a:latin typeface="Segoe UI"/>
                <a:cs typeface="Segoe UI"/>
              </a:rPr>
              <a:t>Log-</a:t>
            </a:r>
            <a:r>
              <a:rPr sz="1800" dirty="0">
                <a:solidFill>
                  <a:srgbClr val="585858"/>
                </a:solidFill>
                <a:latin typeface="Segoe UI"/>
                <a:cs typeface="Segoe UI"/>
              </a:rPr>
              <a:t>Log</a:t>
            </a:r>
            <a:r>
              <a:rPr sz="1800" spc="30" dirty="0">
                <a:solidFill>
                  <a:srgbClr val="585858"/>
                </a:solidFill>
                <a:latin typeface="Segoe UI"/>
                <a:cs typeface="Segoe UI"/>
              </a:rPr>
              <a:t> </a:t>
            </a:r>
            <a:r>
              <a:rPr sz="1800" spc="-10" dirty="0">
                <a:solidFill>
                  <a:srgbClr val="585858"/>
                </a:solidFill>
                <a:latin typeface="Segoe UI"/>
                <a:cs typeface="Segoe UI"/>
              </a:rPr>
              <a:t>transformation</a:t>
            </a:r>
            <a:endParaRPr sz="1800">
              <a:latin typeface="Segoe UI"/>
              <a:cs typeface="Segoe UI"/>
            </a:endParaRPr>
          </a:p>
        </p:txBody>
      </p:sp>
      <p:grpSp>
        <p:nvGrpSpPr>
          <p:cNvPr id="15" name="object 15"/>
          <p:cNvGrpSpPr/>
          <p:nvPr/>
        </p:nvGrpSpPr>
        <p:grpSpPr>
          <a:xfrm>
            <a:off x="4904994" y="5488114"/>
            <a:ext cx="2382520" cy="544830"/>
            <a:chOff x="4904994" y="5488114"/>
            <a:chExt cx="2382520" cy="544830"/>
          </a:xfrm>
        </p:grpSpPr>
        <p:pic>
          <p:nvPicPr>
            <p:cNvPr id="16" name="object 16"/>
            <p:cNvPicPr/>
            <p:nvPr/>
          </p:nvPicPr>
          <p:blipFill>
            <a:blip r:embed="rId6" cstate="print"/>
            <a:stretch>
              <a:fillRect/>
            </a:stretch>
          </p:blipFill>
          <p:spPr>
            <a:xfrm>
              <a:off x="4904994" y="5502402"/>
              <a:ext cx="2382011" cy="515861"/>
            </a:xfrm>
            <a:prstGeom prst="rect">
              <a:avLst/>
            </a:prstGeom>
          </p:spPr>
        </p:pic>
        <p:sp>
          <p:nvSpPr>
            <p:cNvPr id="17" name="object 17"/>
            <p:cNvSpPr/>
            <p:nvPr/>
          </p:nvSpPr>
          <p:spPr>
            <a:xfrm>
              <a:off x="5902452" y="5502402"/>
              <a:ext cx="311150" cy="516255"/>
            </a:xfrm>
            <a:custGeom>
              <a:avLst/>
              <a:gdLst/>
              <a:ahLst/>
              <a:cxnLst/>
              <a:rect l="l" t="t" r="r" b="b"/>
              <a:pathLst>
                <a:path w="311150" h="516254">
                  <a:moveTo>
                    <a:pt x="0" y="257937"/>
                  </a:moveTo>
                  <a:lnTo>
                    <a:pt x="4105" y="198794"/>
                  </a:lnTo>
                  <a:lnTo>
                    <a:pt x="15799" y="144502"/>
                  </a:lnTo>
                  <a:lnTo>
                    <a:pt x="34150" y="96610"/>
                  </a:lnTo>
                  <a:lnTo>
                    <a:pt x="58223" y="56665"/>
                  </a:lnTo>
                  <a:lnTo>
                    <a:pt x="87085" y="26216"/>
                  </a:lnTo>
                  <a:lnTo>
                    <a:pt x="155448" y="0"/>
                  </a:lnTo>
                  <a:lnTo>
                    <a:pt x="191090" y="6812"/>
                  </a:lnTo>
                  <a:lnTo>
                    <a:pt x="252672" y="56665"/>
                  </a:lnTo>
                  <a:lnTo>
                    <a:pt x="276745" y="96610"/>
                  </a:lnTo>
                  <a:lnTo>
                    <a:pt x="295096" y="144502"/>
                  </a:lnTo>
                  <a:lnTo>
                    <a:pt x="306790" y="198794"/>
                  </a:lnTo>
                  <a:lnTo>
                    <a:pt x="310896" y="257937"/>
                  </a:lnTo>
                  <a:lnTo>
                    <a:pt x="306790" y="317079"/>
                  </a:lnTo>
                  <a:lnTo>
                    <a:pt x="295096" y="371371"/>
                  </a:lnTo>
                  <a:lnTo>
                    <a:pt x="276745" y="419263"/>
                  </a:lnTo>
                  <a:lnTo>
                    <a:pt x="252672" y="459208"/>
                  </a:lnTo>
                  <a:lnTo>
                    <a:pt x="223810" y="489657"/>
                  </a:lnTo>
                  <a:lnTo>
                    <a:pt x="155448" y="515874"/>
                  </a:lnTo>
                  <a:lnTo>
                    <a:pt x="119805" y="509061"/>
                  </a:lnTo>
                  <a:lnTo>
                    <a:pt x="58223" y="459208"/>
                  </a:lnTo>
                  <a:lnTo>
                    <a:pt x="34150" y="419263"/>
                  </a:lnTo>
                  <a:lnTo>
                    <a:pt x="15799" y="371371"/>
                  </a:lnTo>
                  <a:lnTo>
                    <a:pt x="4105" y="317079"/>
                  </a:lnTo>
                  <a:lnTo>
                    <a:pt x="0" y="257937"/>
                  </a:lnTo>
                  <a:close/>
                </a:path>
              </a:pathLst>
            </a:custGeom>
            <a:ln w="28575">
              <a:solidFill>
                <a:srgbClr val="00AA50"/>
              </a:solidFill>
            </a:ln>
          </p:spPr>
          <p:txBody>
            <a:bodyPr wrap="square" lIns="0" tIns="0" rIns="0" bIns="0" rtlCol="0"/>
            <a:lstStyle/>
            <a:p>
              <a:endParaRPr/>
            </a:p>
          </p:txBody>
        </p:sp>
      </p:grpSp>
      <p:sp>
        <p:nvSpPr>
          <p:cNvPr id="18" name="object 18"/>
          <p:cNvSpPr/>
          <p:nvPr/>
        </p:nvSpPr>
        <p:spPr>
          <a:xfrm>
            <a:off x="1661160" y="4741164"/>
            <a:ext cx="295275" cy="445770"/>
          </a:xfrm>
          <a:custGeom>
            <a:avLst/>
            <a:gdLst/>
            <a:ahLst/>
            <a:cxnLst/>
            <a:rect l="l" t="t" r="r" b="b"/>
            <a:pathLst>
              <a:path w="295275" h="445770">
                <a:moveTo>
                  <a:pt x="221170" y="0"/>
                </a:moveTo>
                <a:lnTo>
                  <a:pt x="73723" y="0"/>
                </a:lnTo>
                <a:lnTo>
                  <a:pt x="73723" y="298323"/>
                </a:lnTo>
                <a:lnTo>
                  <a:pt x="0" y="298323"/>
                </a:lnTo>
                <a:lnTo>
                  <a:pt x="147446" y="445770"/>
                </a:lnTo>
                <a:lnTo>
                  <a:pt x="294893" y="298323"/>
                </a:lnTo>
                <a:lnTo>
                  <a:pt x="221170" y="298323"/>
                </a:lnTo>
                <a:lnTo>
                  <a:pt x="221170" y="0"/>
                </a:lnTo>
                <a:close/>
              </a:path>
            </a:pathLst>
          </a:custGeom>
          <a:solidFill>
            <a:srgbClr val="00AA50"/>
          </a:solidFill>
        </p:spPr>
        <p:txBody>
          <a:bodyPr wrap="square" lIns="0" tIns="0" rIns="0" bIns="0" rtlCol="0"/>
          <a:lstStyle/>
          <a:p>
            <a:endParaRPr/>
          </a:p>
        </p:txBody>
      </p:sp>
      <p:sp>
        <p:nvSpPr>
          <p:cNvPr id="19" name="object 19"/>
          <p:cNvSpPr txBox="1"/>
          <p:nvPr/>
        </p:nvSpPr>
        <p:spPr>
          <a:xfrm>
            <a:off x="2457524" y="4779413"/>
            <a:ext cx="28022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Segoe UI"/>
                <a:cs typeface="Segoe UI"/>
              </a:rPr>
              <a:t>Estimated</a:t>
            </a:r>
            <a:r>
              <a:rPr sz="1800" spc="-30" dirty="0">
                <a:solidFill>
                  <a:srgbClr val="585858"/>
                </a:solidFill>
                <a:latin typeface="Segoe UI"/>
                <a:cs typeface="Segoe UI"/>
              </a:rPr>
              <a:t> </a:t>
            </a:r>
            <a:r>
              <a:rPr sz="1800" dirty="0">
                <a:solidFill>
                  <a:srgbClr val="585858"/>
                </a:solidFill>
                <a:latin typeface="Segoe UI"/>
                <a:cs typeface="Segoe UI"/>
              </a:rPr>
              <a:t>demand</a:t>
            </a:r>
            <a:r>
              <a:rPr sz="1800" spc="-30" dirty="0">
                <a:solidFill>
                  <a:srgbClr val="585858"/>
                </a:solidFill>
                <a:latin typeface="Segoe UI"/>
                <a:cs typeface="Segoe UI"/>
              </a:rPr>
              <a:t> </a:t>
            </a:r>
            <a:r>
              <a:rPr sz="1800" spc="-10" dirty="0">
                <a:solidFill>
                  <a:srgbClr val="585858"/>
                </a:solidFill>
                <a:latin typeface="Segoe UI"/>
                <a:cs typeface="Segoe UI"/>
              </a:rPr>
              <a:t>function</a:t>
            </a:r>
            <a:endParaRPr sz="1800">
              <a:latin typeface="Segoe UI"/>
              <a:cs typeface="Segoe UI"/>
            </a:endParaRPr>
          </a:p>
        </p:txBody>
      </p:sp>
      <p:sp>
        <p:nvSpPr>
          <p:cNvPr id="20" name="object 20"/>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36</a:t>
            </a:fld>
            <a:endParaRPr spc="-25" dirty="0"/>
          </a:p>
        </p:txBody>
      </p:sp>
    </p:spTree>
    <p:extLst>
      <p:ext uri="{BB962C8B-B14F-4D97-AF65-F5344CB8AC3E}">
        <p14:creationId xmlns:p14="http://schemas.microsoft.com/office/powerpoint/2010/main" val="363242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0252" rIns="0" bIns="0" rtlCol="0">
            <a:spAutoFit/>
          </a:bodyPr>
          <a:lstStyle/>
          <a:p>
            <a:pPr marL="12700" marR="5080">
              <a:lnSpc>
                <a:spcPts val="3890"/>
              </a:lnSpc>
              <a:spcBef>
                <a:spcPts val="585"/>
              </a:spcBef>
            </a:pPr>
            <a:r>
              <a:rPr dirty="0"/>
              <a:t>328</a:t>
            </a:r>
            <a:r>
              <a:rPr spc="-60" dirty="0"/>
              <a:t> </a:t>
            </a:r>
            <a:r>
              <a:rPr dirty="0"/>
              <a:t>regressions</a:t>
            </a:r>
            <a:r>
              <a:rPr spc="-60" dirty="0"/>
              <a:t> </a:t>
            </a:r>
            <a:r>
              <a:rPr dirty="0"/>
              <a:t>to</a:t>
            </a:r>
            <a:r>
              <a:rPr spc="-40" dirty="0"/>
              <a:t> </a:t>
            </a:r>
            <a:r>
              <a:rPr dirty="0"/>
              <a:t>ID</a:t>
            </a:r>
            <a:r>
              <a:rPr spc="-50" dirty="0"/>
              <a:t> </a:t>
            </a:r>
            <a:r>
              <a:rPr dirty="0"/>
              <a:t>price</a:t>
            </a:r>
            <a:r>
              <a:rPr spc="-55" dirty="0"/>
              <a:t> </a:t>
            </a:r>
            <a:r>
              <a:rPr dirty="0"/>
              <a:t>elastic/inelastic</a:t>
            </a:r>
            <a:r>
              <a:rPr spc="-50" dirty="0"/>
              <a:t> </a:t>
            </a:r>
            <a:r>
              <a:rPr dirty="0"/>
              <a:t>products</a:t>
            </a:r>
            <a:r>
              <a:rPr spc="-40" dirty="0"/>
              <a:t> </a:t>
            </a:r>
            <a:r>
              <a:rPr spc="-25" dirty="0"/>
              <a:t>and </a:t>
            </a:r>
            <a:r>
              <a:rPr dirty="0"/>
              <a:t>other</a:t>
            </a:r>
            <a:r>
              <a:rPr spc="-50" dirty="0"/>
              <a:t> </a:t>
            </a:r>
            <a:r>
              <a:rPr dirty="0"/>
              <a:t>critical</a:t>
            </a:r>
            <a:r>
              <a:rPr spc="-30" dirty="0"/>
              <a:t> </a:t>
            </a:r>
            <a:r>
              <a:rPr dirty="0"/>
              <a:t>variables</a:t>
            </a:r>
            <a:r>
              <a:rPr spc="-50" dirty="0"/>
              <a:t> </a:t>
            </a:r>
            <a:r>
              <a:rPr dirty="0"/>
              <a:t>that</a:t>
            </a:r>
            <a:r>
              <a:rPr spc="-20" dirty="0"/>
              <a:t> </a:t>
            </a:r>
            <a:r>
              <a:rPr dirty="0"/>
              <a:t>influence</a:t>
            </a:r>
            <a:r>
              <a:rPr spc="-60" dirty="0"/>
              <a:t> </a:t>
            </a:r>
            <a:r>
              <a:rPr dirty="0"/>
              <a:t>purchasing</a:t>
            </a:r>
            <a:r>
              <a:rPr spc="-40" dirty="0"/>
              <a:t> </a:t>
            </a:r>
            <a:r>
              <a:rPr spc="-10" dirty="0"/>
              <a:t>decisions</a:t>
            </a:r>
          </a:p>
        </p:txBody>
      </p:sp>
      <p:grpSp>
        <p:nvGrpSpPr>
          <p:cNvPr id="3" name="object 3"/>
          <p:cNvGrpSpPr/>
          <p:nvPr/>
        </p:nvGrpSpPr>
        <p:grpSpPr>
          <a:xfrm>
            <a:off x="4232909" y="1552955"/>
            <a:ext cx="7959090" cy="5305425"/>
            <a:chOff x="4232909" y="1552955"/>
            <a:chExt cx="7959090" cy="5305425"/>
          </a:xfrm>
        </p:grpSpPr>
        <p:pic>
          <p:nvPicPr>
            <p:cNvPr id="4" name="object 4"/>
            <p:cNvPicPr/>
            <p:nvPr/>
          </p:nvPicPr>
          <p:blipFill>
            <a:blip r:embed="rId2" cstate="print"/>
            <a:stretch>
              <a:fillRect/>
            </a:stretch>
          </p:blipFill>
          <p:spPr>
            <a:xfrm>
              <a:off x="4232909" y="1552955"/>
              <a:ext cx="7959088" cy="5305044"/>
            </a:xfrm>
            <a:prstGeom prst="rect">
              <a:avLst/>
            </a:prstGeom>
          </p:spPr>
        </p:pic>
        <p:pic>
          <p:nvPicPr>
            <p:cNvPr id="5" name="object 5"/>
            <p:cNvPicPr/>
            <p:nvPr/>
          </p:nvPicPr>
          <p:blipFill>
            <a:blip r:embed="rId3" cstate="print"/>
            <a:stretch>
              <a:fillRect/>
            </a:stretch>
          </p:blipFill>
          <p:spPr>
            <a:xfrm>
              <a:off x="5836919" y="6064758"/>
              <a:ext cx="2247899" cy="427481"/>
            </a:xfrm>
            <a:prstGeom prst="rect">
              <a:avLst/>
            </a:prstGeom>
          </p:spPr>
        </p:pic>
      </p:grpSp>
      <p:sp>
        <p:nvSpPr>
          <p:cNvPr id="6" name="object 6"/>
          <p:cNvSpPr txBox="1"/>
          <p:nvPr/>
        </p:nvSpPr>
        <p:spPr>
          <a:xfrm>
            <a:off x="5952543" y="6108788"/>
            <a:ext cx="2018030"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0136E"/>
                </a:solidFill>
                <a:latin typeface="Segoe UI"/>
                <a:cs typeface="Segoe UI"/>
              </a:rPr>
              <a:t>1. </a:t>
            </a:r>
            <a:r>
              <a:rPr sz="1500" spc="-10" dirty="0">
                <a:solidFill>
                  <a:srgbClr val="00136E"/>
                </a:solidFill>
                <a:latin typeface="Segoe UI"/>
                <a:cs typeface="Segoe UI"/>
              </a:rPr>
              <a:t>Ln(Volume)~Ln(Price)</a:t>
            </a:r>
            <a:endParaRPr sz="1500">
              <a:latin typeface="Segoe UI"/>
              <a:cs typeface="Segoe UI"/>
            </a:endParaRPr>
          </a:p>
        </p:txBody>
      </p:sp>
      <p:pic>
        <p:nvPicPr>
          <p:cNvPr id="7" name="object 7"/>
          <p:cNvPicPr/>
          <p:nvPr/>
        </p:nvPicPr>
        <p:blipFill>
          <a:blip r:embed="rId4" cstate="print"/>
          <a:stretch>
            <a:fillRect/>
          </a:stretch>
        </p:blipFill>
        <p:spPr>
          <a:xfrm>
            <a:off x="7024878" y="5296661"/>
            <a:ext cx="1869185" cy="427481"/>
          </a:xfrm>
          <a:prstGeom prst="rect">
            <a:avLst/>
          </a:prstGeom>
        </p:spPr>
      </p:pic>
      <p:sp>
        <p:nvSpPr>
          <p:cNvPr id="8" name="object 8"/>
          <p:cNvSpPr txBox="1"/>
          <p:nvPr/>
        </p:nvSpPr>
        <p:spPr>
          <a:xfrm>
            <a:off x="7139900" y="5341049"/>
            <a:ext cx="1638935"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0136E"/>
                </a:solidFill>
                <a:latin typeface="Segoe UI"/>
                <a:cs typeface="Segoe UI"/>
              </a:rPr>
              <a:t>2. </a:t>
            </a:r>
            <a:r>
              <a:rPr sz="1500" spc="-10" dirty="0">
                <a:solidFill>
                  <a:srgbClr val="00136E"/>
                </a:solidFill>
                <a:latin typeface="Segoe UI"/>
                <a:cs typeface="Segoe UI"/>
              </a:rPr>
              <a:t>Ln(Volume)~TDP</a:t>
            </a:r>
            <a:endParaRPr sz="1500">
              <a:latin typeface="Segoe UI"/>
              <a:cs typeface="Segoe UI"/>
            </a:endParaRPr>
          </a:p>
        </p:txBody>
      </p:sp>
      <p:grpSp>
        <p:nvGrpSpPr>
          <p:cNvPr id="9" name="object 9"/>
          <p:cNvGrpSpPr/>
          <p:nvPr/>
        </p:nvGrpSpPr>
        <p:grpSpPr>
          <a:xfrm>
            <a:off x="6841236" y="3752088"/>
            <a:ext cx="3446145" cy="1205230"/>
            <a:chOff x="6841236" y="3752088"/>
            <a:chExt cx="3446145" cy="1205230"/>
          </a:xfrm>
        </p:grpSpPr>
        <p:pic>
          <p:nvPicPr>
            <p:cNvPr id="10" name="object 10"/>
            <p:cNvPicPr/>
            <p:nvPr/>
          </p:nvPicPr>
          <p:blipFill>
            <a:blip r:embed="rId5" cstate="print"/>
            <a:stretch>
              <a:fillRect/>
            </a:stretch>
          </p:blipFill>
          <p:spPr>
            <a:xfrm>
              <a:off x="6986778" y="4529328"/>
              <a:ext cx="2718053" cy="427481"/>
            </a:xfrm>
            <a:prstGeom prst="rect">
              <a:avLst/>
            </a:prstGeom>
          </p:spPr>
        </p:pic>
        <p:pic>
          <p:nvPicPr>
            <p:cNvPr id="11" name="object 11"/>
            <p:cNvPicPr/>
            <p:nvPr/>
          </p:nvPicPr>
          <p:blipFill>
            <a:blip r:embed="rId6" cstate="print"/>
            <a:stretch>
              <a:fillRect/>
            </a:stretch>
          </p:blipFill>
          <p:spPr>
            <a:xfrm>
              <a:off x="6841236" y="3752088"/>
              <a:ext cx="2378201" cy="427481"/>
            </a:xfrm>
            <a:prstGeom prst="rect">
              <a:avLst/>
            </a:prstGeom>
          </p:spPr>
        </p:pic>
        <p:pic>
          <p:nvPicPr>
            <p:cNvPr id="12" name="object 12"/>
            <p:cNvPicPr/>
            <p:nvPr/>
          </p:nvPicPr>
          <p:blipFill>
            <a:blip r:embed="rId7" cstate="print"/>
            <a:stretch>
              <a:fillRect/>
            </a:stretch>
          </p:blipFill>
          <p:spPr>
            <a:xfrm>
              <a:off x="8963406" y="3752088"/>
              <a:ext cx="1323593" cy="427481"/>
            </a:xfrm>
            <a:prstGeom prst="rect">
              <a:avLst/>
            </a:prstGeom>
          </p:spPr>
        </p:pic>
      </p:grpSp>
      <p:sp>
        <p:nvSpPr>
          <p:cNvPr id="13" name="object 13"/>
          <p:cNvSpPr txBox="1"/>
          <p:nvPr/>
        </p:nvSpPr>
        <p:spPr>
          <a:xfrm>
            <a:off x="6956522" y="3796412"/>
            <a:ext cx="3215640"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0136E"/>
                </a:solidFill>
                <a:latin typeface="Segoe UI"/>
                <a:cs typeface="Segoe UI"/>
              </a:rPr>
              <a:t>4. </a:t>
            </a:r>
            <a:r>
              <a:rPr sz="1500" spc="-10" dirty="0">
                <a:solidFill>
                  <a:srgbClr val="00136E"/>
                </a:solidFill>
                <a:latin typeface="Segoe UI"/>
                <a:cs typeface="Segoe UI"/>
              </a:rPr>
              <a:t>Ln(Volume)~Ln(Price)+TDP+Season</a:t>
            </a:r>
            <a:endParaRPr sz="1500">
              <a:latin typeface="Segoe UI"/>
              <a:cs typeface="Segoe UI"/>
            </a:endParaRPr>
          </a:p>
        </p:txBody>
      </p:sp>
      <p:grpSp>
        <p:nvGrpSpPr>
          <p:cNvPr id="14" name="object 14"/>
          <p:cNvGrpSpPr/>
          <p:nvPr/>
        </p:nvGrpSpPr>
        <p:grpSpPr>
          <a:xfrm>
            <a:off x="6845807" y="2974848"/>
            <a:ext cx="4267200" cy="427990"/>
            <a:chOff x="6845807" y="2974848"/>
            <a:chExt cx="4267200" cy="427990"/>
          </a:xfrm>
        </p:grpSpPr>
        <p:pic>
          <p:nvPicPr>
            <p:cNvPr id="15" name="object 15"/>
            <p:cNvPicPr/>
            <p:nvPr/>
          </p:nvPicPr>
          <p:blipFill>
            <a:blip r:embed="rId8" cstate="print"/>
            <a:stretch>
              <a:fillRect/>
            </a:stretch>
          </p:blipFill>
          <p:spPr>
            <a:xfrm>
              <a:off x="6845807" y="2974848"/>
              <a:ext cx="2378201" cy="427481"/>
            </a:xfrm>
            <a:prstGeom prst="rect">
              <a:avLst/>
            </a:prstGeom>
          </p:spPr>
        </p:pic>
        <p:pic>
          <p:nvPicPr>
            <p:cNvPr id="16" name="object 16"/>
            <p:cNvPicPr/>
            <p:nvPr/>
          </p:nvPicPr>
          <p:blipFill>
            <a:blip r:embed="rId9" cstate="print"/>
            <a:stretch>
              <a:fillRect/>
            </a:stretch>
          </p:blipFill>
          <p:spPr>
            <a:xfrm>
              <a:off x="8967977" y="2974848"/>
              <a:ext cx="2145029" cy="427481"/>
            </a:xfrm>
            <a:prstGeom prst="rect">
              <a:avLst/>
            </a:prstGeom>
          </p:spPr>
        </p:pic>
      </p:grpSp>
      <p:sp>
        <p:nvSpPr>
          <p:cNvPr id="17" name="object 17"/>
          <p:cNvSpPr txBox="1"/>
          <p:nvPr/>
        </p:nvSpPr>
        <p:spPr>
          <a:xfrm>
            <a:off x="6961171" y="3019423"/>
            <a:ext cx="4037329"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0136E"/>
                </a:solidFill>
                <a:latin typeface="Segoe UI"/>
                <a:cs typeface="Segoe UI"/>
              </a:rPr>
              <a:t>5.</a:t>
            </a:r>
            <a:r>
              <a:rPr sz="1500" spc="-10" dirty="0">
                <a:solidFill>
                  <a:srgbClr val="00136E"/>
                </a:solidFill>
                <a:latin typeface="Segoe UI"/>
                <a:cs typeface="Segoe UI"/>
              </a:rPr>
              <a:t> Ln(Volume)~Ln(Price)+TDP+Season+Inflation</a:t>
            </a:r>
            <a:endParaRPr sz="1500">
              <a:latin typeface="Segoe UI"/>
              <a:cs typeface="Segoe UI"/>
            </a:endParaRPr>
          </a:p>
        </p:txBody>
      </p:sp>
      <p:grpSp>
        <p:nvGrpSpPr>
          <p:cNvPr id="18" name="object 18"/>
          <p:cNvGrpSpPr/>
          <p:nvPr/>
        </p:nvGrpSpPr>
        <p:grpSpPr>
          <a:xfrm>
            <a:off x="6422898" y="2201417"/>
            <a:ext cx="5452110" cy="427990"/>
            <a:chOff x="6422898" y="2201417"/>
            <a:chExt cx="5452110" cy="427990"/>
          </a:xfrm>
        </p:grpSpPr>
        <p:pic>
          <p:nvPicPr>
            <p:cNvPr id="19" name="object 19"/>
            <p:cNvPicPr/>
            <p:nvPr/>
          </p:nvPicPr>
          <p:blipFill>
            <a:blip r:embed="rId10" cstate="print"/>
            <a:stretch>
              <a:fillRect/>
            </a:stretch>
          </p:blipFill>
          <p:spPr>
            <a:xfrm>
              <a:off x="6422898" y="2201417"/>
              <a:ext cx="2378201" cy="427481"/>
            </a:xfrm>
            <a:prstGeom prst="rect">
              <a:avLst/>
            </a:prstGeom>
          </p:spPr>
        </p:pic>
        <p:pic>
          <p:nvPicPr>
            <p:cNvPr id="20" name="object 20"/>
            <p:cNvPicPr/>
            <p:nvPr/>
          </p:nvPicPr>
          <p:blipFill>
            <a:blip r:embed="rId11" cstate="print"/>
            <a:stretch>
              <a:fillRect/>
            </a:stretch>
          </p:blipFill>
          <p:spPr>
            <a:xfrm>
              <a:off x="8545068" y="2201417"/>
              <a:ext cx="3329939" cy="427481"/>
            </a:xfrm>
            <a:prstGeom prst="rect">
              <a:avLst/>
            </a:prstGeom>
          </p:spPr>
        </p:pic>
      </p:grpSp>
      <p:sp>
        <p:nvSpPr>
          <p:cNvPr id="21" name="object 21"/>
          <p:cNvSpPr txBox="1"/>
          <p:nvPr/>
        </p:nvSpPr>
        <p:spPr>
          <a:xfrm>
            <a:off x="6538427" y="2245894"/>
            <a:ext cx="5221605"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0136E"/>
                </a:solidFill>
                <a:latin typeface="Segoe UI"/>
                <a:cs typeface="Segoe UI"/>
              </a:rPr>
              <a:t>6.</a:t>
            </a:r>
            <a:r>
              <a:rPr sz="1500" spc="-10" dirty="0">
                <a:solidFill>
                  <a:srgbClr val="00136E"/>
                </a:solidFill>
                <a:latin typeface="Segoe UI"/>
                <a:cs typeface="Segoe UI"/>
              </a:rPr>
              <a:t> Ln(Volume)~Ln(Price)+TDP+Season+Inflation+Temperature</a:t>
            </a:r>
            <a:endParaRPr sz="1500">
              <a:latin typeface="Segoe UI"/>
              <a:cs typeface="Segoe UI"/>
            </a:endParaRPr>
          </a:p>
        </p:txBody>
      </p:sp>
      <p:grpSp>
        <p:nvGrpSpPr>
          <p:cNvPr id="22" name="object 22"/>
          <p:cNvGrpSpPr/>
          <p:nvPr/>
        </p:nvGrpSpPr>
        <p:grpSpPr>
          <a:xfrm>
            <a:off x="5174742" y="1549146"/>
            <a:ext cx="7017384" cy="427990"/>
            <a:chOff x="5174742" y="1549146"/>
            <a:chExt cx="7017384" cy="427990"/>
          </a:xfrm>
        </p:grpSpPr>
        <p:pic>
          <p:nvPicPr>
            <p:cNvPr id="23" name="object 23"/>
            <p:cNvPicPr/>
            <p:nvPr/>
          </p:nvPicPr>
          <p:blipFill>
            <a:blip r:embed="rId12" cstate="print"/>
            <a:stretch>
              <a:fillRect/>
            </a:stretch>
          </p:blipFill>
          <p:spPr>
            <a:xfrm>
              <a:off x="5174742" y="1549146"/>
              <a:ext cx="2378201" cy="427480"/>
            </a:xfrm>
            <a:prstGeom prst="rect">
              <a:avLst/>
            </a:prstGeom>
          </p:spPr>
        </p:pic>
        <p:pic>
          <p:nvPicPr>
            <p:cNvPr id="24" name="object 24"/>
            <p:cNvPicPr/>
            <p:nvPr/>
          </p:nvPicPr>
          <p:blipFill>
            <a:blip r:embed="rId13" cstate="print"/>
            <a:stretch>
              <a:fillRect/>
            </a:stretch>
          </p:blipFill>
          <p:spPr>
            <a:xfrm>
              <a:off x="7296911" y="1549146"/>
              <a:ext cx="4220717" cy="427481"/>
            </a:xfrm>
            <a:prstGeom prst="rect">
              <a:avLst/>
            </a:prstGeom>
          </p:spPr>
        </p:pic>
        <p:pic>
          <p:nvPicPr>
            <p:cNvPr id="25" name="object 25"/>
            <p:cNvPicPr/>
            <p:nvPr/>
          </p:nvPicPr>
          <p:blipFill>
            <a:blip r:embed="rId14" cstate="print"/>
            <a:stretch>
              <a:fillRect/>
            </a:stretch>
          </p:blipFill>
          <p:spPr>
            <a:xfrm>
              <a:off x="11317223" y="1549146"/>
              <a:ext cx="874776" cy="427481"/>
            </a:xfrm>
            <a:prstGeom prst="rect">
              <a:avLst/>
            </a:prstGeom>
          </p:spPr>
        </p:pic>
      </p:grpSp>
      <p:sp>
        <p:nvSpPr>
          <p:cNvPr id="26" name="object 26"/>
          <p:cNvSpPr txBox="1"/>
          <p:nvPr/>
        </p:nvSpPr>
        <p:spPr>
          <a:xfrm>
            <a:off x="5289762" y="1593778"/>
            <a:ext cx="6901815"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0136E"/>
                </a:solidFill>
                <a:latin typeface="Segoe UI"/>
                <a:cs typeface="Segoe UI"/>
              </a:rPr>
              <a:t>7.</a:t>
            </a:r>
            <a:r>
              <a:rPr sz="1500" spc="75" dirty="0">
                <a:solidFill>
                  <a:srgbClr val="00136E"/>
                </a:solidFill>
                <a:latin typeface="Segoe UI"/>
                <a:cs typeface="Segoe UI"/>
              </a:rPr>
              <a:t> </a:t>
            </a:r>
            <a:r>
              <a:rPr sz="1500" spc="-10" dirty="0">
                <a:solidFill>
                  <a:srgbClr val="00136E"/>
                </a:solidFill>
                <a:latin typeface="Segoe UI"/>
                <a:cs typeface="Segoe UI"/>
              </a:rPr>
              <a:t>Ln(Volume)~Ln(Price)+TDP+Season+Inflation+Temperature+Sunshine</a:t>
            </a:r>
            <a:r>
              <a:rPr sz="1500" spc="125" dirty="0">
                <a:solidFill>
                  <a:srgbClr val="00136E"/>
                </a:solidFill>
                <a:latin typeface="Segoe UI"/>
                <a:cs typeface="Segoe UI"/>
              </a:rPr>
              <a:t> </a:t>
            </a:r>
            <a:r>
              <a:rPr sz="1500" spc="-10" dirty="0">
                <a:solidFill>
                  <a:srgbClr val="00136E"/>
                </a:solidFill>
                <a:latin typeface="Segoe UI"/>
                <a:cs typeface="Segoe UI"/>
              </a:rPr>
              <a:t>Duration</a:t>
            </a:r>
            <a:endParaRPr sz="1500">
              <a:latin typeface="Segoe UI"/>
              <a:cs typeface="Segoe UI"/>
            </a:endParaRPr>
          </a:p>
        </p:txBody>
      </p:sp>
      <p:sp>
        <p:nvSpPr>
          <p:cNvPr id="27" name="object 27"/>
          <p:cNvSpPr/>
          <p:nvPr/>
        </p:nvSpPr>
        <p:spPr>
          <a:xfrm>
            <a:off x="669036" y="1853945"/>
            <a:ext cx="3242310" cy="1020444"/>
          </a:xfrm>
          <a:custGeom>
            <a:avLst/>
            <a:gdLst/>
            <a:ahLst/>
            <a:cxnLst/>
            <a:rect l="l" t="t" r="r" b="b"/>
            <a:pathLst>
              <a:path w="3242310" h="1020444">
                <a:moveTo>
                  <a:pt x="3242310" y="0"/>
                </a:moveTo>
                <a:lnTo>
                  <a:pt x="0" y="0"/>
                </a:lnTo>
                <a:lnTo>
                  <a:pt x="0" y="1020318"/>
                </a:lnTo>
                <a:lnTo>
                  <a:pt x="3242310" y="1020318"/>
                </a:lnTo>
                <a:lnTo>
                  <a:pt x="3242310" y="0"/>
                </a:lnTo>
                <a:close/>
              </a:path>
            </a:pathLst>
          </a:custGeom>
          <a:solidFill>
            <a:srgbClr val="E6E6F0"/>
          </a:solidFill>
        </p:spPr>
        <p:txBody>
          <a:bodyPr wrap="square" lIns="0" tIns="0" rIns="0" bIns="0" rtlCol="0"/>
          <a:lstStyle/>
          <a:p>
            <a:endParaRPr/>
          </a:p>
        </p:txBody>
      </p:sp>
      <p:sp>
        <p:nvSpPr>
          <p:cNvPr id="28" name="object 28"/>
          <p:cNvSpPr txBox="1"/>
          <p:nvPr/>
        </p:nvSpPr>
        <p:spPr>
          <a:xfrm>
            <a:off x="1211343" y="1933874"/>
            <a:ext cx="2159000" cy="848360"/>
          </a:xfrm>
          <a:prstGeom prst="rect">
            <a:avLst/>
          </a:prstGeom>
        </p:spPr>
        <p:txBody>
          <a:bodyPr vert="horz" wrap="square" lIns="0" tIns="12700" rIns="0" bIns="0" rtlCol="0">
            <a:spAutoFit/>
          </a:bodyPr>
          <a:lstStyle/>
          <a:p>
            <a:pPr marL="12700" marR="5080" indent="20320">
              <a:lnSpc>
                <a:spcPct val="100000"/>
              </a:lnSpc>
              <a:spcBef>
                <a:spcPts val="100"/>
              </a:spcBef>
            </a:pPr>
            <a:r>
              <a:rPr sz="1800" dirty="0">
                <a:solidFill>
                  <a:srgbClr val="00136E"/>
                </a:solidFill>
                <a:latin typeface="Segoe UI"/>
                <a:cs typeface="Segoe UI"/>
              </a:rPr>
              <a:t>6</a:t>
            </a:r>
            <a:r>
              <a:rPr sz="1800" spc="-5" dirty="0">
                <a:solidFill>
                  <a:srgbClr val="00136E"/>
                </a:solidFill>
                <a:latin typeface="Segoe UI"/>
                <a:cs typeface="Segoe UI"/>
              </a:rPr>
              <a:t> </a:t>
            </a:r>
            <a:r>
              <a:rPr sz="1800" dirty="0">
                <a:solidFill>
                  <a:srgbClr val="00136E"/>
                </a:solidFill>
                <a:latin typeface="Segoe UI"/>
                <a:cs typeface="Segoe UI"/>
              </a:rPr>
              <a:t>Segments</a:t>
            </a:r>
            <a:r>
              <a:rPr sz="1800" spc="-25" dirty="0">
                <a:solidFill>
                  <a:srgbClr val="00136E"/>
                </a:solidFill>
                <a:latin typeface="Segoe UI"/>
                <a:cs typeface="Segoe UI"/>
              </a:rPr>
              <a:t> </a:t>
            </a:r>
            <a:r>
              <a:rPr sz="1800" dirty="0">
                <a:solidFill>
                  <a:srgbClr val="00136E"/>
                </a:solidFill>
                <a:latin typeface="Segoe UI"/>
                <a:cs typeface="Segoe UI"/>
              </a:rPr>
              <a:t>+</a:t>
            </a:r>
            <a:r>
              <a:rPr sz="1800" spc="-5" dirty="0">
                <a:solidFill>
                  <a:srgbClr val="00136E"/>
                </a:solidFill>
                <a:latin typeface="Segoe UI"/>
                <a:cs typeface="Segoe UI"/>
              </a:rPr>
              <a:t> </a:t>
            </a:r>
            <a:r>
              <a:rPr sz="1800" dirty="0">
                <a:solidFill>
                  <a:srgbClr val="00136E"/>
                </a:solidFill>
                <a:latin typeface="Segoe UI"/>
                <a:cs typeface="Segoe UI"/>
              </a:rPr>
              <a:t>8 </a:t>
            </a:r>
            <a:r>
              <a:rPr sz="1800" spc="-20" dirty="0">
                <a:solidFill>
                  <a:srgbClr val="00136E"/>
                </a:solidFill>
                <a:latin typeface="Segoe UI"/>
                <a:cs typeface="Segoe UI"/>
              </a:rPr>
              <a:t>Step </a:t>
            </a:r>
            <a:r>
              <a:rPr sz="1800" spc="-10" dirty="0">
                <a:solidFill>
                  <a:srgbClr val="00136E"/>
                </a:solidFill>
                <a:latin typeface="Segoe UI"/>
                <a:cs typeface="Segoe UI"/>
              </a:rPr>
              <a:t>Regressions</a:t>
            </a:r>
            <a:r>
              <a:rPr sz="1800" spc="-15" dirty="0">
                <a:solidFill>
                  <a:srgbClr val="00136E"/>
                </a:solidFill>
                <a:latin typeface="Segoe UI"/>
                <a:cs typeface="Segoe UI"/>
              </a:rPr>
              <a:t> </a:t>
            </a:r>
            <a:r>
              <a:rPr sz="1800" i="1" spc="-10" dirty="0">
                <a:solidFill>
                  <a:srgbClr val="00136E"/>
                </a:solidFill>
                <a:latin typeface="Segoe UI"/>
                <a:cs typeface="Segoe UI"/>
              </a:rPr>
              <a:t>(+Brand)</a:t>
            </a:r>
            <a:endParaRPr sz="1800">
              <a:latin typeface="Segoe UI"/>
              <a:cs typeface="Segoe UI"/>
            </a:endParaRPr>
          </a:p>
          <a:p>
            <a:pPr marL="104775">
              <a:lnSpc>
                <a:spcPct val="100000"/>
              </a:lnSpc>
            </a:pPr>
            <a:r>
              <a:rPr sz="1800" dirty="0">
                <a:solidFill>
                  <a:srgbClr val="00136E"/>
                </a:solidFill>
                <a:latin typeface="Segoe UI"/>
                <a:cs typeface="Segoe UI"/>
              </a:rPr>
              <a:t>=&gt;</a:t>
            </a:r>
            <a:r>
              <a:rPr sz="1800" spc="-15" dirty="0">
                <a:solidFill>
                  <a:srgbClr val="00136E"/>
                </a:solidFill>
                <a:latin typeface="Segoe UI"/>
                <a:cs typeface="Segoe UI"/>
              </a:rPr>
              <a:t> </a:t>
            </a:r>
            <a:r>
              <a:rPr sz="1800" dirty="0">
                <a:solidFill>
                  <a:srgbClr val="00136E"/>
                </a:solidFill>
                <a:latin typeface="Segoe UI"/>
                <a:cs typeface="Segoe UI"/>
              </a:rPr>
              <a:t>Brand</a:t>
            </a:r>
            <a:r>
              <a:rPr sz="1800" spc="-10" dirty="0">
                <a:solidFill>
                  <a:srgbClr val="00136E"/>
                </a:solidFill>
                <a:latin typeface="Segoe UI"/>
                <a:cs typeface="Segoe UI"/>
              </a:rPr>
              <a:t> Influence</a:t>
            </a:r>
            <a:endParaRPr sz="1800">
              <a:latin typeface="Segoe UI"/>
              <a:cs typeface="Segoe UI"/>
            </a:endParaRPr>
          </a:p>
        </p:txBody>
      </p:sp>
      <p:sp>
        <p:nvSpPr>
          <p:cNvPr id="29" name="object 29"/>
          <p:cNvSpPr/>
          <p:nvPr/>
        </p:nvSpPr>
        <p:spPr>
          <a:xfrm>
            <a:off x="669036" y="5327903"/>
            <a:ext cx="3242310" cy="1020444"/>
          </a:xfrm>
          <a:custGeom>
            <a:avLst/>
            <a:gdLst/>
            <a:ahLst/>
            <a:cxnLst/>
            <a:rect l="l" t="t" r="r" b="b"/>
            <a:pathLst>
              <a:path w="3242310" h="1020445">
                <a:moveTo>
                  <a:pt x="3242310" y="0"/>
                </a:moveTo>
                <a:lnTo>
                  <a:pt x="0" y="0"/>
                </a:lnTo>
                <a:lnTo>
                  <a:pt x="0" y="1020318"/>
                </a:lnTo>
                <a:lnTo>
                  <a:pt x="3242310" y="1020318"/>
                </a:lnTo>
                <a:lnTo>
                  <a:pt x="3242310" y="0"/>
                </a:lnTo>
                <a:close/>
              </a:path>
            </a:pathLst>
          </a:custGeom>
          <a:solidFill>
            <a:srgbClr val="E6E6F0"/>
          </a:solidFill>
        </p:spPr>
        <p:txBody>
          <a:bodyPr wrap="square" lIns="0" tIns="0" rIns="0" bIns="0" rtlCol="0"/>
          <a:lstStyle/>
          <a:p>
            <a:endParaRPr/>
          </a:p>
        </p:txBody>
      </p:sp>
      <p:sp>
        <p:nvSpPr>
          <p:cNvPr id="30" name="object 30"/>
          <p:cNvSpPr txBox="1"/>
          <p:nvPr/>
        </p:nvSpPr>
        <p:spPr>
          <a:xfrm>
            <a:off x="1014746" y="5407643"/>
            <a:ext cx="2550795" cy="848360"/>
          </a:xfrm>
          <a:prstGeom prst="rect">
            <a:avLst/>
          </a:prstGeom>
        </p:spPr>
        <p:txBody>
          <a:bodyPr vert="horz" wrap="square" lIns="0" tIns="12700" rIns="0" bIns="0" rtlCol="0">
            <a:spAutoFit/>
          </a:bodyPr>
          <a:lstStyle/>
          <a:p>
            <a:pPr marL="12065" marR="5080" algn="ctr">
              <a:lnSpc>
                <a:spcPct val="100000"/>
              </a:lnSpc>
              <a:spcBef>
                <a:spcPts val="100"/>
              </a:spcBef>
            </a:pPr>
            <a:r>
              <a:rPr sz="1800" dirty="0">
                <a:solidFill>
                  <a:srgbClr val="00136E"/>
                </a:solidFill>
                <a:latin typeface="Segoe UI"/>
                <a:cs typeface="Segoe UI"/>
              </a:rPr>
              <a:t>40</a:t>
            </a:r>
            <a:r>
              <a:rPr sz="1800" spc="-30" dirty="0">
                <a:solidFill>
                  <a:srgbClr val="00136E"/>
                </a:solidFill>
                <a:latin typeface="Segoe UI"/>
                <a:cs typeface="Segoe UI"/>
              </a:rPr>
              <a:t> </a:t>
            </a:r>
            <a:r>
              <a:rPr sz="1800" dirty="0">
                <a:solidFill>
                  <a:srgbClr val="00136E"/>
                </a:solidFill>
                <a:latin typeface="Segoe UI"/>
                <a:cs typeface="Segoe UI"/>
              </a:rPr>
              <a:t>Product</a:t>
            </a:r>
            <a:r>
              <a:rPr sz="1800" spc="-20" dirty="0">
                <a:solidFill>
                  <a:srgbClr val="00136E"/>
                </a:solidFill>
                <a:latin typeface="Segoe UI"/>
                <a:cs typeface="Segoe UI"/>
              </a:rPr>
              <a:t> </a:t>
            </a:r>
            <a:r>
              <a:rPr sz="1800" dirty="0">
                <a:solidFill>
                  <a:srgbClr val="00136E"/>
                </a:solidFill>
                <a:latin typeface="Segoe UI"/>
                <a:cs typeface="Segoe UI"/>
              </a:rPr>
              <a:t>Keys</a:t>
            </a:r>
            <a:r>
              <a:rPr sz="1800" spc="-10" dirty="0">
                <a:solidFill>
                  <a:srgbClr val="00136E"/>
                </a:solidFill>
                <a:latin typeface="Segoe UI"/>
                <a:cs typeface="Segoe UI"/>
              </a:rPr>
              <a:t> </a:t>
            </a:r>
            <a:r>
              <a:rPr sz="1800" dirty="0">
                <a:solidFill>
                  <a:srgbClr val="00136E"/>
                </a:solidFill>
                <a:latin typeface="Segoe UI"/>
                <a:cs typeface="Segoe UI"/>
              </a:rPr>
              <a:t>+</a:t>
            </a:r>
            <a:r>
              <a:rPr sz="1800" spc="-20" dirty="0">
                <a:solidFill>
                  <a:srgbClr val="00136E"/>
                </a:solidFill>
                <a:latin typeface="Segoe UI"/>
                <a:cs typeface="Segoe UI"/>
              </a:rPr>
              <a:t> </a:t>
            </a:r>
            <a:r>
              <a:rPr sz="1800" dirty="0">
                <a:solidFill>
                  <a:srgbClr val="00136E"/>
                </a:solidFill>
                <a:latin typeface="Segoe UI"/>
                <a:cs typeface="Segoe UI"/>
              </a:rPr>
              <a:t>7</a:t>
            </a:r>
            <a:r>
              <a:rPr sz="1800" spc="-15" dirty="0">
                <a:solidFill>
                  <a:srgbClr val="00136E"/>
                </a:solidFill>
                <a:latin typeface="Segoe UI"/>
                <a:cs typeface="Segoe UI"/>
              </a:rPr>
              <a:t> </a:t>
            </a:r>
            <a:r>
              <a:rPr sz="1800" spc="-25" dirty="0">
                <a:solidFill>
                  <a:srgbClr val="00136E"/>
                </a:solidFill>
                <a:latin typeface="Segoe UI"/>
                <a:cs typeface="Segoe UI"/>
              </a:rPr>
              <a:t>Step </a:t>
            </a:r>
            <a:r>
              <a:rPr sz="1800" spc="-10" dirty="0">
                <a:solidFill>
                  <a:srgbClr val="00136E"/>
                </a:solidFill>
                <a:latin typeface="Segoe UI"/>
                <a:cs typeface="Segoe UI"/>
              </a:rPr>
              <a:t>Regressions</a:t>
            </a:r>
            <a:endParaRPr sz="1800">
              <a:latin typeface="Segoe UI"/>
              <a:cs typeface="Segoe UI"/>
            </a:endParaRPr>
          </a:p>
          <a:p>
            <a:pPr algn="ctr">
              <a:lnSpc>
                <a:spcPct val="100000"/>
              </a:lnSpc>
            </a:pPr>
            <a:r>
              <a:rPr sz="1800" dirty="0">
                <a:solidFill>
                  <a:srgbClr val="00136E"/>
                </a:solidFill>
                <a:latin typeface="Segoe UI"/>
                <a:cs typeface="Segoe UI"/>
              </a:rPr>
              <a:t>=&gt;</a:t>
            </a:r>
            <a:r>
              <a:rPr sz="1800" spc="-5" dirty="0">
                <a:solidFill>
                  <a:srgbClr val="00136E"/>
                </a:solidFill>
                <a:latin typeface="Segoe UI"/>
                <a:cs typeface="Segoe UI"/>
              </a:rPr>
              <a:t> </a:t>
            </a:r>
            <a:r>
              <a:rPr sz="1800" dirty="0">
                <a:solidFill>
                  <a:srgbClr val="00136E"/>
                </a:solidFill>
                <a:latin typeface="Segoe UI"/>
                <a:cs typeface="Segoe UI"/>
              </a:rPr>
              <a:t>Price</a:t>
            </a:r>
            <a:r>
              <a:rPr sz="1800" spc="-10" dirty="0">
                <a:solidFill>
                  <a:srgbClr val="00136E"/>
                </a:solidFill>
                <a:latin typeface="Segoe UI"/>
                <a:cs typeface="Segoe UI"/>
              </a:rPr>
              <a:t> Elasticity</a:t>
            </a:r>
            <a:endParaRPr sz="1800">
              <a:latin typeface="Segoe UI"/>
              <a:cs typeface="Segoe UI"/>
            </a:endParaRPr>
          </a:p>
        </p:txBody>
      </p:sp>
      <p:sp>
        <p:nvSpPr>
          <p:cNvPr id="31" name="object 31"/>
          <p:cNvSpPr txBox="1"/>
          <p:nvPr/>
        </p:nvSpPr>
        <p:spPr>
          <a:xfrm>
            <a:off x="1190244" y="3557778"/>
            <a:ext cx="2263140" cy="1020444"/>
          </a:xfrm>
          <a:prstGeom prst="rect">
            <a:avLst/>
          </a:prstGeom>
          <a:solidFill>
            <a:srgbClr val="E6E6F0"/>
          </a:solidFill>
        </p:spPr>
        <p:txBody>
          <a:bodyPr vert="horz" wrap="square" lIns="0" tIns="1905" rIns="0" bIns="0" rtlCol="0">
            <a:spAutoFit/>
          </a:bodyPr>
          <a:lstStyle/>
          <a:p>
            <a:pPr>
              <a:lnSpc>
                <a:spcPct val="100000"/>
              </a:lnSpc>
              <a:spcBef>
                <a:spcPts val="15"/>
              </a:spcBef>
            </a:pPr>
            <a:endParaRPr sz="2500">
              <a:latin typeface="Times New Roman"/>
              <a:cs typeface="Times New Roman"/>
            </a:endParaRPr>
          </a:p>
          <a:p>
            <a:pPr marL="319405">
              <a:lnSpc>
                <a:spcPct val="100000"/>
              </a:lnSpc>
            </a:pPr>
            <a:r>
              <a:rPr sz="1800" dirty="0">
                <a:solidFill>
                  <a:srgbClr val="00136E"/>
                </a:solidFill>
                <a:latin typeface="Segoe UI"/>
                <a:cs typeface="Segoe UI"/>
              </a:rPr>
              <a:t>328</a:t>
            </a:r>
            <a:r>
              <a:rPr sz="1800" spc="5" dirty="0">
                <a:solidFill>
                  <a:srgbClr val="00136E"/>
                </a:solidFill>
                <a:latin typeface="Segoe UI"/>
                <a:cs typeface="Segoe UI"/>
              </a:rPr>
              <a:t> </a:t>
            </a:r>
            <a:r>
              <a:rPr sz="1800" spc="-10" dirty="0">
                <a:solidFill>
                  <a:srgbClr val="00136E"/>
                </a:solidFill>
                <a:latin typeface="Segoe UI"/>
                <a:cs typeface="Segoe UI"/>
              </a:rPr>
              <a:t>Regressions</a:t>
            </a:r>
            <a:endParaRPr sz="1800">
              <a:latin typeface="Segoe UI"/>
              <a:cs typeface="Segoe UI"/>
            </a:endParaRPr>
          </a:p>
        </p:txBody>
      </p:sp>
      <p:grpSp>
        <p:nvGrpSpPr>
          <p:cNvPr id="32" name="object 32"/>
          <p:cNvGrpSpPr/>
          <p:nvPr/>
        </p:nvGrpSpPr>
        <p:grpSpPr>
          <a:xfrm>
            <a:off x="2173351" y="2949829"/>
            <a:ext cx="298450" cy="499109"/>
            <a:chOff x="2173351" y="2949829"/>
            <a:chExt cx="298450" cy="499109"/>
          </a:xfrm>
        </p:grpSpPr>
        <p:sp>
          <p:nvSpPr>
            <p:cNvPr id="33" name="object 33"/>
            <p:cNvSpPr/>
            <p:nvPr/>
          </p:nvSpPr>
          <p:spPr>
            <a:xfrm>
              <a:off x="2179701" y="2956179"/>
              <a:ext cx="285750" cy="486409"/>
            </a:xfrm>
            <a:custGeom>
              <a:avLst/>
              <a:gdLst/>
              <a:ahLst/>
              <a:cxnLst/>
              <a:rect l="l" t="t" r="r" b="b"/>
              <a:pathLst>
                <a:path w="285750" h="486410">
                  <a:moveTo>
                    <a:pt x="214312" y="0"/>
                  </a:moveTo>
                  <a:lnTo>
                    <a:pt x="71437" y="0"/>
                  </a:lnTo>
                  <a:lnTo>
                    <a:pt x="71437" y="343281"/>
                  </a:lnTo>
                  <a:lnTo>
                    <a:pt x="0" y="343281"/>
                  </a:lnTo>
                  <a:lnTo>
                    <a:pt x="142875" y="486156"/>
                  </a:lnTo>
                  <a:lnTo>
                    <a:pt x="285750" y="343281"/>
                  </a:lnTo>
                  <a:lnTo>
                    <a:pt x="214312" y="343281"/>
                  </a:lnTo>
                  <a:lnTo>
                    <a:pt x="214312" y="0"/>
                  </a:lnTo>
                  <a:close/>
                </a:path>
              </a:pathLst>
            </a:custGeom>
            <a:solidFill>
              <a:srgbClr val="00AF50"/>
            </a:solidFill>
          </p:spPr>
          <p:txBody>
            <a:bodyPr wrap="square" lIns="0" tIns="0" rIns="0" bIns="0" rtlCol="0"/>
            <a:lstStyle/>
            <a:p>
              <a:endParaRPr/>
            </a:p>
          </p:txBody>
        </p:sp>
        <p:sp>
          <p:nvSpPr>
            <p:cNvPr id="34" name="object 34"/>
            <p:cNvSpPr/>
            <p:nvPr/>
          </p:nvSpPr>
          <p:spPr>
            <a:xfrm>
              <a:off x="2179701" y="2956179"/>
              <a:ext cx="285750" cy="486409"/>
            </a:xfrm>
            <a:custGeom>
              <a:avLst/>
              <a:gdLst/>
              <a:ahLst/>
              <a:cxnLst/>
              <a:rect l="l" t="t" r="r" b="b"/>
              <a:pathLst>
                <a:path w="285750" h="486410">
                  <a:moveTo>
                    <a:pt x="0" y="343281"/>
                  </a:moveTo>
                  <a:lnTo>
                    <a:pt x="71437" y="343281"/>
                  </a:lnTo>
                  <a:lnTo>
                    <a:pt x="71437" y="0"/>
                  </a:lnTo>
                  <a:lnTo>
                    <a:pt x="214312" y="0"/>
                  </a:lnTo>
                  <a:lnTo>
                    <a:pt x="214312" y="343281"/>
                  </a:lnTo>
                  <a:lnTo>
                    <a:pt x="285750" y="343281"/>
                  </a:lnTo>
                  <a:lnTo>
                    <a:pt x="142875" y="486156"/>
                  </a:lnTo>
                  <a:lnTo>
                    <a:pt x="0" y="343281"/>
                  </a:lnTo>
                  <a:close/>
                </a:path>
              </a:pathLst>
            </a:custGeom>
            <a:ln w="12700">
              <a:solidFill>
                <a:srgbClr val="00AF50"/>
              </a:solidFill>
            </a:ln>
          </p:spPr>
          <p:txBody>
            <a:bodyPr wrap="square" lIns="0" tIns="0" rIns="0" bIns="0" rtlCol="0"/>
            <a:lstStyle/>
            <a:p>
              <a:endParaRPr/>
            </a:p>
          </p:txBody>
        </p:sp>
      </p:grpSp>
      <p:grpSp>
        <p:nvGrpSpPr>
          <p:cNvPr id="35" name="object 35"/>
          <p:cNvGrpSpPr/>
          <p:nvPr/>
        </p:nvGrpSpPr>
        <p:grpSpPr>
          <a:xfrm>
            <a:off x="2173351" y="4735957"/>
            <a:ext cx="298450" cy="499109"/>
            <a:chOff x="2173351" y="4735957"/>
            <a:chExt cx="298450" cy="499109"/>
          </a:xfrm>
        </p:grpSpPr>
        <p:sp>
          <p:nvSpPr>
            <p:cNvPr id="36" name="object 36"/>
            <p:cNvSpPr/>
            <p:nvPr/>
          </p:nvSpPr>
          <p:spPr>
            <a:xfrm>
              <a:off x="2179701" y="4742307"/>
              <a:ext cx="285750" cy="486409"/>
            </a:xfrm>
            <a:custGeom>
              <a:avLst/>
              <a:gdLst/>
              <a:ahLst/>
              <a:cxnLst/>
              <a:rect l="l" t="t" r="r" b="b"/>
              <a:pathLst>
                <a:path w="285750" h="486410">
                  <a:moveTo>
                    <a:pt x="142875" y="0"/>
                  </a:moveTo>
                  <a:lnTo>
                    <a:pt x="0" y="142875"/>
                  </a:lnTo>
                  <a:lnTo>
                    <a:pt x="71437" y="142875"/>
                  </a:lnTo>
                  <a:lnTo>
                    <a:pt x="71437" y="486156"/>
                  </a:lnTo>
                  <a:lnTo>
                    <a:pt x="214312" y="486156"/>
                  </a:lnTo>
                  <a:lnTo>
                    <a:pt x="214312" y="142875"/>
                  </a:lnTo>
                  <a:lnTo>
                    <a:pt x="285750" y="142875"/>
                  </a:lnTo>
                  <a:lnTo>
                    <a:pt x="142875" y="0"/>
                  </a:lnTo>
                  <a:close/>
                </a:path>
              </a:pathLst>
            </a:custGeom>
            <a:solidFill>
              <a:srgbClr val="00AF50"/>
            </a:solidFill>
          </p:spPr>
          <p:txBody>
            <a:bodyPr wrap="square" lIns="0" tIns="0" rIns="0" bIns="0" rtlCol="0"/>
            <a:lstStyle/>
            <a:p>
              <a:endParaRPr/>
            </a:p>
          </p:txBody>
        </p:sp>
        <p:sp>
          <p:nvSpPr>
            <p:cNvPr id="37" name="object 37"/>
            <p:cNvSpPr/>
            <p:nvPr/>
          </p:nvSpPr>
          <p:spPr>
            <a:xfrm>
              <a:off x="2179701" y="4742307"/>
              <a:ext cx="285750" cy="486409"/>
            </a:xfrm>
            <a:custGeom>
              <a:avLst/>
              <a:gdLst/>
              <a:ahLst/>
              <a:cxnLst/>
              <a:rect l="l" t="t" r="r" b="b"/>
              <a:pathLst>
                <a:path w="285750" h="486410">
                  <a:moveTo>
                    <a:pt x="285750" y="142875"/>
                  </a:moveTo>
                  <a:lnTo>
                    <a:pt x="214312" y="142875"/>
                  </a:lnTo>
                  <a:lnTo>
                    <a:pt x="214312" y="486156"/>
                  </a:lnTo>
                  <a:lnTo>
                    <a:pt x="71437" y="486156"/>
                  </a:lnTo>
                  <a:lnTo>
                    <a:pt x="71437" y="142875"/>
                  </a:lnTo>
                  <a:lnTo>
                    <a:pt x="0" y="142875"/>
                  </a:lnTo>
                  <a:lnTo>
                    <a:pt x="142875" y="0"/>
                  </a:lnTo>
                  <a:lnTo>
                    <a:pt x="285750" y="142875"/>
                  </a:lnTo>
                  <a:close/>
                </a:path>
              </a:pathLst>
            </a:custGeom>
            <a:ln w="12700">
              <a:solidFill>
                <a:srgbClr val="00AF50"/>
              </a:solidFill>
            </a:ln>
          </p:spPr>
          <p:txBody>
            <a:bodyPr wrap="square" lIns="0" tIns="0" rIns="0" bIns="0" rtlCol="0"/>
            <a:lstStyle/>
            <a:p>
              <a:endParaRPr/>
            </a:p>
          </p:txBody>
        </p:sp>
      </p:grpSp>
      <p:grpSp>
        <p:nvGrpSpPr>
          <p:cNvPr id="38" name="object 38"/>
          <p:cNvGrpSpPr/>
          <p:nvPr/>
        </p:nvGrpSpPr>
        <p:grpSpPr>
          <a:xfrm>
            <a:off x="10249662" y="4791455"/>
            <a:ext cx="1593850" cy="567055"/>
            <a:chOff x="10249662" y="4791455"/>
            <a:chExt cx="1593850" cy="567055"/>
          </a:xfrm>
        </p:grpSpPr>
        <p:pic>
          <p:nvPicPr>
            <p:cNvPr id="39" name="object 39"/>
            <p:cNvPicPr/>
            <p:nvPr/>
          </p:nvPicPr>
          <p:blipFill>
            <a:blip r:embed="rId15" cstate="print"/>
            <a:stretch>
              <a:fillRect/>
            </a:stretch>
          </p:blipFill>
          <p:spPr>
            <a:xfrm>
              <a:off x="10249662" y="4791455"/>
              <a:ext cx="1552955" cy="566927"/>
            </a:xfrm>
            <a:prstGeom prst="rect">
              <a:avLst/>
            </a:prstGeom>
          </p:spPr>
        </p:pic>
        <p:pic>
          <p:nvPicPr>
            <p:cNvPr id="40" name="object 40"/>
            <p:cNvPicPr/>
            <p:nvPr/>
          </p:nvPicPr>
          <p:blipFill>
            <a:blip r:embed="rId16" cstate="print"/>
            <a:stretch>
              <a:fillRect/>
            </a:stretch>
          </p:blipFill>
          <p:spPr>
            <a:xfrm>
              <a:off x="11515344" y="4823459"/>
              <a:ext cx="327659" cy="387857"/>
            </a:xfrm>
            <a:prstGeom prst="rect">
              <a:avLst/>
            </a:prstGeom>
          </p:spPr>
        </p:pic>
      </p:grpSp>
      <p:sp>
        <p:nvSpPr>
          <p:cNvPr id="41" name="object 41"/>
          <p:cNvSpPr txBox="1"/>
          <p:nvPr/>
        </p:nvSpPr>
        <p:spPr>
          <a:xfrm>
            <a:off x="7089029" y="4533570"/>
            <a:ext cx="4686935" cy="651510"/>
          </a:xfrm>
          <a:prstGeom prst="rect">
            <a:avLst/>
          </a:prstGeom>
        </p:spPr>
        <p:txBody>
          <a:bodyPr vert="horz" wrap="square" lIns="0" tIns="52069" rIns="0" bIns="0" rtlCol="0">
            <a:spAutoFit/>
          </a:bodyPr>
          <a:lstStyle/>
          <a:p>
            <a:pPr marL="25400">
              <a:lnSpc>
                <a:spcPct val="100000"/>
              </a:lnSpc>
              <a:spcBef>
                <a:spcPts val="409"/>
              </a:spcBef>
            </a:pPr>
            <a:r>
              <a:rPr sz="1500" dirty="0">
                <a:solidFill>
                  <a:srgbClr val="00136E"/>
                </a:solidFill>
                <a:latin typeface="Segoe UI"/>
                <a:cs typeface="Segoe UI"/>
              </a:rPr>
              <a:t>3. </a:t>
            </a:r>
            <a:r>
              <a:rPr sz="1500" spc="-10" dirty="0">
                <a:solidFill>
                  <a:srgbClr val="00136E"/>
                </a:solidFill>
                <a:latin typeface="Segoe UI"/>
                <a:cs typeface="Segoe UI"/>
              </a:rPr>
              <a:t>Ln(Volume)~Ln(Price)+TDP</a:t>
            </a:r>
            <a:endParaRPr sz="1500">
              <a:latin typeface="Segoe UI"/>
              <a:cs typeface="Segoe UI"/>
            </a:endParaRPr>
          </a:p>
          <a:p>
            <a:pPr marR="43180" algn="r">
              <a:lnSpc>
                <a:spcPct val="100000"/>
              </a:lnSpc>
              <a:spcBef>
                <a:spcPts val="415"/>
              </a:spcBef>
            </a:pPr>
            <a:r>
              <a:rPr sz="2000" dirty="0">
                <a:solidFill>
                  <a:srgbClr val="00136E"/>
                </a:solidFill>
                <a:latin typeface="Segoe UI"/>
                <a:cs typeface="Segoe UI"/>
              </a:rPr>
              <a:t>Adjusted</a:t>
            </a:r>
            <a:r>
              <a:rPr sz="2000" spc="-100" dirty="0">
                <a:solidFill>
                  <a:srgbClr val="00136E"/>
                </a:solidFill>
                <a:latin typeface="Segoe UI"/>
                <a:cs typeface="Segoe UI"/>
              </a:rPr>
              <a:t> </a:t>
            </a:r>
            <a:r>
              <a:rPr sz="2000" spc="-25" dirty="0">
                <a:solidFill>
                  <a:srgbClr val="00136E"/>
                </a:solidFill>
                <a:latin typeface="Segoe UI"/>
                <a:cs typeface="Segoe UI"/>
              </a:rPr>
              <a:t>R</a:t>
            </a:r>
            <a:r>
              <a:rPr sz="1950" spc="-37" baseline="25641" dirty="0">
                <a:solidFill>
                  <a:srgbClr val="00136E"/>
                </a:solidFill>
                <a:latin typeface="Segoe UI"/>
                <a:cs typeface="Segoe UI"/>
              </a:rPr>
              <a:t>2</a:t>
            </a:r>
            <a:endParaRPr sz="1950" baseline="25641">
              <a:latin typeface="Segoe UI"/>
              <a:cs typeface="Segoe UI"/>
            </a:endParaRPr>
          </a:p>
        </p:txBody>
      </p:sp>
      <p:sp>
        <p:nvSpPr>
          <p:cNvPr id="42" name="object 42"/>
          <p:cNvSpPr/>
          <p:nvPr/>
        </p:nvSpPr>
        <p:spPr>
          <a:xfrm>
            <a:off x="8435153" y="2790840"/>
            <a:ext cx="3529965" cy="3624579"/>
          </a:xfrm>
          <a:custGeom>
            <a:avLst/>
            <a:gdLst/>
            <a:ahLst/>
            <a:cxnLst/>
            <a:rect l="l" t="t" r="r" b="b"/>
            <a:pathLst>
              <a:path w="3529965" h="3624579">
                <a:moveTo>
                  <a:pt x="3526701" y="0"/>
                </a:moveTo>
                <a:lnTo>
                  <a:pt x="3324631" y="2844"/>
                </a:lnTo>
                <a:lnTo>
                  <a:pt x="3375863" y="52654"/>
                </a:lnTo>
                <a:lnTo>
                  <a:pt x="0" y="3524757"/>
                </a:lnTo>
                <a:lnTo>
                  <a:pt x="102463" y="3624376"/>
                </a:lnTo>
                <a:lnTo>
                  <a:pt x="3478314" y="152260"/>
                </a:lnTo>
                <a:lnTo>
                  <a:pt x="3529533" y="202069"/>
                </a:lnTo>
                <a:lnTo>
                  <a:pt x="3526701" y="0"/>
                </a:lnTo>
                <a:close/>
              </a:path>
            </a:pathLst>
          </a:custGeom>
          <a:solidFill>
            <a:srgbClr val="DCDCDC"/>
          </a:solidFill>
        </p:spPr>
        <p:txBody>
          <a:bodyPr wrap="square" lIns="0" tIns="0" rIns="0" bIns="0" rtlCol="0"/>
          <a:lstStyle/>
          <a:p>
            <a:endParaRPr/>
          </a:p>
        </p:txBody>
      </p:sp>
      <p:grpSp>
        <p:nvGrpSpPr>
          <p:cNvPr id="43" name="object 43"/>
          <p:cNvGrpSpPr/>
          <p:nvPr/>
        </p:nvGrpSpPr>
        <p:grpSpPr>
          <a:xfrm>
            <a:off x="3661155" y="1853949"/>
            <a:ext cx="2202180" cy="4405630"/>
            <a:chOff x="3661155" y="1853949"/>
            <a:chExt cx="2202180" cy="4405630"/>
          </a:xfrm>
        </p:grpSpPr>
        <p:sp>
          <p:nvSpPr>
            <p:cNvPr id="44" name="object 44"/>
            <p:cNvSpPr/>
            <p:nvPr/>
          </p:nvSpPr>
          <p:spPr>
            <a:xfrm>
              <a:off x="3667505" y="5527548"/>
              <a:ext cx="2135505" cy="699770"/>
            </a:xfrm>
            <a:custGeom>
              <a:avLst/>
              <a:gdLst/>
              <a:ahLst/>
              <a:cxnLst/>
              <a:rect l="l" t="t" r="r" b="b"/>
              <a:pathLst>
                <a:path w="2135504" h="699770">
                  <a:moveTo>
                    <a:pt x="0" y="0"/>
                  </a:moveTo>
                  <a:lnTo>
                    <a:pt x="2135035" y="699427"/>
                  </a:lnTo>
                </a:path>
              </a:pathLst>
            </a:custGeom>
            <a:ln w="12700">
              <a:solidFill>
                <a:srgbClr val="585858"/>
              </a:solidFill>
            </a:ln>
          </p:spPr>
          <p:txBody>
            <a:bodyPr wrap="square" lIns="0" tIns="0" rIns="0" bIns="0" rtlCol="0"/>
            <a:lstStyle/>
            <a:p>
              <a:endParaRPr/>
            </a:p>
          </p:txBody>
        </p:sp>
        <p:sp>
          <p:nvSpPr>
            <p:cNvPr id="45" name="object 45"/>
            <p:cNvSpPr/>
            <p:nvPr/>
          </p:nvSpPr>
          <p:spPr>
            <a:xfrm>
              <a:off x="5778609" y="6186807"/>
              <a:ext cx="84455" cy="73025"/>
            </a:xfrm>
            <a:custGeom>
              <a:avLst/>
              <a:gdLst/>
              <a:ahLst/>
              <a:cxnLst/>
              <a:rect l="l" t="t" r="r" b="b"/>
              <a:pathLst>
                <a:path w="84454" h="73025">
                  <a:moveTo>
                    <a:pt x="23723" y="0"/>
                  </a:moveTo>
                  <a:lnTo>
                    <a:pt x="0" y="72415"/>
                  </a:lnTo>
                  <a:lnTo>
                    <a:pt x="84277" y="59931"/>
                  </a:lnTo>
                  <a:lnTo>
                    <a:pt x="23723" y="0"/>
                  </a:lnTo>
                  <a:close/>
                </a:path>
              </a:pathLst>
            </a:custGeom>
            <a:solidFill>
              <a:srgbClr val="585858"/>
            </a:solidFill>
          </p:spPr>
          <p:txBody>
            <a:bodyPr wrap="square" lIns="0" tIns="0" rIns="0" bIns="0" rtlCol="0"/>
            <a:lstStyle/>
            <a:p>
              <a:endParaRPr/>
            </a:p>
          </p:txBody>
        </p:sp>
        <p:sp>
          <p:nvSpPr>
            <p:cNvPr id="46" name="object 46"/>
            <p:cNvSpPr/>
            <p:nvPr/>
          </p:nvSpPr>
          <p:spPr>
            <a:xfrm>
              <a:off x="3667505" y="1912268"/>
              <a:ext cx="1557655" cy="3615054"/>
            </a:xfrm>
            <a:custGeom>
              <a:avLst/>
              <a:gdLst/>
              <a:ahLst/>
              <a:cxnLst/>
              <a:rect l="l" t="t" r="r" b="b"/>
              <a:pathLst>
                <a:path w="1557654" h="3615054">
                  <a:moveTo>
                    <a:pt x="0" y="3615042"/>
                  </a:moveTo>
                  <a:lnTo>
                    <a:pt x="1557096" y="0"/>
                  </a:lnTo>
                </a:path>
              </a:pathLst>
            </a:custGeom>
            <a:ln w="12700">
              <a:solidFill>
                <a:srgbClr val="585858"/>
              </a:solidFill>
            </a:ln>
          </p:spPr>
          <p:txBody>
            <a:bodyPr wrap="square" lIns="0" tIns="0" rIns="0" bIns="0" rtlCol="0"/>
            <a:lstStyle/>
            <a:p>
              <a:endParaRPr/>
            </a:p>
          </p:txBody>
        </p:sp>
        <p:sp>
          <p:nvSpPr>
            <p:cNvPr id="47" name="object 47"/>
            <p:cNvSpPr/>
            <p:nvPr/>
          </p:nvSpPr>
          <p:spPr>
            <a:xfrm>
              <a:off x="5184588" y="1853949"/>
              <a:ext cx="70485" cy="85090"/>
            </a:xfrm>
            <a:custGeom>
              <a:avLst/>
              <a:gdLst/>
              <a:ahLst/>
              <a:cxnLst/>
              <a:rect l="l" t="t" r="r" b="b"/>
              <a:pathLst>
                <a:path w="70485" h="85089">
                  <a:moveTo>
                    <a:pt x="65138" y="0"/>
                  </a:moveTo>
                  <a:lnTo>
                    <a:pt x="0" y="54914"/>
                  </a:lnTo>
                  <a:lnTo>
                    <a:pt x="69989" y="85051"/>
                  </a:lnTo>
                  <a:lnTo>
                    <a:pt x="65138" y="0"/>
                  </a:lnTo>
                  <a:close/>
                </a:path>
              </a:pathLst>
            </a:custGeom>
            <a:solidFill>
              <a:srgbClr val="585858"/>
            </a:solidFill>
          </p:spPr>
          <p:txBody>
            <a:bodyPr wrap="square" lIns="0" tIns="0" rIns="0" bIns="0" rtlCol="0"/>
            <a:lstStyle/>
            <a:p>
              <a:endParaRPr/>
            </a:p>
          </p:txBody>
        </p:sp>
      </p:grpSp>
      <p:sp>
        <p:nvSpPr>
          <p:cNvPr id="48" name="object 48"/>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37</a:t>
            </a:fld>
            <a:endParaRPr spc="-25" dirty="0"/>
          </a:p>
        </p:txBody>
      </p:sp>
    </p:spTree>
    <p:extLst>
      <p:ext uri="{BB962C8B-B14F-4D97-AF65-F5344CB8AC3E}">
        <p14:creationId xmlns:p14="http://schemas.microsoft.com/office/powerpoint/2010/main" val="4124317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1803654"/>
              <a:ext cx="9226550" cy="3251200"/>
            </a:xfrm>
            <a:custGeom>
              <a:avLst/>
              <a:gdLst/>
              <a:ahLst/>
              <a:cxnLst/>
              <a:rect l="l" t="t" r="r" b="b"/>
              <a:pathLst>
                <a:path w="9226550" h="3251200">
                  <a:moveTo>
                    <a:pt x="9226296" y="0"/>
                  </a:moveTo>
                  <a:lnTo>
                    <a:pt x="0" y="0"/>
                  </a:lnTo>
                  <a:lnTo>
                    <a:pt x="0" y="3250692"/>
                  </a:lnTo>
                  <a:lnTo>
                    <a:pt x="9226296" y="3250692"/>
                  </a:lnTo>
                  <a:lnTo>
                    <a:pt x="9226296" y="0"/>
                  </a:lnTo>
                  <a:close/>
                </a:path>
              </a:pathLst>
            </a:custGeom>
            <a:solidFill>
              <a:srgbClr val="FFFFFF">
                <a:alpha val="70195"/>
              </a:srgbClr>
            </a:solidFill>
          </p:spPr>
          <p:txBody>
            <a:bodyPr wrap="square" lIns="0" tIns="0" rIns="0" bIns="0" rtlCol="0"/>
            <a:lstStyle/>
            <a:p>
              <a:endParaRPr/>
            </a:p>
          </p:txBody>
        </p:sp>
      </p:grpSp>
      <p:sp>
        <p:nvSpPr>
          <p:cNvPr id="5" name="object 5"/>
          <p:cNvSpPr txBox="1">
            <a:spLocks noGrp="1"/>
          </p:cNvSpPr>
          <p:nvPr>
            <p:ph type="title"/>
          </p:nvPr>
        </p:nvSpPr>
        <p:spPr>
          <a:xfrm>
            <a:off x="385824" y="3097783"/>
            <a:ext cx="1739900" cy="635635"/>
          </a:xfrm>
          <a:prstGeom prst="rect">
            <a:avLst/>
          </a:prstGeom>
        </p:spPr>
        <p:txBody>
          <a:bodyPr vert="horz" wrap="square" lIns="0" tIns="12700" rIns="0" bIns="0" rtlCol="0">
            <a:spAutoFit/>
          </a:bodyPr>
          <a:lstStyle/>
          <a:p>
            <a:pPr marL="12700">
              <a:lnSpc>
                <a:spcPct val="100000"/>
              </a:lnSpc>
              <a:spcBef>
                <a:spcPts val="100"/>
              </a:spcBef>
            </a:pPr>
            <a:r>
              <a:rPr sz="4000" b="1" spc="-10" dirty="0">
                <a:solidFill>
                  <a:srgbClr val="585858"/>
                </a:solidFill>
                <a:latin typeface="Segoe UI"/>
                <a:cs typeface="Segoe UI"/>
              </a:rPr>
              <a:t>Output</a:t>
            </a:r>
            <a:endParaRPr sz="4000">
              <a:latin typeface="Segoe UI"/>
              <a:cs typeface="Segoe UI"/>
            </a:endParaRPr>
          </a:p>
        </p:txBody>
      </p:sp>
    </p:spTree>
    <p:extLst>
      <p:ext uri="{BB962C8B-B14F-4D97-AF65-F5344CB8AC3E}">
        <p14:creationId xmlns:p14="http://schemas.microsoft.com/office/powerpoint/2010/main" val="374999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1230" y="1242949"/>
            <a:ext cx="11270615" cy="4660900"/>
            <a:chOff x="451230" y="1242949"/>
            <a:chExt cx="11270615" cy="4660900"/>
          </a:xfrm>
        </p:grpSpPr>
        <p:sp>
          <p:nvSpPr>
            <p:cNvPr id="3" name="object 3"/>
            <p:cNvSpPr/>
            <p:nvPr/>
          </p:nvSpPr>
          <p:spPr>
            <a:xfrm>
              <a:off x="457580" y="1249299"/>
              <a:ext cx="11257915" cy="4648200"/>
            </a:xfrm>
            <a:custGeom>
              <a:avLst/>
              <a:gdLst/>
              <a:ahLst/>
              <a:cxnLst/>
              <a:rect l="l" t="t" r="r" b="b"/>
              <a:pathLst>
                <a:path w="11257915" h="4648200">
                  <a:moveTo>
                    <a:pt x="11257788" y="0"/>
                  </a:moveTo>
                  <a:lnTo>
                    <a:pt x="0" y="0"/>
                  </a:lnTo>
                  <a:lnTo>
                    <a:pt x="0" y="4648200"/>
                  </a:lnTo>
                  <a:lnTo>
                    <a:pt x="11257788" y="4648200"/>
                  </a:lnTo>
                  <a:lnTo>
                    <a:pt x="11257788" y="0"/>
                  </a:lnTo>
                  <a:close/>
                </a:path>
              </a:pathLst>
            </a:custGeom>
            <a:solidFill>
              <a:srgbClr val="C3C3DD"/>
            </a:solidFill>
          </p:spPr>
          <p:txBody>
            <a:bodyPr wrap="square" lIns="0" tIns="0" rIns="0" bIns="0" rtlCol="0"/>
            <a:lstStyle/>
            <a:p>
              <a:endParaRPr/>
            </a:p>
          </p:txBody>
        </p:sp>
        <p:sp>
          <p:nvSpPr>
            <p:cNvPr id="4" name="object 4"/>
            <p:cNvSpPr/>
            <p:nvPr/>
          </p:nvSpPr>
          <p:spPr>
            <a:xfrm>
              <a:off x="457580" y="1249299"/>
              <a:ext cx="11257915" cy="4648200"/>
            </a:xfrm>
            <a:custGeom>
              <a:avLst/>
              <a:gdLst/>
              <a:ahLst/>
              <a:cxnLst/>
              <a:rect l="l" t="t" r="r" b="b"/>
              <a:pathLst>
                <a:path w="11257915" h="4648200">
                  <a:moveTo>
                    <a:pt x="0" y="0"/>
                  </a:moveTo>
                  <a:lnTo>
                    <a:pt x="11257788" y="0"/>
                  </a:lnTo>
                  <a:lnTo>
                    <a:pt x="11257788" y="4648200"/>
                  </a:lnTo>
                  <a:lnTo>
                    <a:pt x="0" y="4648200"/>
                  </a:lnTo>
                  <a:lnTo>
                    <a:pt x="0" y="0"/>
                  </a:lnTo>
                  <a:close/>
                </a:path>
              </a:pathLst>
            </a:custGeom>
            <a:ln w="12700">
              <a:solidFill>
                <a:srgbClr val="D9D9EA"/>
              </a:solidFill>
            </a:ln>
          </p:spPr>
          <p:txBody>
            <a:bodyPr wrap="square" lIns="0" tIns="0" rIns="0" bIns="0" rtlCol="0"/>
            <a:lstStyle/>
            <a:p>
              <a:endParaRPr/>
            </a:p>
          </p:txBody>
        </p:sp>
        <p:pic>
          <p:nvPicPr>
            <p:cNvPr id="5" name="object 5"/>
            <p:cNvPicPr/>
            <p:nvPr/>
          </p:nvPicPr>
          <p:blipFill>
            <a:blip r:embed="rId2" cstate="print"/>
            <a:stretch>
              <a:fillRect/>
            </a:stretch>
          </p:blipFill>
          <p:spPr>
            <a:xfrm>
              <a:off x="598931" y="2405634"/>
              <a:ext cx="5487161" cy="2464307"/>
            </a:xfrm>
            <a:prstGeom prst="rect">
              <a:avLst/>
            </a:prstGeom>
          </p:spPr>
        </p:pic>
      </p:grpSp>
      <p:sp>
        <p:nvSpPr>
          <p:cNvPr id="6" name="object 6"/>
          <p:cNvSpPr txBox="1">
            <a:spLocks noGrp="1"/>
          </p:cNvSpPr>
          <p:nvPr>
            <p:ph type="title"/>
          </p:nvPr>
        </p:nvSpPr>
        <p:spPr>
          <a:prstGeom prst="rect">
            <a:avLst/>
          </a:prstGeom>
        </p:spPr>
        <p:txBody>
          <a:bodyPr vert="horz" wrap="square" lIns="0" tIns="69850" rIns="0" bIns="0" rtlCol="0">
            <a:spAutoFit/>
          </a:bodyPr>
          <a:lstStyle/>
          <a:p>
            <a:pPr marL="12700" marR="5080">
              <a:lnSpc>
                <a:spcPts val="3560"/>
              </a:lnSpc>
              <a:spcBef>
                <a:spcPts val="550"/>
              </a:spcBef>
            </a:pPr>
            <a:r>
              <a:rPr sz="3300" dirty="0"/>
              <a:t>Demand</a:t>
            </a:r>
            <a:r>
              <a:rPr sz="3300" spc="-40" dirty="0"/>
              <a:t> </a:t>
            </a:r>
            <a:r>
              <a:rPr sz="3300" dirty="0"/>
              <a:t>curves</a:t>
            </a:r>
            <a:r>
              <a:rPr sz="3300" spc="-25" dirty="0"/>
              <a:t> </a:t>
            </a:r>
            <a:r>
              <a:rPr sz="3300" dirty="0"/>
              <a:t>didn’t</a:t>
            </a:r>
            <a:r>
              <a:rPr sz="3300" spc="-25" dirty="0"/>
              <a:t> </a:t>
            </a:r>
            <a:r>
              <a:rPr sz="3300" dirty="0"/>
              <a:t>show</a:t>
            </a:r>
            <a:r>
              <a:rPr sz="3300" spc="-25" dirty="0"/>
              <a:t> </a:t>
            </a:r>
            <a:r>
              <a:rPr sz="3300" dirty="0"/>
              <a:t>a</a:t>
            </a:r>
            <a:r>
              <a:rPr sz="3300" spc="-25" dirty="0"/>
              <a:t> </a:t>
            </a:r>
            <a:r>
              <a:rPr sz="3300" dirty="0"/>
              <a:t>strong</a:t>
            </a:r>
            <a:r>
              <a:rPr sz="3300" spc="-30" dirty="0"/>
              <a:t> </a:t>
            </a:r>
            <a:r>
              <a:rPr sz="3300" dirty="0"/>
              <a:t>relationship</a:t>
            </a:r>
            <a:r>
              <a:rPr sz="3300" spc="-25" dirty="0"/>
              <a:t> </a:t>
            </a:r>
            <a:r>
              <a:rPr sz="3300" dirty="0"/>
              <a:t>between</a:t>
            </a:r>
            <a:r>
              <a:rPr sz="3300" spc="-25" dirty="0"/>
              <a:t> </a:t>
            </a:r>
            <a:r>
              <a:rPr sz="3300" spc="-10" dirty="0"/>
              <a:t>price </a:t>
            </a:r>
            <a:r>
              <a:rPr sz="3300" dirty="0"/>
              <a:t>and</a:t>
            </a:r>
            <a:r>
              <a:rPr sz="3300" spc="-50" dirty="0"/>
              <a:t> </a:t>
            </a:r>
            <a:r>
              <a:rPr sz="3300" dirty="0"/>
              <a:t>quantity</a:t>
            </a:r>
            <a:r>
              <a:rPr sz="3300" spc="-35" dirty="0"/>
              <a:t> </a:t>
            </a:r>
            <a:r>
              <a:rPr sz="3300" spc="-10" dirty="0"/>
              <a:t>demanded</a:t>
            </a:r>
            <a:endParaRPr sz="3300" dirty="0"/>
          </a:p>
        </p:txBody>
      </p:sp>
      <p:sp>
        <p:nvSpPr>
          <p:cNvPr id="7" name="object 7"/>
          <p:cNvSpPr txBox="1"/>
          <p:nvPr/>
        </p:nvSpPr>
        <p:spPr>
          <a:xfrm>
            <a:off x="555696" y="1709967"/>
            <a:ext cx="683831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585858"/>
                </a:solidFill>
                <a:latin typeface="Segoe UI"/>
                <a:cs typeface="Segoe UI"/>
              </a:rPr>
              <a:t>Example</a:t>
            </a:r>
            <a:r>
              <a:rPr sz="1800" b="1" spc="-25" dirty="0">
                <a:solidFill>
                  <a:srgbClr val="585858"/>
                </a:solidFill>
                <a:latin typeface="Segoe UI"/>
                <a:cs typeface="Segoe UI"/>
              </a:rPr>
              <a:t> </a:t>
            </a:r>
            <a:r>
              <a:rPr sz="1800" b="1" dirty="0">
                <a:solidFill>
                  <a:srgbClr val="585858"/>
                </a:solidFill>
                <a:latin typeface="Segoe UI"/>
                <a:cs typeface="Segoe UI"/>
              </a:rPr>
              <a:t>plots:</a:t>
            </a:r>
            <a:r>
              <a:rPr sz="1800" b="1" spc="-20" dirty="0">
                <a:solidFill>
                  <a:srgbClr val="585858"/>
                </a:solidFill>
                <a:latin typeface="Segoe UI"/>
                <a:cs typeface="Segoe UI"/>
              </a:rPr>
              <a:t> </a:t>
            </a:r>
            <a:r>
              <a:rPr sz="1800" b="1" dirty="0">
                <a:solidFill>
                  <a:srgbClr val="585858"/>
                </a:solidFill>
                <a:latin typeface="Segoe UI"/>
                <a:cs typeface="Segoe UI"/>
              </a:rPr>
              <a:t>Hansaplast</a:t>
            </a:r>
            <a:r>
              <a:rPr sz="1800" b="1" spc="-35" dirty="0">
                <a:solidFill>
                  <a:srgbClr val="585858"/>
                </a:solidFill>
                <a:latin typeface="Segoe UI"/>
                <a:cs typeface="Segoe UI"/>
              </a:rPr>
              <a:t> </a:t>
            </a:r>
            <a:r>
              <a:rPr sz="1800" b="1" dirty="0">
                <a:solidFill>
                  <a:srgbClr val="585858"/>
                </a:solidFill>
                <a:latin typeface="Segoe UI"/>
                <a:cs typeface="Segoe UI"/>
              </a:rPr>
              <a:t>Classic</a:t>
            </a:r>
            <a:r>
              <a:rPr sz="1800" b="1" spc="-25" dirty="0">
                <a:solidFill>
                  <a:srgbClr val="585858"/>
                </a:solidFill>
                <a:latin typeface="Segoe UI"/>
                <a:cs typeface="Segoe UI"/>
              </a:rPr>
              <a:t> </a:t>
            </a:r>
            <a:r>
              <a:rPr sz="1800" b="1" dirty="0">
                <a:solidFill>
                  <a:srgbClr val="585858"/>
                </a:solidFill>
                <a:latin typeface="Segoe UI"/>
                <a:cs typeface="Segoe UI"/>
              </a:rPr>
              <a:t>Streifen</a:t>
            </a:r>
            <a:r>
              <a:rPr sz="1800" b="1" spc="-10" dirty="0">
                <a:solidFill>
                  <a:srgbClr val="585858"/>
                </a:solidFill>
                <a:latin typeface="Segoe UI"/>
                <a:cs typeface="Segoe UI"/>
              </a:rPr>
              <a:t> </a:t>
            </a:r>
            <a:r>
              <a:rPr sz="1800" b="1" dirty="0">
                <a:solidFill>
                  <a:srgbClr val="585858"/>
                </a:solidFill>
                <a:latin typeface="Segoe UI"/>
                <a:cs typeface="Segoe UI"/>
              </a:rPr>
              <a:t>Classic</a:t>
            </a:r>
            <a:r>
              <a:rPr sz="1800" b="1" spc="-20" dirty="0">
                <a:solidFill>
                  <a:srgbClr val="585858"/>
                </a:solidFill>
                <a:latin typeface="Segoe UI"/>
                <a:cs typeface="Segoe UI"/>
              </a:rPr>
              <a:t> </a:t>
            </a:r>
            <a:r>
              <a:rPr sz="1800" b="1" dirty="0">
                <a:solidFill>
                  <a:srgbClr val="585858"/>
                </a:solidFill>
                <a:latin typeface="Segoe UI"/>
                <a:cs typeface="Segoe UI"/>
              </a:rPr>
              <a:t>2M</a:t>
            </a:r>
            <a:r>
              <a:rPr sz="1800" b="1" spc="-15" dirty="0">
                <a:solidFill>
                  <a:srgbClr val="585858"/>
                </a:solidFill>
                <a:latin typeface="Segoe UI"/>
                <a:cs typeface="Segoe UI"/>
              </a:rPr>
              <a:t> </a:t>
            </a:r>
            <a:r>
              <a:rPr sz="1800" b="1" dirty="0">
                <a:solidFill>
                  <a:srgbClr val="585858"/>
                </a:solidFill>
                <a:latin typeface="Segoe UI"/>
                <a:cs typeface="Segoe UI"/>
              </a:rPr>
              <a:t>X</a:t>
            </a:r>
            <a:r>
              <a:rPr sz="1800" b="1" spc="-20" dirty="0">
                <a:solidFill>
                  <a:srgbClr val="585858"/>
                </a:solidFill>
                <a:latin typeface="Segoe UI"/>
                <a:cs typeface="Segoe UI"/>
              </a:rPr>
              <a:t> </a:t>
            </a:r>
            <a:r>
              <a:rPr sz="1800" b="1" dirty="0">
                <a:solidFill>
                  <a:srgbClr val="585858"/>
                </a:solidFill>
                <a:latin typeface="Segoe UI"/>
                <a:cs typeface="Segoe UI"/>
              </a:rPr>
              <a:t>6M</a:t>
            </a:r>
            <a:r>
              <a:rPr sz="1800" b="1" spc="-20" dirty="0">
                <a:solidFill>
                  <a:srgbClr val="585858"/>
                </a:solidFill>
                <a:latin typeface="Segoe UI"/>
                <a:cs typeface="Segoe UI"/>
              </a:rPr>
              <a:t> </a:t>
            </a:r>
            <a:r>
              <a:rPr sz="1800" b="1" dirty="0">
                <a:solidFill>
                  <a:srgbClr val="585858"/>
                </a:solidFill>
                <a:latin typeface="Segoe UI"/>
                <a:cs typeface="Segoe UI"/>
              </a:rPr>
              <a:t>1</a:t>
            </a:r>
            <a:r>
              <a:rPr sz="1800" b="1" spc="-5" dirty="0">
                <a:solidFill>
                  <a:srgbClr val="585858"/>
                </a:solidFill>
                <a:latin typeface="Segoe UI"/>
                <a:cs typeface="Segoe UI"/>
              </a:rPr>
              <a:t> </a:t>
            </a:r>
            <a:r>
              <a:rPr sz="1800" b="1" spc="-25" dirty="0">
                <a:solidFill>
                  <a:srgbClr val="585858"/>
                </a:solidFill>
                <a:latin typeface="Segoe UI"/>
                <a:cs typeface="Segoe UI"/>
              </a:rPr>
              <a:t>ST</a:t>
            </a:r>
            <a:endParaRPr sz="1800">
              <a:latin typeface="Segoe UI"/>
              <a:cs typeface="Segoe UI"/>
            </a:endParaRPr>
          </a:p>
        </p:txBody>
      </p:sp>
      <p:pic>
        <p:nvPicPr>
          <p:cNvPr id="8" name="object 8"/>
          <p:cNvPicPr/>
          <p:nvPr/>
        </p:nvPicPr>
        <p:blipFill>
          <a:blip r:embed="rId3" cstate="print"/>
          <a:stretch>
            <a:fillRect/>
          </a:stretch>
        </p:blipFill>
        <p:spPr>
          <a:xfrm>
            <a:off x="6354317" y="2405633"/>
            <a:ext cx="5092445" cy="2464041"/>
          </a:xfrm>
          <a:prstGeom prst="rect">
            <a:avLst/>
          </a:prstGeom>
        </p:spPr>
      </p:pic>
      <p:sp>
        <p:nvSpPr>
          <p:cNvPr id="9" name="object 9"/>
          <p:cNvSpPr txBox="1"/>
          <p:nvPr/>
        </p:nvSpPr>
        <p:spPr>
          <a:xfrm>
            <a:off x="1592397" y="5118118"/>
            <a:ext cx="3392804"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85858"/>
                </a:solidFill>
                <a:latin typeface="Segoe UI"/>
                <a:cs typeface="Segoe UI"/>
              </a:rPr>
              <a:t>Price</a:t>
            </a:r>
            <a:r>
              <a:rPr sz="1600" b="1" spc="-40" dirty="0">
                <a:solidFill>
                  <a:srgbClr val="585858"/>
                </a:solidFill>
                <a:latin typeface="Segoe UI"/>
                <a:cs typeface="Segoe UI"/>
              </a:rPr>
              <a:t> </a:t>
            </a:r>
            <a:r>
              <a:rPr sz="1600" b="1" dirty="0">
                <a:solidFill>
                  <a:srgbClr val="585858"/>
                </a:solidFill>
                <a:latin typeface="Segoe UI"/>
                <a:cs typeface="Segoe UI"/>
              </a:rPr>
              <a:t>and</a:t>
            </a:r>
            <a:r>
              <a:rPr sz="1600" b="1" spc="-45" dirty="0">
                <a:solidFill>
                  <a:srgbClr val="585858"/>
                </a:solidFill>
                <a:latin typeface="Segoe UI"/>
                <a:cs typeface="Segoe UI"/>
              </a:rPr>
              <a:t> </a:t>
            </a:r>
            <a:r>
              <a:rPr sz="1600" b="1" spc="-10" dirty="0">
                <a:solidFill>
                  <a:srgbClr val="585858"/>
                </a:solidFill>
                <a:latin typeface="Segoe UI"/>
                <a:cs typeface="Segoe UI"/>
              </a:rPr>
              <a:t>Volume</a:t>
            </a:r>
            <a:r>
              <a:rPr sz="1600" b="1" spc="-55" dirty="0">
                <a:solidFill>
                  <a:srgbClr val="585858"/>
                </a:solidFill>
                <a:latin typeface="Segoe UI"/>
                <a:cs typeface="Segoe UI"/>
              </a:rPr>
              <a:t> </a:t>
            </a:r>
            <a:r>
              <a:rPr sz="1600" b="1" dirty="0">
                <a:solidFill>
                  <a:srgbClr val="585858"/>
                </a:solidFill>
                <a:latin typeface="Segoe UI"/>
                <a:cs typeface="Segoe UI"/>
              </a:rPr>
              <a:t>change</a:t>
            </a:r>
            <a:r>
              <a:rPr sz="1600" b="1" spc="-55" dirty="0">
                <a:solidFill>
                  <a:srgbClr val="585858"/>
                </a:solidFill>
                <a:latin typeface="Segoe UI"/>
                <a:cs typeface="Segoe UI"/>
              </a:rPr>
              <a:t> </a:t>
            </a:r>
            <a:r>
              <a:rPr sz="1600" b="1" dirty="0">
                <a:solidFill>
                  <a:srgbClr val="585858"/>
                </a:solidFill>
                <a:latin typeface="Segoe UI"/>
                <a:cs typeface="Segoe UI"/>
              </a:rPr>
              <a:t>over</a:t>
            </a:r>
            <a:r>
              <a:rPr sz="1600" b="1" spc="-35" dirty="0">
                <a:solidFill>
                  <a:srgbClr val="585858"/>
                </a:solidFill>
                <a:latin typeface="Segoe UI"/>
                <a:cs typeface="Segoe UI"/>
              </a:rPr>
              <a:t> </a:t>
            </a:r>
            <a:r>
              <a:rPr sz="1600" b="1" spc="-20" dirty="0">
                <a:solidFill>
                  <a:srgbClr val="585858"/>
                </a:solidFill>
                <a:latin typeface="Segoe UI"/>
                <a:cs typeface="Segoe UI"/>
              </a:rPr>
              <a:t>time</a:t>
            </a:r>
            <a:endParaRPr sz="1600">
              <a:latin typeface="Segoe UI"/>
              <a:cs typeface="Segoe UI"/>
            </a:endParaRPr>
          </a:p>
        </p:txBody>
      </p:sp>
      <p:sp>
        <p:nvSpPr>
          <p:cNvPr id="11" name="object 11"/>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39</a:t>
            </a:fld>
            <a:endParaRPr spc="-25" dirty="0"/>
          </a:p>
        </p:txBody>
      </p:sp>
      <p:sp>
        <p:nvSpPr>
          <p:cNvPr id="10" name="object 10"/>
          <p:cNvSpPr txBox="1"/>
          <p:nvPr/>
        </p:nvSpPr>
        <p:spPr>
          <a:xfrm>
            <a:off x="7232956" y="5118118"/>
            <a:ext cx="3047365"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85858"/>
                </a:solidFill>
                <a:latin typeface="Segoe UI"/>
                <a:cs typeface="Segoe UI"/>
              </a:rPr>
              <a:t>Price</a:t>
            </a:r>
            <a:r>
              <a:rPr sz="1600" b="1" spc="-35" dirty="0">
                <a:solidFill>
                  <a:srgbClr val="585858"/>
                </a:solidFill>
                <a:latin typeface="Segoe UI"/>
                <a:cs typeface="Segoe UI"/>
              </a:rPr>
              <a:t> </a:t>
            </a:r>
            <a:r>
              <a:rPr sz="1600" b="1" dirty="0">
                <a:solidFill>
                  <a:srgbClr val="585858"/>
                </a:solidFill>
                <a:latin typeface="Segoe UI"/>
                <a:cs typeface="Segoe UI"/>
              </a:rPr>
              <a:t>and</a:t>
            </a:r>
            <a:r>
              <a:rPr sz="1600" b="1" spc="-40" dirty="0">
                <a:solidFill>
                  <a:srgbClr val="585858"/>
                </a:solidFill>
                <a:latin typeface="Segoe UI"/>
                <a:cs typeface="Segoe UI"/>
              </a:rPr>
              <a:t> </a:t>
            </a:r>
            <a:r>
              <a:rPr sz="1600" b="1" spc="-10" dirty="0">
                <a:solidFill>
                  <a:srgbClr val="585858"/>
                </a:solidFill>
                <a:latin typeface="Segoe UI"/>
                <a:cs typeface="Segoe UI"/>
              </a:rPr>
              <a:t>Volume</a:t>
            </a:r>
            <a:r>
              <a:rPr sz="1600" b="1" spc="-50" dirty="0">
                <a:solidFill>
                  <a:srgbClr val="585858"/>
                </a:solidFill>
                <a:latin typeface="Segoe UI"/>
                <a:cs typeface="Segoe UI"/>
              </a:rPr>
              <a:t> </a:t>
            </a:r>
            <a:r>
              <a:rPr sz="1600" b="1" dirty="0">
                <a:solidFill>
                  <a:srgbClr val="585858"/>
                </a:solidFill>
                <a:latin typeface="Segoe UI"/>
                <a:cs typeface="Segoe UI"/>
              </a:rPr>
              <a:t>plot</a:t>
            </a:r>
            <a:r>
              <a:rPr sz="1600" b="1" spc="-30" dirty="0">
                <a:solidFill>
                  <a:srgbClr val="585858"/>
                </a:solidFill>
                <a:latin typeface="Segoe UI"/>
                <a:cs typeface="Segoe UI"/>
              </a:rPr>
              <a:t> </a:t>
            </a:r>
            <a:r>
              <a:rPr sz="1600" b="1" dirty="0">
                <a:solidFill>
                  <a:srgbClr val="585858"/>
                </a:solidFill>
                <a:latin typeface="Segoe UI"/>
                <a:cs typeface="Segoe UI"/>
              </a:rPr>
              <a:t>per</a:t>
            </a:r>
            <a:r>
              <a:rPr sz="1600" b="1" spc="-35" dirty="0">
                <a:solidFill>
                  <a:srgbClr val="585858"/>
                </a:solidFill>
                <a:latin typeface="Segoe UI"/>
                <a:cs typeface="Segoe UI"/>
              </a:rPr>
              <a:t> </a:t>
            </a:r>
            <a:r>
              <a:rPr sz="1600" b="1" spc="-20" dirty="0">
                <a:solidFill>
                  <a:srgbClr val="585858"/>
                </a:solidFill>
                <a:latin typeface="Segoe UI"/>
                <a:cs typeface="Segoe UI"/>
              </a:rPr>
              <a:t>week</a:t>
            </a:r>
            <a:endParaRPr sz="1600">
              <a:latin typeface="Segoe UI"/>
              <a:cs typeface="Segoe UI"/>
            </a:endParaRPr>
          </a:p>
        </p:txBody>
      </p:sp>
    </p:spTree>
    <p:extLst>
      <p:ext uri="{BB962C8B-B14F-4D97-AF65-F5344CB8AC3E}">
        <p14:creationId xmlns:p14="http://schemas.microsoft.com/office/powerpoint/2010/main" val="143563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with his arms crossed&#10;&#10;Description automatically generated with medium confidence">
            <a:extLst>
              <a:ext uri="{FF2B5EF4-FFF2-40B4-BE49-F238E27FC236}">
                <a16:creationId xmlns:a16="http://schemas.microsoft.com/office/drawing/2014/main" id="{C768E7E4-51A5-566A-384C-FBE050AC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80002"/>
            <a:ext cx="4281101" cy="4281101"/>
          </a:xfrm>
          <a:prstGeom prst="rect">
            <a:avLst/>
          </a:prstGeom>
        </p:spPr>
      </p:pic>
      <p:pic>
        <p:nvPicPr>
          <p:cNvPr id="8" name="Picture 7" descr="A person in a suit&#10;&#10;Description automatically generated with low confidence">
            <a:extLst>
              <a:ext uri="{FF2B5EF4-FFF2-40B4-BE49-F238E27FC236}">
                <a16:creationId xmlns:a16="http://schemas.microsoft.com/office/drawing/2014/main" id="{5A5EF632-152A-36B4-3D84-0C6059EAE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708" y="1246304"/>
            <a:ext cx="4114800" cy="4114800"/>
          </a:xfrm>
          <a:prstGeom prst="rect">
            <a:avLst/>
          </a:prstGeom>
        </p:spPr>
      </p:pic>
      <p:sp>
        <p:nvSpPr>
          <p:cNvPr id="2" name="object 2"/>
          <p:cNvSpPr txBox="1">
            <a:spLocks noGrp="1"/>
          </p:cNvSpPr>
          <p:nvPr>
            <p:ph type="title"/>
          </p:nvPr>
        </p:nvSpPr>
        <p:spPr>
          <a:xfrm>
            <a:off x="539300" y="386969"/>
            <a:ext cx="5099500" cy="566822"/>
          </a:xfrm>
          <a:prstGeom prst="rect">
            <a:avLst/>
          </a:prstGeom>
        </p:spPr>
        <p:txBody>
          <a:bodyPr vert="horz" wrap="square" lIns="0" tIns="12700" rIns="0" bIns="0" rtlCol="0">
            <a:spAutoFit/>
          </a:bodyPr>
          <a:lstStyle/>
          <a:p>
            <a:pPr marL="12700">
              <a:lnSpc>
                <a:spcPct val="100000"/>
              </a:lnSpc>
              <a:spcBef>
                <a:spcPts val="100"/>
              </a:spcBef>
            </a:pPr>
            <a:r>
              <a:rPr dirty="0"/>
              <a:t>Meet</a:t>
            </a:r>
            <a:r>
              <a:rPr spc="-65" dirty="0"/>
              <a:t> </a:t>
            </a:r>
            <a:r>
              <a:rPr dirty="0"/>
              <a:t>the</a:t>
            </a:r>
            <a:r>
              <a:rPr spc="-60" dirty="0"/>
              <a:t> </a:t>
            </a:r>
            <a:r>
              <a:rPr lang="en-US" spc="-80" dirty="0"/>
              <a:t>UCI AQ</a:t>
            </a:r>
            <a:r>
              <a:rPr spc="-60" dirty="0"/>
              <a:t> </a:t>
            </a:r>
            <a:r>
              <a:rPr spc="-555" dirty="0"/>
              <a:t>T</a:t>
            </a:r>
            <a:r>
              <a:rPr spc="10" dirty="0"/>
              <a:t>e</a:t>
            </a:r>
            <a:r>
              <a:rPr spc="5" dirty="0"/>
              <a:t>a</a:t>
            </a:r>
            <a:r>
              <a:rPr spc="10" dirty="0"/>
              <a:t>m!</a:t>
            </a:r>
          </a:p>
        </p:txBody>
      </p:sp>
      <p:sp>
        <p:nvSpPr>
          <p:cNvPr id="4" name="object 4"/>
          <p:cNvSpPr txBox="1"/>
          <p:nvPr/>
        </p:nvSpPr>
        <p:spPr>
          <a:xfrm>
            <a:off x="3048000" y="2007607"/>
            <a:ext cx="3250809" cy="2259593"/>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Rodrigo Franco</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Paraguay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 Industry</a:t>
            </a:r>
            <a:r>
              <a:rPr sz="1800" spc="-10" dirty="0">
                <a:solidFill>
                  <a:srgbClr val="585858"/>
                </a:solidFill>
                <a:latin typeface="Segoe UI"/>
                <a:cs typeface="Segoe UI"/>
              </a:rPr>
              <a:t>: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a:t>
            </a:r>
            <a:endParaRPr sz="1800" dirty="0">
              <a:latin typeface="Segoe UI"/>
              <a:cs typeface="Segoe UI"/>
            </a:endParaRP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4</a:t>
            </a:fld>
            <a:endParaRPr spc="-50" dirty="0"/>
          </a:p>
        </p:txBody>
      </p:sp>
      <p:sp>
        <p:nvSpPr>
          <p:cNvPr id="22" name="object 4">
            <a:extLst>
              <a:ext uri="{FF2B5EF4-FFF2-40B4-BE49-F238E27FC236}">
                <a16:creationId xmlns:a16="http://schemas.microsoft.com/office/drawing/2014/main" id="{47E087C4-4463-8EA6-D33E-8E0FA5ECA175}"/>
              </a:ext>
            </a:extLst>
          </p:cNvPr>
          <p:cNvSpPr txBox="1"/>
          <p:nvPr/>
        </p:nvSpPr>
        <p:spPr>
          <a:xfrm>
            <a:off x="8153400" y="2035408"/>
            <a:ext cx="3250809" cy="2536592"/>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Gunnar David</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Germany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a:t>
            </a:r>
            <a:r>
              <a:rPr sz="1800" spc="-90" dirty="0">
                <a:solidFill>
                  <a:srgbClr val="585858"/>
                </a:solidFill>
                <a:latin typeface="Segoe UI"/>
                <a:cs typeface="Segoe UI"/>
              </a:rPr>
              <a:t> </a:t>
            </a:r>
            <a:r>
              <a:rPr sz="1800" spc="-10" dirty="0">
                <a:solidFill>
                  <a:srgbClr val="585858"/>
                </a:solidFill>
                <a:latin typeface="Segoe UI"/>
                <a:cs typeface="Segoe UI"/>
              </a:rPr>
              <a:t>Industry: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 R, JavaScript, HTML5 &amp; CSS3</a:t>
            </a:r>
            <a:endParaRPr sz="1800" dirty="0">
              <a:latin typeface="Segoe UI"/>
              <a:cs typeface="Segoe UI"/>
            </a:endParaRPr>
          </a:p>
        </p:txBody>
      </p:sp>
    </p:spTree>
    <p:extLst>
      <p:ext uri="{BB962C8B-B14F-4D97-AF65-F5344CB8AC3E}">
        <p14:creationId xmlns:p14="http://schemas.microsoft.com/office/powerpoint/2010/main" val="3531524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00" y="398398"/>
            <a:ext cx="11336020" cy="894080"/>
          </a:xfrm>
          <a:prstGeom prst="rect">
            <a:avLst/>
          </a:prstGeom>
        </p:spPr>
        <p:txBody>
          <a:bodyPr vert="horz" wrap="square" lIns="0" tIns="64135" rIns="0" bIns="0" rtlCol="0">
            <a:spAutoFit/>
          </a:bodyPr>
          <a:lstStyle/>
          <a:p>
            <a:pPr marL="12700" marR="5080">
              <a:lnSpc>
                <a:spcPts val="3240"/>
              </a:lnSpc>
              <a:spcBef>
                <a:spcPts val="505"/>
              </a:spcBef>
            </a:pPr>
            <a:r>
              <a:rPr sz="3000" dirty="0"/>
              <a:t>Regression</a:t>
            </a:r>
            <a:r>
              <a:rPr sz="3000" spc="-65" dirty="0"/>
              <a:t> </a:t>
            </a:r>
            <a:r>
              <a:rPr sz="3000" dirty="0"/>
              <a:t>results</a:t>
            </a:r>
            <a:r>
              <a:rPr sz="3000" spc="-55" dirty="0"/>
              <a:t> </a:t>
            </a:r>
            <a:r>
              <a:rPr sz="3000" dirty="0"/>
              <a:t>for</a:t>
            </a:r>
            <a:r>
              <a:rPr sz="3000" spc="-40" dirty="0"/>
              <a:t> </a:t>
            </a:r>
            <a:r>
              <a:rPr sz="3000" dirty="0"/>
              <a:t>8</a:t>
            </a:r>
            <a:r>
              <a:rPr sz="3000" spc="-35" dirty="0"/>
              <a:t> </a:t>
            </a:r>
            <a:r>
              <a:rPr sz="3000" dirty="0"/>
              <a:t>out</a:t>
            </a:r>
            <a:r>
              <a:rPr sz="3000" spc="-45" dirty="0"/>
              <a:t> </a:t>
            </a:r>
            <a:r>
              <a:rPr sz="3000" dirty="0"/>
              <a:t>of</a:t>
            </a:r>
            <a:r>
              <a:rPr sz="3000" spc="-35" dirty="0"/>
              <a:t> </a:t>
            </a:r>
            <a:r>
              <a:rPr sz="3000" dirty="0"/>
              <a:t>the</a:t>
            </a:r>
            <a:r>
              <a:rPr sz="3000" spc="-50" dirty="0"/>
              <a:t> </a:t>
            </a:r>
            <a:r>
              <a:rPr sz="3000" dirty="0"/>
              <a:t>40</a:t>
            </a:r>
            <a:r>
              <a:rPr sz="3000" spc="-30" dirty="0"/>
              <a:t> </a:t>
            </a:r>
            <a:r>
              <a:rPr sz="3000" dirty="0"/>
              <a:t>products</a:t>
            </a:r>
            <a:r>
              <a:rPr sz="3000" spc="-50" dirty="0"/>
              <a:t> </a:t>
            </a:r>
            <a:r>
              <a:rPr sz="3000" dirty="0"/>
              <a:t>examined</a:t>
            </a:r>
            <a:r>
              <a:rPr sz="3000" spc="-50" dirty="0"/>
              <a:t> </a:t>
            </a:r>
            <a:r>
              <a:rPr sz="3000" spc="-10" dirty="0"/>
              <a:t>demonstrated </a:t>
            </a:r>
            <a:r>
              <a:rPr sz="3000" dirty="0"/>
              <a:t>non-significant</a:t>
            </a:r>
            <a:r>
              <a:rPr sz="3000" spc="-30" dirty="0"/>
              <a:t> </a:t>
            </a:r>
            <a:r>
              <a:rPr sz="3000" dirty="0"/>
              <a:t>price</a:t>
            </a:r>
            <a:r>
              <a:rPr sz="3000" spc="-25" dirty="0"/>
              <a:t> </a:t>
            </a:r>
            <a:r>
              <a:rPr sz="3000" dirty="0"/>
              <a:t>elasticity</a:t>
            </a:r>
            <a:r>
              <a:rPr sz="3000" spc="-15" dirty="0"/>
              <a:t> </a:t>
            </a:r>
            <a:r>
              <a:rPr sz="3000" dirty="0"/>
              <a:t>coefficient</a:t>
            </a:r>
            <a:r>
              <a:rPr sz="3000" spc="-30" dirty="0"/>
              <a:t> </a:t>
            </a:r>
            <a:r>
              <a:rPr sz="3000" dirty="0"/>
              <a:t>(but</a:t>
            </a:r>
            <a:r>
              <a:rPr sz="3000" spc="-25" dirty="0"/>
              <a:t> </a:t>
            </a:r>
            <a:r>
              <a:rPr sz="3000" dirty="0"/>
              <a:t>significant</a:t>
            </a:r>
            <a:r>
              <a:rPr sz="3000" spc="-30" dirty="0"/>
              <a:t> </a:t>
            </a:r>
            <a:r>
              <a:rPr sz="3000" dirty="0"/>
              <a:t>coef</a:t>
            </a:r>
            <a:r>
              <a:rPr sz="3000" spc="-10" dirty="0"/>
              <a:t> </a:t>
            </a:r>
            <a:r>
              <a:rPr sz="3000" dirty="0"/>
              <a:t>for</a:t>
            </a:r>
            <a:r>
              <a:rPr sz="3000" spc="-20" dirty="0"/>
              <a:t> TDP)</a:t>
            </a:r>
            <a:endParaRPr sz="3000"/>
          </a:p>
        </p:txBody>
      </p:sp>
      <p:sp>
        <p:nvSpPr>
          <p:cNvPr id="3" name="object 3"/>
          <p:cNvSpPr txBox="1"/>
          <p:nvPr/>
        </p:nvSpPr>
        <p:spPr>
          <a:xfrm>
            <a:off x="573943" y="3530043"/>
            <a:ext cx="5006340" cy="2256155"/>
          </a:xfrm>
          <a:prstGeom prst="rect">
            <a:avLst/>
          </a:prstGeom>
        </p:spPr>
        <p:txBody>
          <a:bodyPr vert="horz" wrap="square" lIns="0" tIns="12065" rIns="0" bIns="0" rtlCol="0">
            <a:spAutoFit/>
          </a:bodyPr>
          <a:lstStyle/>
          <a:p>
            <a:pPr marL="12700" marR="1139190">
              <a:lnSpc>
                <a:spcPct val="135500"/>
              </a:lnSpc>
              <a:spcBef>
                <a:spcPts val="95"/>
              </a:spcBef>
            </a:pPr>
            <a:r>
              <a:rPr sz="1350" dirty="0">
                <a:latin typeface="Segoe UI"/>
                <a:cs typeface="Segoe UI"/>
              </a:rPr>
              <a:t>EIGENMARKE</a:t>
            </a:r>
            <a:r>
              <a:rPr sz="1350" spc="-5" dirty="0">
                <a:latin typeface="Segoe UI"/>
                <a:cs typeface="Segoe UI"/>
              </a:rPr>
              <a:t> </a:t>
            </a:r>
            <a:r>
              <a:rPr sz="1350" dirty="0">
                <a:latin typeface="Segoe UI"/>
                <a:cs typeface="Segoe UI"/>
              </a:rPr>
              <a:t>DIVERSE</a:t>
            </a:r>
            <a:r>
              <a:rPr sz="1350" spc="-5" dirty="0">
                <a:latin typeface="Segoe UI"/>
                <a:cs typeface="Segoe UI"/>
              </a:rPr>
              <a:t> </a:t>
            </a:r>
            <a:r>
              <a:rPr sz="1350" dirty="0">
                <a:latin typeface="Segoe UI"/>
                <a:cs typeface="Segoe UI"/>
              </a:rPr>
              <a:t>24</a:t>
            </a:r>
            <a:r>
              <a:rPr sz="1350" spc="20" dirty="0">
                <a:latin typeface="Segoe UI"/>
                <a:cs typeface="Segoe UI"/>
              </a:rPr>
              <a:t> </a:t>
            </a:r>
            <a:r>
              <a:rPr sz="1350" dirty="0">
                <a:latin typeface="Segoe UI"/>
                <a:cs typeface="Segoe UI"/>
              </a:rPr>
              <a:t>ST</a:t>
            </a:r>
            <a:r>
              <a:rPr sz="1350" spc="-35" dirty="0">
                <a:latin typeface="Segoe UI"/>
                <a:cs typeface="Segoe UI"/>
              </a:rPr>
              <a:t> </a:t>
            </a:r>
            <a:r>
              <a:rPr sz="1350" dirty="0">
                <a:latin typeface="Segoe UI"/>
                <a:cs typeface="Segoe UI"/>
              </a:rPr>
              <a:t>+</a:t>
            </a:r>
            <a:r>
              <a:rPr sz="1350" spc="30" dirty="0">
                <a:latin typeface="Segoe UI"/>
                <a:cs typeface="Segoe UI"/>
              </a:rPr>
              <a:t> </a:t>
            </a:r>
            <a:r>
              <a:rPr sz="1350" spc="-10" dirty="0">
                <a:latin typeface="Segoe UI"/>
                <a:cs typeface="Segoe UI"/>
              </a:rPr>
              <a:t>FINGERPFLASTER </a:t>
            </a:r>
            <a:r>
              <a:rPr sz="1350" dirty="0">
                <a:latin typeface="Segoe UI"/>
                <a:cs typeface="Segoe UI"/>
              </a:rPr>
              <a:t>EIGENMARKE</a:t>
            </a:r>
            <a:r>
              <a:rPr sz="1350" spc="-5" dirty="0">
                <a:latin typeface="Segoe UI"/>
                <a:cs typeface="Segoe UI"/>
              </a:rPr>
              <a:t> </a:t>
            </a:r>
            <a:r>
              <a:rPr sz="1350" dirty="0">
                <a:latin typeface="Segoe UI"/>
                <a:cs typeface="Segoe UI"/>
              </a:rPr>
              <a:t>DIVERSE</a:t>
            </a:r>
            <a:r>
              <a:rPr sz="1350" spc="-5" dirty="0">
                <a:latin typeface="Segoe UI"/>
                <a:cs typeface="Segoe UI"/>
              </a:rPr>
              <a:t> </a:t>
            </a:r>
            <a:r>
              <a:rPr sz="1350" dirty="0">
                <a:latin typeface="Segoe UI"/>
                <a:cs typeface="Segoe UI"/>
              </a:rPr>
              <a:t>10</a:t>
            </a:r>
            <a:r>
              <a:rPr sz="1350" spc="20" dirty="0">
                <a:latin typeface="Segoe UI"/>
                <a:cs typeface="Segoe UI"/>
              </a:rPr>
              <a:t> </a:t>
            </a:r>
            <a:r>
              <a:rPr sz="1350" dirty="0">
                <a:latin typeface="Segoe UI"/>
                <a:cs typeface="Segoe UI"/>
              </a:rPr>
              <a:t>ST</a:t>
            </a:r>
            <a:r>
              <a:rPr sz="1350" spc="-35" dirty="0">
                <a:latin typeface="Segoe UI"/>
                <a:cs typeface="Segoe UI"/>
              </a:rPr>
              <a:t> </a:t>
            </a:r>
            <a:r>
              <a:rPr sz="1350" dirty="0">
                <a:latin typeface="Segoe UI"/>
                <a:cs typeface="Segoe UI"/>
              </a:rPr>
              <a:t>+</a:t>
            </a:r>
            <a:r>
              <a:rPr sz="1350" spc="30" dirty="0">
                <a:latin typeface="Segoe UI"/>
                <a:cs typeface="Segoe UI"/>
              </a:rPr>
              <a:t> </a:t>
            </a:r>
            <a:r>
              <a:rPr sz="1350" spc="-10" dirty="0">
                <a:latin typeface="Segoe UI"/>
                <a:cs typeface="Segoe UI"/>
              </a:rPr>
              <a:t>FINGERPFLASTER </a:t>
            </a:r>
            <a:r>
              <a:rPr sz="1350" dirty="0">
                <a:latin typeface="Segoe UI"/>
                <a:cs typeface="Segoe UI"/>
              </a:rPr>
              <a:t>EIGENMARKE</a:t>
            </a:r>
            <a:r>
              <a:rPr sz="1350" spc="-5" dirty="0">
                <a:latin typeface="Segoe UI"/>
                <a:cs typeface="Segoe UI"/>
              </a:rPr>
              <a:t> </a:t>
            </a:r>
            <a:r>
              <a:rPr sz="1350" dirty="0">
                <a:latin typeface="Segoe UI"/>
                <a:cs typeface="Segoe UI"/>
              </a:rPr>
              <a:t>DIVERSE</a:t>
            </a:r>
            <a:r>
              <a:rPr sz="1350" spc="-5" dirty="0">
                <a:latin typeface="Segoe UI"/>
                <a:cs typeface="Segoe UI"/>
              </a:rPr>
              <a:t> </a:t>
            </a:r>
            <a:r>
              <a:rPr sz="1350" dirty="0">
                <a:latin typeface="Segoe UI"/>
                <a:cs typeface="Segoe UI"/>
              </a:rPr>
              <a:t>28</a:t>
            </a:r>
            <a:r>
              <a:rPr sz="1350" spc="20" dirty="0">
                <a:latin typeface="Segoe UI"/>
                <a:cs typeface="Segoe UI"/>
              </a:rPr>
              <a:t> </a:t>
            </a:r>
            <a:r>
              <a:rPr sz="1350" dirty="0">
                <a:latin typeface="Segoe UI"/>
                <a:cs typeface="Segoe UI"/>
              </a:rPr>
              <a:t>ST</a:t>
            </a:r>
            <a:r>
              <a:rPr sz="1350" spc="-35" dirty="0">
                <a:latin typeface="Segoe UI"/>
                <a:cs typeface="Segoe UI"/>
              </a:rPr>
              <a:t> </a:t>
            </a:r>
            <a:r>
              <a:rPr sz="1350" dirty="0">
                <a:latin typeface="Segoe UI"/>
                <a:cs typeface="Segoe UI"/>
              </a:rPr>
              <a:t>+</a:t>
            </a:r>
            <a:r>
              <a:rPr sz="1350" spc="30" dirty="0">
                <a:latin typeface="Segoe UI"/>
                <a:cs typeface="Segoe UI"/>
              </a:rPr>
              <a:t> </a:t>
            </a:r>
            <a:r>
              <a:rPr sz="1350" spc="-10" dirty="0">
                <a:latin typeface="Segoe UI"/>
                <a:cs typeface="Segoe UI"/>
              </a:rPr>
              <a:t>FINGERPFLASTER </a:t>
            </a:r>
            <a:r>
              <a:rPr sz="1350" dirty="0">
                <a:latin typeface="Segoe UI"/>
                <a:cs typeface="Segoe UI"/>
              </a:rPr>
              <a:t>EIGENMARKE</a:t>
            </a:r>
            <a:r>
              <a:rPr sz="1350" spc="-20" dirty="0">
                <a:latin typeface="Segoe UI"/>
                <a:cs typeface="Segoe UI"/>
              </a:rPr>
              <a:t> </a:t>
            </a:r>
            <a:r>
              <a:rPr sz="1350" dirty="0">
                <a:latin typeface="Segoe UI"/>
                <a:cs typeface="Segoe UI"/>
              </a:rPr>
              <a:t>6</a:t>
            </a:r>
            <a:r>
              <a:rPr sz="1350" spc="10" dirty="0">
                <a:latin typeface="Segoe UI"/>
                <a:cs typeface="Segoe UI"/>
              </a:rPr>
              <a:t> </a:t>
            </a:r>
            <a:r>
              <a:rPr sz="1350" dirty="0">
                <a:latin typeface="Segoe UI"/>
                <a:cs typeface="Segoe UI"/>
              </a:rPr>
              <a:t>CM</a:t>
            </a:r>
            <a:r>
              <a:rPr sz="1350" spc="-5" dirty="0">
                <a:latin typeface="Segoe UI"/>
                <a:cs typeface="Segoe UI"/>
              </a:rPr>
              <a:t> </a:t>
            </a:r>
            <a:r>
              <a:rPr sz="1350" dirty="0">
                <a:latin typeface="Segoe UI"/>
                <a:cs typeface="Segoe UI"/>
              </a:rPr>
              <a:t>X</a:t>
            </a:r>
            <a:r>
              <a:rPr sz="1350" spc="5" dirty="0">
                <a:latin typeface="Segoe UI"/>
                <a:cs typeface="Segoe UI"/>
              </a:rPr>
              <a:t> </a:t>
            </a:r>
            <a:r>
              <a:rPr sz="1350" dirty="0">
                <a:latin typeface="Segoe UI"/>
                <a:cs typeface="Segoe UI"/>
              </a:rPr>
              <a:t>10</a:t>
            </a:r>
            <a:r>
              <a:rPr sz="1350" spc="5" dirty="0">
                <a:latin typeface="Segoe UI"/>
                <a:cs typeface="Segoe UI"/>
              </a:rPr>
              <a:t> </a:t>
            </a:r>
            <a:r>
              <a:rPr sz="1350" dirty="0">
                <a:latin typeface="Segoe UI"/>
                <a:cs typeface="Segoe UI"/>
              </a:rPr>
              <a:t>CM</a:t>
            </a:r>
            <a:r>
              <a:rPr sz="1350" spc="-5" dirty="0">
                <a:latin typeface="Segoe UI"/>
                <a:cs typeface="Segoe UI"/>
              </a:rPr>
              <a:t> </a:t>
            </a:r>
            <a:r>
              <a:rPr sz="1350" dirty="0">
                <a:latin typeface="Segoe UI"/>
                <a:cs typeface="Segoe UI"/>
              </a:rPr>
              <a:t>20</a:t>
            </a:r>
            <a:r>
              <a:rPr sz="1350" spc="5" dirty="0">
                <a:latin typeface="Segoe UI"/>
                <a:cs typeface="Segoe UI"/>
              </a:rPr>
              <a:t> </a:t>
            </a:r>
            <a:r>
              <a:rPr sz="1350" dirty="0">
                <a:latin typeface="Segoe UI"/>
                <a:cs typeface="Segoe UI"/>
              </a:rPr>
              <a:t>ST</a:t>
            </a:r>
            <a:r>
              <a:rPr sz="1350" spc="-40" dirty="0">
                <a:latin typeface="Segoe UI"/>
                <a:cs typeface="Segoe UI"/>
              </a:rPr>
              <a:t> </a:t>
            </a:r>
            <a:r>
              <a:rPr sz="1350" dirty="0">
                <a:latin typeface="Segoe UI"/>
                <a:cs typeface="Segoe UI"/>
              </a:rPr>
              <a:t>+</a:t>
            </a:r>
            <a:r>
              <a:rPr sz="1350" spc="15" dirty="0">
                <a:latin typeface="Segoe UI"/>
                <a:cs typeface="Segoe UI"/>
              </a:rPr>
              <a:t> </a:t>
            </a:r>
            <a:r>
              <a:rPr sz="1350" spc="-10" dirty="0">
                <a:latin typeface="Segoe UI"/>
                <a:cs typeface="Segoe UI"/>
              </a:rPr>
              <a:t>METERWARE</a:t>
            </a:r>
            <a:endParaRPr sz="1350">
              <a:latin typeface="Segoe UI"/>
              <a:cs typeface="Segoe UI"/>
            </a:endParaRPr>
          </a:p>
          <a:p>
            <a:pPr marL="12700" marR="5080">
              <a:lnSpc>
                <a:spcPct val="135500"/>
              </a:lnSpc>
            </a:pPr>
            <a:r>
              <a:rPr sz="1350" dirty="0">
                <a:latin typeface="Segoe UI"/>
                <a:cs typeface="Segoe UI"/>
              </a:rPr>
              <a:t>HANSAPLAST</a:t>
            </a:r>
            <a:r>
              <a:rPr sz="1350" spc="-25" dirty="0">
                <a:latin typeface="Segoe UI"/>
                <a:cs typeface="Segoe UI"/>
              </a:rPr>
              <a:t> </a:t>
            </a:r>
            <a:r>
              <a:rPr sz="1350" dirty="0">
                <a:latin typeface="Segoe UI"/>
                <a:cs typeface="Segoe UI"/>
              </a:rPr>
              <a:t>SPRUEHPFLASTER</a:t>
            </a:r>
            <a:r>
              <a:rPr sz="1350" spc="20" dirty="0">
                <a:latin typeface="Segoe UI"/>
                <a:cs typeface="Segoe UI"/>
              </a:rPr>
              <a:t> </a:t>
            </a:r>
            <a:r>
              <a:rPr sz="1350" dirty="0">
                <a:latin typeface="Segoe UI"/>
                <a:cs typeface="Segoe UI"/>
              </a:rPr>
              <a:t>SPRAY</a:t>
            </a:r>
            <a:r>
              <a:rPr sz="1350" spc="15" dirty="0">
                <a:latin typeface="Segoe UI"/>
                <a:cs typeface="Segoe UI"/>
              </a:rPr>
              <a:t> </a:t>
            </a:r>
            <a:r>
              <a:rPr sz="1350" dirty="0">
                <a:latin typeface="Segoe UI"/>
                <a:cs typeface="Segoe UI"/>
              </a:rPr>
              <a:t>1</a:t>
            </a:r>
            <a:r>
              <a:rPr sz="1350" spc="30" dirty="0">
                <a:latin typeface="Segoe UI"/>
                <a:cs typeface="Segoe UI"/>
              </a:rPr>
              <a:t> </a:t>
            </a:r>
            <a:r>
              <a:rPr sz="1350" dirty="0">
                <a:latin typeface="Segoe UI"/>
                <a:cs typeface="Segoe UI"/>
              </a:rPr>
              <a:t>ST</a:t>
            </a:r>
            <a:r>
              <a:rPr sz="1350" spc="-20" dirty="0">
                <a:latin typeface="Segoe UI"/>
                <a:cs typeface="Segoe UI"/>
              </a:rPr>
              <a:t> </a:t>
            </a:r>
            <a:r>
              <a:rPr sz="1350" dirty="0">
                <a:latin typeface="Segoe UI"/>
                <a:cs typeface="Segoe UI"/>
              </a:rPr>
              <a:t>+</a:t>
            </a:r>
            <a:r>
              <a:rPr sz="1350" spc="40" dirty="0">
                <a:latin typeface="Segoe UI"/>
                <a:cs typeface="Segoe UI"/>
              </a:rPr>
              <a:t> </a:t>
            </a:r>
            <a:r>
              <a:rPr sz="1350" spc="-10" dirty="0">
                <a:latin typeface="Segoe UI"/>
                <a:cs typeface="Segoe UI"/>
              </a:rPr>
              <a:t>SPRUEHPFLASTER </a:t>
            </a:r>
            <a:r>
              <a:rPr sz="1350" dirty="0">
                <a:latin typeface="Segoe UI"/>
                <a:cs typeface="Segoe UI"/>
              </a:rPr>
              <a:t>HANSAPLAST</a:t>
            </a:r>
            <a:r>
              <a:rPr sz="1350" spc="-40" dirty="0">
                <a:latin typeface="Segoe UI"/>
                <a:cs typeface="Segoe UI"/>
              </a:rPr>
              <a:t> </a:t>
            </a:r>
            <a:r>
              <a:rPr sz="1350" dirty="0">
                <a:latin typeface="Segoe UI"/>
                <a:cs typeface="Segoe UI"/>
              </a:rPr>
              <a:t>SENSITIVE</a:t>
            </a:r>
            <a:r>
              <a:rPr sz="1350" spc="-5" dirty="0">
                <a:latin typeface="Segoe UI"/>
                <a:cs typeface="Segoe UI"/>
              </a:rPr>
              <a:t> </a:t>
            </a:r>
            <a:r>
              <a:rPr sz="1350" dirty="0">
                <a:latin typeface="Segoe UI"/>
                <a:cs typeface="Segoe UI"/>
              </a:rPr>
              <a:t>PFLASTER XXL</a:t>
            </a:r>
            <a:r>
              <a:rPr sz="1350" spc="-30" dirty="0">
                <a:latin typeface="Segoe UI"/>
                <a:cs typeface="Segoe UI"/>
              </a:rPr>
              <a:t> </a:t>
            </a:r>
            <a:r>
              <a:rPr sz="1350" dirty="0">
                <a:latin typeface="Segoe UI"/>
                <a:cs typeface="Segoe UI"/>
              </a:rPr>
              <a:t>5</a:t>
            </a:r>
            <a:r>
              <a:rPr sz="1350" spc="15" dirty="0">
                <a:latin typeface="Segoe UI"/>
                <a:cs typeface="Segoe UI"/>
              </a:rPr>
              <a:t> </a:t>
            </a:r>
            <a:r>
              <a:rPr sz="1350" dirty="0">
                <a:latin typeface="Segoe UI"/>
                <a:cs typeface="Segoe UI"/>
              </a:rPr>
              <a:t>ST</a:t>
            </a:r>
            <a:r>
              <a:rPr sz="1350" spc="-40" dirty="0">
                <a:latin typeface="Segoe UI"/>
                <a:cs typeface="Segoe UI"/>
              </a:rPr>
              <a:t> </a:t>
            </a:r>
            <a:r>
              <a:rPr sz="1350" dirty="0">
                <a:latin typeface="Segoe UI"/>
                <a:cs typeface="Segoe UI"/>
              </a:rPr>
              <a:t>+</a:t>
            </a:r>
            <a:r>
              <a:rPr sz="1350" spc="25" dirty="0">
                <a:latin typeface="Segoe UI"/>
                <a:cs typeface="Segoe UI"/>
              </a:rPr>
              <a:t> </a:t>
            </a:r>
            <a:r>
              <a:rPr sz="1350" spc="-10" dirty="0">
                <a:latin typeface="Segoe UI"/>
                <a:cs typeface="Segoe UI"/>
              </a:rPr>
              <a:t>XL/XXL </a:t>
            </a:r>
            <a:r>
              <a:rPr sz="1350" dirty="0">
                <a:latin typeface="Segoe UI"/>
                <a:cs typeface="Segoe UI"/>
              </a:rPr>
              <a:t>HANSAPLAST</a:t>
            </a:r>
            <a:r>
              <a:rPr sz="1350" spc="-30" dirty="0">
                <a:latin typeface="Segoe UI"/>
                <a:cs typeface="Segoe UI"/>
              </a:rPr>
              <a:t> </a:t>
            </a:r>
            <a:r>
              <a:rPr sz="1350" dirty="0">
                <a:latin typeface="Segoe UI"/>
                <a:cs typeface="Segoe UI"/>
              </a:rPr>
              <a:t>UNIVERSAL</a:t>
            </a:r>
            <a:r>
              <a:rPr sz="1350" spc="-20" dirty="0">
                <a:latin typeface="Segoe UI"/>
                <a:cs typeface="Segoe UI"/>
              </a:rPr>
              <a:t> </a:t>
            </a:r>
            <a:r>
              <a:rPr sz="1350" dirty="0">
                <a:latin typeface="Segoe UI"/>
                <a:cs typeface="Segoe UI"/>
              </a:rPr>
              <a:t>STRIPS</a:t>
            </a:r>
            <a:r>
              <a:rPr sz="1350" spc="35" dirty="0">
                <a:latin typeface="Segoe UI"/>
                <a:cs typeface="Segoe UI"/>
              </a:rPr>
              <a:t> </a:t>
            </a:r>
            <a:r>
              <a:rPr sz="1350" dirty="0">
                <a:latin typeface="Segoe UI"/>
                <a:cs typeface="Segoe UI"/>
              </a:rPr>
              <a:t>UNIVERSAL</a:t>
            </a:r>
            <a:r>
              <a:rPr sz="1350" spc="-20" dirty="0">
                <a:latin typeface="Segoe UI"/>
                <a:cs typeface="Segoe UI"/>
              </a:rPr>
              <a:t> </a:t>
            </a:r>
            <a:r>
              <a:rPr sz="1350" dirty="0">
                <a:latin typeface="Segoe UI"/>
                <a:cs typeface="Segoe UI"/>
              </a:rPr>
              <a:t>40</a:t>
            </a:r>
            <a:r>
              <a:rPr sz="1350" spc="20" dirty="0">
                <a:latin typeface="Segoe UI"/>
                <a:cs typeface="Segoe UI"/>
              </a:rPr>
              <a:t> </a:t>
            </a:r>
            <a:r>
              <a:rPr sz="1350" dirty="0">
                <a:latin typeface="Segoe UI"/>
                <a:cs typeface="Segoe UI"/>
              </a:rPr>
              <a:t>ST</a:t>
            </a:r>
            <a:r>
              <a:rPr sz="1350" spc="-25" dirty="0">
                <a:latin typeface="Segoe UI"/>
                <a:cs typeface="Segoe UI"/>
              </a:rPr>
              <a:t> </a:t>
            </a:r>
            <a:r>
              <a:rPr sz="1350" dirty="0">
                <a:latin typeface="Segoe UI"/>
                <a:cs typeface="Segoe UI"/>
              </a:rPr>
              <a:t>+</a:t>
            </a:r>
            <a:r>
              <a:rPr sz="1350" spc="35" dirty="0">
                <a:latin typeface="Segoe UI"/>
                <a:cs typeface="Segoe UI"/>
              </a:rPr>
              <a:t> </a:t>
            </a:r>
            <a:r>
              <a:rPr sz="1350" spc="-10" dirty="0">
                <a:latin typeface="Segoe UI"/>
                <a:cs typeface="Segoe UI"/>
              </a:rPr>
              <a:t>STRIPS </a:t>
            </a:r>
            <a:r>
              <a:rPr sz="1350" dirty="0">
                <a:latin typeface="Segoe UI"/>
                <a:cs typeface="Segoe UI"/>
              </a:rPr>
              <a:t>FIGO</a:t>
            </a:r>
            <a:r>
              <a:rPr sz="1350" spc="-15" dirty="0">
                <a:latin typeface="Segoe UI"/>
                <a:cs typeface="Segoe UI"/>
              </a:rPr>
              <a:t> </a:t>
            </a:r>
            <a:r>
              <a:rPr sz="1350" dirty="0">
                <a:latin typeface="Segoe UI"/>
                <a:cs typeface="Segoe UI"/>
              </a:rPr>
              <a:t>ERSTE</a:t>
            </a:r>
            <a:r>
              <a:rPr sz="1350" spc="-10" dirty="0">
                <a:latin typeface="Segoe UI"/>
                <a:cs typeface="Segoe UI"/>
              </a:rPr>
              <a:t> </a:t>
            </a:r>
            <a:r>
              <a:rPr sz="1350" dirty="0">
                <a:latin typeface="Segoe UI"/>
                <a:cs typeface="Segoe UI"/>
              </a:rPr>
              <a:t>HILFE</a:t>
            </a:r>
            <a:r>
              <a:rPr sz="1350" spc="-15" dirty="0">
                <a:latin typeface="Segoe UI"/>
                <a:cs typeface="Segoe UI"/>
              </a:rPr>
              <a:t> </a:t>
            </a:r>
            <a:r>
              <a:rPr sz="1350" dirty="0">
                <a:latin typeface="Segoe UI"/>
                <a:cs typeface="Segoe UI"/>
              </a:rPr>
              <a:t>WUNDPFLASTER DIVERSE</a:t>
            </a:r>
            <a:r>
              <a:rPr sz="1350" spc="-15" dirty="0">
                <a:latin typeface="Segoe UI"/>
                <a:cs typeface="Segoe UI"/>
              </a:rPr>
              <a:t> </a:t>
            </a:r>
            <a:r>
              <a:rPr sz="1350" dirty="0">
                <a:latin typeface="Segoe UI"/>
                <a:cs typeface="Segoe UI"/>
              </a:rPr>
              <a:t>36</a:t>
            </a:r>
            <a:r>
              <a:rPr sz="1350" spc="10" dirty="0">
                <a:latin typeface="Segoe UI"/>
                <a:cs typeface="Segoe UI"/>
              </a:rPr>
              <a:t> </a:t>
            </a:r>
            <a:r>
              <a:rPr sz="1350" dirty="0">
                <a:latin typeface="Segoe UI"/>
                <a:cs typeface="Segoe UI"/>
              </a:rPr>
              <a:t>ST+</a:t>
            </a:r>
            <a:r>
              <a:rPr sz="1350" spc="20" dirty="0">
                <a:latin typeface="Segoe UI"/>
                <a:cs typeface="Segoe UI"/>
              </a:rPr>
              <a:t> </a:t>
            </a:r>
            <a:r>
              <a:rPr sz="1350" spc="-10" dirty="0">
                <a:latin typeface="Segoe UI"/>
                <a:cs typeface="Segoe UI"/>
              </a:rPr>
              <a:t>STRIPS</a:t>
            </a:r>
            <a:endParaRPr sz="1350">
              <a:latin typeface="Segoe UI"/>
              <a:cs typeface="Segoe UI"/>
            </a:endParaRPr>
          </a:p>
        </p:txBody>
      </p:sp>
      <p:grpSp>
        <p:nvGrpSpPr>
          <p:cNvPr id="4" name="object 4"/>
          <p:cNvGrpSpPr/>
          <p:nvPr/>
        </p:nvGrpSpPr>
        <p:grpSpPr>
          <a:xfrm>
            <a:off x="8657306" y="2176567"/>
            <a:ext cx="760730" cy="706755"/>
            <a:chOff x="8657306" y="2176567"/>
            <a:chExt cx="760730" cy="706755"/>
          </a:xfrm>
        </p:grpSpPr>
        <p:sp>
          <p:nvSpPr>
            <p:cNvPr id="5" name="object 5"/>
            <p:cNvSpPr/>
            <p:nvPr/>
          </p:nvSpPr>
          <p:spPr>
            <a:xfrm>
              <a:off x="9048511" y="2256075"/>
              <a:ext cx="69215" cy="137795"/>
            </a:xfrm>
            <a:custGeom>
              <a:avLst/>
              <a:gdLst/>
              <a:ahLst/>
              <a:cxnLst/>
              <a:rect l="l" t="t" r="r" b="b"/>
              <a:pathLst>
                <a:path w="69215" h="137794">
                  <a:moveTo>
                    <a:pt x="69122" y="137212"/>
                  </a:moveTo>
                  <a:lnTo>
                    <a:pt x="1040" y="137212"/>
                  </a:lnTo>
                  <a:lnTo>
                    <a:pt x="0" y="97978"/>
                  </a:lnTo>
                  <a:lnTo>
                    <a:pt x="10517" y="61057"/>
                  </a:lnTo>
                  <a:lnTo>
                    <a:pt x="31469" y="28919"/>
                  </a:lnTo>
                  <a:lnTo>
                    <a:pt x="61728" y="4032"/>
                  </a:lnTo>
                  <a:lnTo>
                    <a:pt x="69122" y="0"/>
                  </a:lnTo>
                  <a:lnTo>
                    <a:pt x="69122" y="137212"/>
                  </a:lnTo>
                  <a:close/>
                </a:path>
              </a:pathLst>
            </a:custGeom>
            <a:solidFill>
              <a:srgbClr val="A8A8CE"/>
            </a:solidFill>
          </p:spPr>
          <p:txBody>
            <a:bodyPr wrap="square" lIns="0" tIns="0" rIns="0" bIns="0" rtlCol="0"/>
            <a:lstStyle/>
            <a:p>
              <a:endParaRPr/>
            </a:p>
          </p:txBody>
        </p:sp>
        <p:pic>
          <p:nvPicPr>
            <p:cNvPr id="6" name="object 6"/>
            <p:cNvPicPr/>
            <p:nvPr/>
          </p:nvPicPr>
          <p:blipFill>
            <a:blip r:embed="rId2" cstate="print"/>
            <a:stretch>
              <a:fillRect/>
            </a:stretch>
          </p:blipFill>
          <p:spPr>
            <a:xfrm>
              <a:off x="9058090" y="2421555"/>
              <a:ext cx="181652" cy="76667"/>
            </a:xfrm>
            <a:prstGeom prst="rect">
              <a:avLst/>
            </a:prstGeom>
          </p:spPr>
        </p:pic>
        <p:sp>
          <p:nvSpPr>
            <p:cNvPr id="7" name="object 7"/>
            <p:cNvSpPr/>
            <p:nvPr/>
          </p:nvSpPr>
          <p:spPr>
            <a:xfrm>
              <a:off x="8901558" y="2176567"/>
              <a:ext cx="165735" cy="217170"/>
            </a:xfrm>
            <a:custGeom>
              <a:avLst/>
              <a:gdLst/>
              <a:ahLst/>
              <a:cxnLst/>
              <a:rect l="l" t="t" r="r" b="b"/>
              <a:pathLst>
                <a:path w="165734" h="217169">
                  <a:moveTo>
                    <a:pt x="53088" y="216720"/>
                  </a:moveTo>
                  <a:lnTo>
                    <a:pt x="0" y="216720"/>
                  </a:lnTo>
                  <a:lnTo>
                    <a:pt x="0" y="0"/>
                  </a:lnTo>
                  <a:lnTo>
                    <a:pt x="165296" y="0"/>
                  </a:lnTo>
                  <a:lnTo>
                    <a:pt x="163906" y="782"/>
                  </a:lnTo>
                  <a:lnTo>
                    <a:pt x="162468" y="1479"/>
                  </a:lnTo>
                  <a:lnTo>
                    <a:pt x="161087" y="2289"/>
                  </a:lnTo>
                  <a:lnTo>
                    <a:pt x="126861" y="28267"/>
                  </a:lnTo>
                  <a:lnTo>
                    <a:pt x="28183" y="28267"/>
                  </a:lnTo>
                  <a:lnTo>
                    <a:pt x="28183" y="65958"/>
                  </a:lnTo>
                  <a:lnTo>
                    <a:pt x="93182" y="65958"/>
                  </a:lnTo>
                  <a:lnTo>
                    <a:pt x="88234" y="71925"/>
                  </a:lnTo>
                  <a:lnTo>
                    <a:pt x="65741" y="116582"/>
                  </a:lnTo>
                  <a:lnTo>
                    <a:pt x="53728" y="165438"/>
                  </a:lnTo>
                  <a:lnTo>
                    <a:pt x="53088" y="216720"/>
                  </a:lnTo>
                  <a:close/>
                </a:path>
                <a:path w="165734" h="217169">
                  <a:moveTo>
                    <a:pt x="93182" y="65958"/>
                  </a:moveTo>
                  <a:lnTo>
                    <a:pt x="65761" y="65958"/>
                  </a:lnTo>
                  <a:lnTo>
                    <a:pt x="65761" y="28267"/>
                  </a:lnTo>
                  <a:lnTo>
                    <a:pt x="126861" y="28267"/>
                  </a:lnTo>
                  <a:lnTo>
                    <a:pt x="120314" y="33237"/>
                  </a:lnTo>
                  <a:lnTo>
                    <a:pt x="93182" y="65958"/>
                  </a:lnTo>
                  <a:close/>
                </a:path>
              </a:pathLst>
            </a:custGeom>
            <a:solidFill>
              <a:srgbClr val="A8A8CE"/>
            </a:solidFill>
          </p:spPr>
          <p:txBody>
            <a:bodyPr wrap="square" lIns="0" tIns="0" rIns="0" bIns="0" rtlCol="0"/>
            <a:lstStyle/>
            <a:p>
              <a:endParaRPr/>
            </a:p>
          </p:txBody>
        </p:sp>
        <p:pic>
          <p:nvPicPr>
            <p:cNvPr id="8" name="object 8"/>
            <p:cNvPicPr/>
            <p:nvPr/>
          </p:nvPicPr>
          <p:blipFill>
            <a:blip r:embed="rId3" cstate="print"/>
            <a:stretch>
              <a:fillRect/>
            </a:stretch>
          </p:blipFill>
          <p:spPr>
            <a:xfrm>
              <a:off x="9023688" y="2532365"/>
              <a:ext cx="216074" cy="105910"/>
            </a:xfrm>
            <a:prstGeom prst="rect">
              <a:avLst/>
            </a:prstGeom>
          </p:spPr>
        </p:pic>
        <p:pic>
          <p:nvPicPr>
            <p:cNvPr id="9" name="object 9"/>
            <p:cNvPicPr/>
            <p:nvPr/>
          </p:nvPicPr>
          <p:blipFill>
            <a:blip r:embed="rId4" cstate="print"/>
            <a:stretch>
              <a:fillRect/>
            </a:stretch>
          </p:blipFill>
          <p:spPr>
            <a:xfrm>
              <a:off x="9145817" y="2666543"/>
              <a:ext cx="206679" cy="216720"/>
            </a:xfrm>
            <a:prstGeom prst="rect">
              <a:avLst/>
            </a:prstGeom>
          </p:spPr>
        </p:pic>
        <p:sp>
          <p:nvSpPr>
            <p:cNvPr id="10" name="object 10"/>
            <p:cNvSpPr/>
            <p:nvPr/>
          </p:nvSpPr>
          <p:spPr>
            <a:xfrm>
              <a:off x="8657298" y="2667101"/>
              <a:ext cx="460375" cy="216535"/>
            </a:xfrm>
            <a:custGeom>
              <a:avLst/>
              <a:gdLst/>
              <a:ahLst/>
              <a:cxnLst/>
              <a:rect l="l" t="t" r="r" b="b"/>
              <a:pathLst>
                <a:path w="460375" h="216535">
                  <a:moveTo>
                    <a:pt x="216077" y="0"/>
                  </a:moveTo>
                  <a:lnTo>
                    <a:pt x="65760" y="0"/>
                  </a:lnTo>
                  <a:lnTo>
                    <a:pt x="65760" y="27990"/>
                  </a:lnTo>
                  <a:lnTo>
                    <a:pt x="65760" y="64871"/>
                  </a:lnTo>
                  <a:lnTo>
                    <a:pt x="28181" y="64871"/>
                  </a:lnTo>
                  <a:lnTo>
                    <a:pt x="28181" y="27990"/>
                  </a:lnTo>
                  <a:lnTo>
                    <a:pt x="65760" y="27990"/>
                  </a:lnTo>
                  <a:lnTo>
                    <a:pt x="65760" y="0"/>
                  </a:lnTo>
                  <a:lnTo>
                    <a:pt x="0" y="0"/>
                  </a:lnTo>
                  <a:lnTo>
                    <a:pt x="0" y="27990"/>
                  </a:lnTo>
                  <a:lnTo>
                    <a:pt x="0" y="64871"/>
                  </a:lnTo>
                  <a:lnTo>
                    <a:pt x="0" y="216230"/>
                  </a:lnTo>
                  <a:lnTo>
                    <a:pt x="216077" y="216230"/>
                  </a:lnTo>
                  <a:lnTo>
                    <a:pt x="216077" y="65405"/>
                  </a:lnTo>
                  <a:lnTo>
                    <a:pt x="216077" y="64871"/>
                  </a:lnTo>
                  <a:lnTo>
                    <a:pt x="216077" y="27990"/>
                  </a:lnTo>
                  <a:lnTo>
                    <a:pt x="216077" y="27711"/>
                  </a:lnTo>
                  <a:lnTo>
                    <a:pt x="216077" y="0"/>
                  </a:lnTo>
                  <a:close/>
                </a:path>
                <a:path w="460375" h="216535">
                  <a:moveTo>
                    <a:pt x="460336" y="0"/>
                  </a:moveTo>
                  <a:lnTo>
                    <a:pt x="310019" y="0"/>
                  </a:lnTo>
                  <a:lnTo>
                    <a:pt x="310019" y="27990"/>
                  </a:lnTo>
                  <a:lnTo>
                    <a:pt x="310019" y="64871"/>
                  </a:lnTo>
                  <a:lnTo>
                    <a:pt x="272440" y="64871"/>
                  </a:lnTo>
                  <a:lnTo>
                    <a:pt x="272440" y="27990"/>
                  </a:lnTo>
                  <a:lnTo>
                    <a:pt x="310019" y="27990"/>
                  </a:lnTo>
                  <a:lnTo>
                    <a:pt x="310019" y="0"/>
                  </a:lnTo>
                  <a:lnTo>
                    <a:pt x="244259" y="0"/>
                  </a:lnTo>
                  <a:lnTo>
                    <a:pt x="244259" y="27990"/>
                  </a:lnTo>
                  <a:lnTo>
                    <a:pt x="244259" y="64871"/>
                  </a:lnTo>
                  <a:lnTo>
                    <a:pt x="244259" y="216230"/>
                  </a:lnTo>
                  <a:lnTo>
                    <a:pt x="460336" y="216230"/>
                  </a:lnTo>
                  <a:lnTo>
                    <a:pt x="460336" y="65405"/>
                  </a:lnTo>
                  <a:lnTo>
                    <a:pt x="460336" y="64871"/>
                  </a:lnTo>
                  <a:lnTo>
                    <a:pt x="460336" y="27990"/>
                  </a:lnTo>
                  <a:lnTo>
                    <a:pt x="460336" y="27711"/>
                  </a:lnTo>
                  <a:lnTo>
                    <a:pt x="460336" y="0"/>
                  </a:lnTo>
                  <a:close/>
                </a:path>
              </a:pathLst>
            </a:custGeom>
            <a:solidFill>
              <a:srgbClr val="A8A8CE"/>
            </a:solidFill>
          </p:spPr>
          <p:txBody>
            <a:bodyPr wrap="square" lIns="0" tIns="0" rIns="0" bIns="0" rtlCol="0"/>
            <a:lstStyle/>
            <a:p>
              <a:endParaRPr/>
            </a:p>
          </p:txBody>
        </p:sp>
        <p:pic>
          <p:nvPicPr>
            <p:cNvPr id="11" name="object 11"/>
            <p:cNvPicPr/>
            <p:nvPr/>
          </p:nvPicPr>
          <p:blipFill>
            <a:blip r:embed="rId5" cstate="print"/>
            <a:stretch>
              <a:fillRect/>
            </a:stretch>
          </p:blipFill>
          <p:spPr>
            <a:xfrm>
              <a:off x="8779430" y="2421555"/>
              <a:ext cx="216074" cy="216720"/>
            </a:xfrm>
            <a:prstGeom prst="rect">
              <a:avLst/>
            </a:prstGeom>
          </p:spPr>
        </p:pic>
        <p:sp>
          <p:nvSpPr>
            <p:cNvPr id="12" name="object 12"/>
            <p:cNvSpPr/>
            <p:nvPr/>
          </p:nvSpPr>
          <p:spPr>
            <a:xfrm>
              <a:off x="8981977" y="2176856"/>
              <a:ext cx="436245" cy="576580"/>
            </a:xfrm>
            <a:custGeom>
              <a:avLst/>
              <a:gdLst/>
              <a:ahLst/>
              <a:cxnLst/>
              <a:rect l="l" t="t" r="r" b="b"/>
              <a:pathLst>
                <a:path w="436245" h="576580">
                  <a:moveTo>
                    <a:pt x="176152" y="386468"/>
                  </a:moveTo>
                  <a:lnTo>
                    <a:pt x="131686" y="377234"/>
                  </a:lnTo>
                  <a:lnTo>
                    <a:pt x="90580" y="357881"/>
                  </a:lnTo>
                  <a:lnTo>
                    <a:pt x="54730" y="329042"/>
                  </a:lnTo>
                  <a:lnTo>
                    <a:pt x="26031" y="291350"/>
                  </a:lnTo>
                  <a:lnTo>
                    <a:pt x="8027" y="250420"/>
                  </a:lnTo>
                  <a:lnTo>
                    <a:pt x="0" y="207849"/>
                  </a:lnTo>
                  <a:lnTo>
                    <a:pt x="1535" y="165230"/>
                  </a:lnTo>
                  <a:lnTo>
                    <a:pt x="12220" y="124154"/>
                  </a:lnTo>
                  <a:lnTo>
                    <a:pt x="31639" y="86215"/>
                  </a:lnTo>
                  <a:lnTo>
                    <a:pt x="59378" y="53004"/>
                  </a:lnTo>
                  <a:lnTo>
                    <a:pt x="95024" y="26113"/>
                  </a:lnTo>
                  <a:lnTo>
                    <a:pt x="135836" y="8052"/>
                  </a:lnTo>
                  <a:lnTo>
                    <a:pt x="178282" y="0"/>
                  </a:lnTo>
                  <a:lnTo>
                    <a:pt x="220776" y="1540"/>
                  </a:lnTo>
                  <a:lnTo>
                    <a:pt x="261730" y="12257"/>
                  </a:lnTo>
                  <a:lnTo>
                    <a:pt x="299557" y="31736"/>
                  </a:lnTo>
                  <a:lnTo>
                    <a:pt x="307176" y="38138"/>
                  </a:lnTo>
                  <a:lnTo>
                    <a:pt x="208457" y="38138"/>
                  </a:lnTo>
                  <a:lnTo>
                    <a:pt x="160416" y="40743"/>
                  </a:lnTo>
                  <a:lnTo>
                    <a:pt x="113973" y="58885"/>
                  </a:lnTo>
                  <a:lnTo>
                    <a:pt x="75568" y="90749"/>
                  </a:lnTo>
                  <a:lnTo>
                    <a:pt x="49920" y="131575"/>
                  </a:lnTo>
                  <a:lnTo>
                    <a:pt x="37939" y="177842"/>
                  </a:lnTo>
                  <a:lnTo>
                    <a:pt x="40536" y="226027"/>
                  </a:lnTo>
                  <a:lnTo>
                    <a:pt x="58620" y="272609"/>
                  </a:lnTo>
                  <a:lnTo>
                    <a:pt x="90413" y="311082"/>
                  </a:lnTo>
                  <a:lnTo>
                    <a:pt x="131117" y="336782"/>
                  </a:lnTo>
                  <a:lnTo>
                    <a:pt x="177233" y="348798"/>
                  </a:lnTo>
                  <a:lnTo>
                    <a:pt x="313738" y="348798"/>
                  </a:lnTo>
                  <a:lnTo>
                    <a:pt x="327354" y="372046"/>
                  </a:lnTo>
                  <a:lnTo>
                    <a:pt x="267583" y="372046"/>
                  </a:lnTo>
                  <a:lnTo>
                    <a:pt x="222083" y="384949"/>
                  </a:lnTo>
                  <a:lnTo>
                    <a:pt x="176152" y="386468"/>
                  </a:lnTo>
                  <a:close/>
                </a:path>
                <a:path w="436245" h="576580">
                  <a:moveTo>
                    <a:pt x="313738" y="348798"/>
                  </a:moveTo>
                  <a:lnTo>
                    <a:pt x="177233" y="348798"/>
                  </a:lnTo>
                  <a:lnTo>
                    <a:pt x="225263" y="346216"/>
                  </a:lnTo>
                  <a:lnTo>
                    <a:pt x="271707" y="328127"/>
                  </a:lnTo>
                  <a:lnTo>
                    <a:pt x="310112" y="296259"/>
                  </a:lnTo>
                  <a:lnTo>
                    <a:pt x="335762" y="255432"/>
                  </a:lnTo>
                  <a:lnTo>
                    <a:pt x="347744" y="209167"/>
                  </a:lnTo>
                  <a:lnTo>
                    <a:pt x="345147" y="160984"/>
                  </a:lnTo>
                  <a:lnTo>
                    <a:pt x="327059" y="114403"/>
                  </a:lnTo>
                  <a:lnTo>
                    <a:pt x="295290" y="75882"/>
                  </a:lnTo>
                  <a:lnTo>
                    <a:pt x="254585" y="50156"/>
                  </a:lnTo>
                  <a:lnTo>
                    <a:pt x="208457" y="38138"/>
                  </a:lnTo>
                  <a:lnTo>
                    <a:pt x="307176" y="38138"/>
                  </a:lnTo>
                  <a:lnTo>
                    <a:pt x="332669" y="59560"/>
                  </a:lnTo>
                  <a:lnTo>
                    <a:pt x="359480" y="95313"/>
                  </a:lnTo>
                  <a:lnTo>
                    <a:pt x="378204" y="138770"/>
                  </a:lnTo>
                  <a:lnTo>
                    <a:pt x="385781" y="184157"/>
                  </a:lnTo>
                  <a:lnTo>
                    <a:pt x="382581" y="229518"/>
                  </a:lnTo>
                  <a:lnTo>
                    <a:pt x="368975" y="272896"/>
                  </a:lnTo>
                  <a:lnTo>
                    <a:pt x="345334" y="312335"/>
                  </a:lnTo>
                  <a:lnTo>
                    <a:pt x="312028" y="345879"/>
                  </a:lnTo>
                  <a:lnTo>
                    <a:pt x="313738" y="348798"/>
                  </a:lnTo>
                  <a:close/>
                </a:path>
                <a:path w="436245" h="576580">
                  <a:moveTo>
                    <a:pt x="396998" y="576058"/>
                  </a:moveTo>
                  <a:lnTo>
                    <a:pt x="351513" y="554458"/>
                  </a:lnTo>
                  <a:lnTo>
                    <a:pt x="293267" y="455050"/>
                  </a:lnTo>
                  <a:lnTo>
                    <a:pt x="287048" y="434050"/>
                  </a:lnTo>
                  <a:lnTo>
                    <a:pt x="287859" y="423122"/>
                  </a:lnTo>
                  <a:lnTo>
                    <a:pt x="291313" y="412563"/>
                  </a:lnTo>
                  <a:lnTo>
                    <a:pt x="267583" y="372046"/>
                  </a:lnTo>
                  <a:lnTo>
                    <a:pt x="327354" y="372046"/>
                  </a:lnTo>
                  <a:lnTo>
                    <a:pt x="335759" y="386396"/>
                  </a:lnTo>
                  <a:lnTo>
                    <a:pt x="346623" y="388518"/>
                  </a:lnTo>
                  <a:lnTo>
                    <a:pt x="430014" y="508203"/>
                  </a:lnTo>
                  <a:lnTo>
                    <a:pt x="435661" y="525126"/>
                  </a:lnTo>
                  <a:lnTo>
                    <a:pt x="434546" y="542336"/>
                  </a:lnTo>
                  <a:lnTo>
                    <a:pt x="427164" y="557913"/>
                  </a:lnTo>
                  <a:lnTo>
                    <a:pt x="414015" y="569940"/>
                  </a:lnTo>
                  <a:lnTo>
                    <a:pt x="396998" y="576058"/>
                  </a:lnTo>
                  <a:close/>
                </a:path>
              </a:pathLst>
            </a:custGeom>
            <a:solidFill>
              <a:srgbClr val="A8A8CE"/>
            </a:solidFill>
          </p:spPr>
          <p:txBody>
            <a:bodyPr wrap="square" lIns="0" tIns="0" rIns="0" bIns="0" rtlCol="0"/>
            <a:lstStyle/>
            <a:p>
              <a:endParaRPr/>
            </a:p>
          </p:txBody>
        </p:sp>
      </p:grpSp>
      <p:sp>
        <p:nvSpPr>
          <p:cNvPr id="13" name="object 13"/>
          <p:cNvSpPr/>
          <p:nvPr/>
        </p:nvSpPr>
        <p:spPr>
          <a:xfrm>
            <a:off x="1842382" y="2140442"/>
            <a:ext cx="478790" cy="566420"/>
          </a:xfrm>
          <a:custGeom>
            <a:avLst/>
            <a:gdLst/>
            <a:ahLst/>
            <a:cxnLst/>
            <a:rect l="l" t="t" r="r" b="b"/>
            <a:pathLst>
              <a:path w="478789" h="566419">
                <a:moveTo>
                  <a:pt x="295852" y="566034"/>
                </a:moveTo>
                <a:lnTo>
                  <a:pt x="183118" y="566034"/>
                </a:lnTo>
                <a:lnTo>
                  <a:pt x="188887" y="513216"/>
                </a:lnTo>
                <a:lnTo>
                  <a:pt x="204943" y="463420"/>
                </a:lnTo>
                <a:lnTo>
                  <a:pt x="230486" y="418064"/>
                </a:lnTo>
                <a:lnTo>
                  <a:pt x="264719" y="378566"/>
                </a:lnTo>
                <a:lnTo>
                  <a:pt x="306843" y="346345"/>
                </a:lnTo>
                <a:lnTo>
                  <a:pt x="331740" y="325856"/>
                </a:lnTo>
                <a:lnTo>
                  <a:pt x="350441" y="300171"/>
                </a:lnTo>
                <a:lnTo>
                  <a:pt x="362206" y="270635"/>
                </a:lnTo>
                <a:lnTo>
                  <a:pt x="366292" y="238598"/>
                </a:lnTo>
                <a:lnTo>
                  <a:pt x="356329" y="189102"/>
                </a:lnTo>
                <a:lnTo>
                  <a:pt x="329158" y="148683"/>
                </a:lnTo>
                <a:lnTo>
                  <a:pt x="288857" y="121432"/>
                </a:lnTo>
                <a:lnTo>
                  <a:pt x="239503" y="111439"/>
                </a:lnTo>
                <a:lnTo>
                  <a:pt x="190157" y="121437"/>
                </a:lnTo>
                <a:lnTo>
                  <a:pt x="149862" y="148692"/>
                </a:lnTo>
                <a:lnTo>
                  <a:pt x="122695" y="189111"/>
                </a:lnTo>
                <a:lnTo>
                  <a:pt x="112734" y="238607"/>
                </a:lnTo>
                <a:lnTo>
                  <a:pt x="0" y="238607"/>
                </a:lnTo>
                <a:lnTo>
                  <a:pt x="5539" y="187893"/>
                </a:lnTo>
                <a:lnTo>
                  <a:pt x="21092" y="140761"/>
                </a:lnTo>
                <a:lnTo>
                  <a:pt x="45591" y="98409"/>
                </a:lnTo>
                <a:lnTo>
                  <a:pt x="77970" y="62037"/>
                </a:lnTo>
                <a:lnTo>
                  <a:pt x="117161" y="32843"/>
                </a:lnTo>
                <a:lnTo>
                  <a:pt x="162098" y="12024"/>
                </a:lnTo>
                <a:lnTo>
                  <a:pt x="211714" y="780"/>
                </a:lnTo>
                <a:lnTo>
                  <a:pt x="260233" y="0"/>
                </a:lnTo>
                <a:lnTo>
                  <a:pt x="306519" y="8662"/>
                </a:lnTo>
                <a:lnTo>
                  <a:pt x="349503" y="25921"/>
                </a:lnTo>
                <a:lnTo>
                  <a:pt x="388117" y="50928"/>
                </a:lnTo>
                <a:lnTo>
                  <a:pt x="421291" y="82837"/>
                </a:lnTo>
                <a:lnTo>
                  <a:pt x="447958" y="120800"/>
                </a:lnTo>
                <a:lnTo>
                  <a:pt x="467049" y="163969"/>
                </a:lnTo>
                <a:lnTo>
                  <a:pt x="477495" y="211498"/>
                </a:lnTo>
                <a:lnTo>
                  <a:pt x="478422" y="257067"/>
                </a:lnTo>
                <a:lnTo>
                  <a:pt x="470915" y="301214"/>
                </a:lnTo>
                <a:lnTo>
                  <a:pt x="455488" y="342864"/>
                </a:lnTo>
                <a:lnTo>
                  <a:pt x="432659" y="380939"/>
                </a:lnTo>
                <a:lnTo>
                  <a:pt x="402942" y="414363"/>
                </a:lnTo>
                <a:lnTo>
                  <a:pt x="366856" y="442060"/>
                </a:lnTo>
                <a:lnTo>
                  <a:pt x="337537" y="465351"/>
                </a:lnTo>
                <a:lnTo>
                  <a:pt x="315335" y="494818"/>
                </a:lnTo>
                <a:lnTo>
                  <a:pt x="301143" y="528899"/>
                </a:lnTo>
                <a:lnTo>
                  <a:pt x="295852" y="566034"/>
                </a:lnTo>
                <a:close/>
              </a:path>
            </a:pathLst>
          </a:custGeom>
          <a:solidFill>
            <a:srgbClr val="A8A8CE"/>
          </a:solidFill>
        </p:spPr>
        <p:txBody>
          <a:bodyPr wrap="square" lIns="0" tIns="0" rIns="0" bIns="0" rtlCol="0"/>
          <a:lstStyle/>
          <a:p>
            <a:endParaRPr/>
          </a:p>
        </p:txBody>
      </p:sp>
      <p:pic>
        <p:nvPicPr>
          <p:cNvPr id="14" name="object 14"/>
          <p:cNvPicPr/>
          <p:nvPr/>
        </p:nvPicPr>
        <p:blipFill>
          <a:blip r:embed="rId6" cstate="print"/>
          <a:stretch>
            <a:fillRect/>
          </a:stretch>
        </p:blipFill>
        <p:spPr>
          <a:xfrm>
            <a:off x="2014762" y="2773223"/>
            <a:ext cx="137789" cy="138308"/>
          </a:xfrm>
          <a:prstGeom prst="rect">
            <a:avLst/>
          </a:prstGeom>
        </p:spPr>
      </p:pic>
      <p:sp>
        <p:nvSpPr>
          <p:cNvPr id="15" name="object 15"/>
          <p:cNvSpPr txBox="1"/>
          <p:nvPr/>
        </p:nvSpPr>
        <p:spPr>
          <a:xfrm>
            <a:off x="7148387" y="3594802"/>
            <a:ext cx="4385945" cy="112268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585858"/>
                </a:solidFill>
                <a:latin typeface="Segoe UI"/>
                <a:cs typeface="Segoe UI"/>
              </a:rPr>
              <a:t>Results</a:t>
            </a:r>
            <a:r>
              <a:rPr sz="1800" spc="-40" dirty="0">
                <a:solidFill>
                  <a:srgbClr val="585858"/>
                </a:solidFill>
                <a:latin typeface="Segoe UI"/>
                <a:cs typeface="Segoe UI"/>
              </a:rPr>
              <a:t> </a:t>
            </a:r>
            <a:r>
              <a:rPr sz="1800" dirty="0">
                <a:solidFill>
                  <a:srgbClr val="585858"/>
                </a:solidFill>
                <a:latin typeface="Segoe UI"/>
                <a:cs typeface="Segoe UI"/>
              </a:rPr>
              <a:t>for</a:t>
            </a:r>
            <a:r>
              <a:rPr sz="1800" spc="-30" dirty="0">
                <a:solidFill>
                  <a:srgbClr val="585858"/>
                </a:solidFill>
                <a:latin typeface="Segoe UI"/>
                <a:cs typeface="Segoe UI"/>
              </a:rPr>
              <a:t> </a:t>
            </a:r>
            <a:r>
              <a:rPr sz="1800" dirty="0">
                <a:solidFill>
                  <a:srgbClr val="585858"/>
                </a:solidFill>
                <a:latin typeface="Segoe UI"/>
                <a:cs typeface="Segoe UI"/>
              </a:rPr>
              <a:t>other</a:t>
            </a:r>
            <a:r>
              <a:rPr sz="1800" spc="-40" dirty="0">
                <a:solidFill>
                  <a:srgbClr val="585858"/>
                </a:solidFill>
                <a:latin typeface="Segoe UI"/>
                <a:cs typeface="Segoe UI"/>
              </a:rPr>
              <a:t> </a:t>
            </a:r>
            <a:r>
              <a:rPr sz="1800" dirty="0">
                <a:solidFill>
                  <a:srgbClr val="585858"/>
                </a:solidFill>
                <a:latin typeface="Segoe UI"/>
                <a:cs typeface="Segoe UI"/>
              </a:rPr>
              <a:t>32</a:t>
            </a:r>
            <a:r>
              <a:rPr sz="1800" spc="-15" dirty="0">
                <a:solidFill>
                  <a:srgbClr val="585858"/>
                </a:solidFill>
                <a:latin typeface="Segoe UI"/>
                <a:cs typeface="Segoe UI"/>
              </a:rPr>
              <a:t> </a:t>
            </a:r>
            <a:r>
              <a:rPr sz="1800" dirty="0">
                <a:solidFill>
                  <a:srgbClr val="585858"/>
                </a:solidFill>
                <a:latin typeface="Segoe UI"/>
                <a:cs typeface="Segoe UI"/>
              </a:rPr>
              <a:t>products</a:t>
            </a:r>
            <a:r>
              <a:rPr sz="1800" spc="-25" dirty="0">
                <a:solidFill>
                  <a:srgbClr val="585858"/>
                </a:solidFill>
                <a:latin typeface="Segoe UI"/>
                <a:cs typeface="Segoe UI"/>
              </a:rPr>
              <a:t> </a:t>
            </a:r>
            <a:r>
              <a:rPr sz="1800" dirty="0">
                <a:solidFill>
                  <a:srgbClr val="585858"/>
                </a:solidFill>
                <a:latin typeface="Segoe UI"/>
                <a:cs typeface="Segoe UI"/>
              </a:rPr>
              <a:t>had</a:t>
            </a:r>
            <a:r>
              <a:rPr sz="1800" spc="-30" dirty="0">
                <a:solidFill>
                  <a:srgbClr val="585858"/>
                </a:solidFill>
                <a:latin typeface="Segoe UI"/>
                <a:cs typeface="Segoe UI"/>
              </a:rPr>
              <a:t> </a:t>
            </a:r>
            <a:r>
              <a:rPr sz="1800" dirty="0">
                <a:solidFill>
                  <a:srgbClr val="585858"/>
                </a:solidFill>
                <a:latin typeface="Segoe UI"/>
                <a:cs typeface="Segoe UI"/>
              </a:rPr>
              <a:t>both</a:t>
            </a:r>
            <a:r>
              <a:rPr sz="1800" spc="-25" dirty="0">
                <a:solidFill>
                  <a:srgbClr val="585858"/>
                </a:solidFill>
                <a:latin typeface="Segoe UI"/>
                <a:cs typeface="Segoe UI"/>
              </a:rPr>
              <a:t> TDP </a:t>
            </a:r>
            <a:r>
              <a:rPr sz="1800" dirty="0">
                <a:solidFill>
                  <a:srgbClr val="585858"/>
                </a:solidFill>
                <a:latin typeface="Segoe UI"/>
                <a:cs typeface="Segoe UI"/>
              </a:rPr>
              <a:t>coefficient</a:t>
            </a:r>
            <a:r>
              <a:rPr sz="1800" spc="-30" dirty="0">
                <a:solidFill>
                  <a:srgbClr val="585858"/>
                </a:solidFill>
                <a:latin typeface="Segoe UI"/>
                <a:cs typeface="Segoe UI"/>
              </a:rPr>
              <a:t> </a:t>
            </a:r>
            <a:r>
              <a:rPr sz="1800" dirty="0">
                <a:solidFill>
                  <a:srgbClr val="585858"/>
                </a:solidFill>
                <a:latin typeface="Segoe UI"/>
                <a:cs typeface="Segoe UI"/>
              </a:rPr>
              <a:t>and</a:t>
            </a:r>
            <a:r>
              <a:rPr sz="1800" spc="-25" dirty="0">
                <a:solidFill>
                  <a:srgbClr val="585858"/>
                </a:solidFill>
                <a:latin typeface="Segoe UI"/>
                <a:cs typeface="Segoe UI"/>
              </a:rPr>
              <a:t> </a:t>
            </a:r>
            <a:r>
              <a:rPr sz="1800" dirty="0">
                <a:solidFill>
                  <a:srgbClr val="585858"/>
                </a:solidFill>
                <a:latin typeface="Segoe UI"/>
                <a:cs typeface="Segoe UI"/>
              </a:rPr>
              <a:t>price elasticity</a:t>
            </a:r>
            <a:r>
              <a:rPr sz="1800" spc="-10" dirty="0">
                <a:solidFill>
                  <a:srgbClr val="585858"/>
                </a:solidFill>
                <a:latin typeface="Segoe UI"/>
                <a:cs typeface="Segoe UI"/>
              </a:rPr>
              <a:t> coefficients </a:t>
            </a:r>
            <a:r>
              <a:rPr sz="1800" dirty="0">
                <a:solidFill>
                  <a:srgbClr val="585858"/>
                </a:solidFill>
                <a:latin typeface="Segoe UI"/>
                <a:cs typeface="Segoe UI"/>
              </a:rPr>
              <a:t>significant</a:t>
            </a:r>
            <a:r>
              <a:rPr sz="1800" spc="-30" dirty="0">
                <a:solidFill>
                  <a:srgbClr val="585858"/>
                </a:solidFill>
                <a:latin typeface="Segoe UI"/>
                <a:cs typeface="Segoe UI"/>
              </a:rPr>
              <a:t> </a:t>
            </a:r>
            <a:r>
              <a:rPr sz="1800" dirty="0">
                <a:solidFill>
                  <a:srgbClr val="585858"/>
                </a:solidFill>
                <a:latin typeface="Segoe UI"/>
                <a:cs typeface="Segoe UI"/>
              </a:rPr>
              <a:t>i.e.</a:t>
            </a:r>
            <a:r>
              <a:rPr sz="1800" spc="-20" dirty="0">
                <a:solidFill>
                  <a:srgbClr val="585858"/>
                </a:solidFill>
                <a:latin typeface="Segoe UI"/>
                <a:cs typeface="Segoe UI"/>
              </a:rPr>
              <a:t> </a:t>
            </a:r>
            <a:r>
              <a:rPr sz="1800" dirty="0">
                <a:solidFill>
                  <a:srgbClr val="585858"/>
                </a:solidFill>
                <a:latin typeface="Segoe UI"/>
                <a:cs typeface="Segoe UI"/>
              </a:rPr>
              <a:t>demand</a:t>
            </a:r>
            <a:r>
              <a:rPr sz="1800" spc="-25" dirty="0">
                <a:solidFill>
                  <a:srgbClr val="585858"/>
                </a:solidFill>
                <a:latin typeface="Segoe UI"/>
                <a:cs typeface="Segoe UI"/>
              </a:rPr>
              <a:t> </a:t>
            </a:r>
            <a:r>
              <a:rPr sz="1800" dirty="0">
                <a:solidFill>
                  <a:srgbClr val="585858"/>
                </a:solidFill>
                <a:latin typeface="Segoe UI"/>
                <a:cs typeface="Segoe UI"/>
              </a:rPr>
              <a:t>can</a:t>
            </a:r>
            <a:r>
              <a:rPr sz="1800" spc="-25" dirty="0">
                <a:solidFill>
                  <a:srgbClr val="585858"/>
                </a:solidFill>
                <a:latin typeface="Segoe UI"/>
                <a:cs typeface="Segoe UI"/>
              </a:rPr>
              <a:t> </a:t>
            </a:r>
            <a:r>
              <a:rPr sz="1800" dirty="0">
                <a:solidFill>
                  <a:srgbClr val="585858"/>
                </a:solidFill>
                <a:latin typeface="Segoe UI"/>
                <a:cs typeface="Segoe UI"/>
              </a:rPr>
              <a:t>be</a:t>
            </a:r>
            <a:r>
              <a:rPr sz="1800" spc="-5" dirty="0">
                <a:solidFill>
                  <a:srgbClr val="585858"/>
                </a:solidFill>
                <a:latin typeface="Segoe UI"/>
                <a:cs typeface="Segoe UI"/>
              </a:rPr>
              <a:t> </a:t>
            </a:r>
            <a:r>
              <a:rPr sz="1800" spc="-10" dirty="0">
                <a:solidFill>
                  <a:srgbClr val="585858"/>
                </a:solidFill>
                <a:latin typeface="Segoe UI"/>
                <a:cs typeface="Segoe UI"/>
              </a:rPr>
              <a:t>explained </a:t>
            </a:r>
            <a:r>
              <a:rPr sz="1800" dirty="0">
                <a:solidFill>
                  <a:srgbClr val="585858"/>
                </a:solidFill>
                <a:latin typeface="Segoe UI"/>
                <a:cs typeface="Segoe UI"/>
              </a:rPr>
              <a:t>partially</a:t>
            </a:r>
            <a:r>
              <a:rPr sz="1800" spc="-10" dirty="0">
                <a:solidFill>
                  <a:srgbClr val="585858"/>
                </a:solidFill>
                <a:latin typeface="Segoe UI"/>
                <a:cs typeface="Segoe UI"/>
              </a:rPr>
              <a:t> </a:t>
            </a:r>
            <a:r>
              <a:rPr sz="1800" dirty="0">
                <a:solidFill>
                  <a:srgbClr val="585858"/>
                </a:solidFill>
                <a:latin typeface="Segoe UI"/>
                <a:cs typeface="Segoe UI"/>
              </a:rPr>
              <a:t>by</a:t>
            </a:r>
            <a:r>
              <a:rPr sz="1800" spc="5" dirty="0">
                <a:solidFill>
                  <a:srgbClr val="585858"/>
                </a:solidFill>
                <a:latin typeface="Segoe UI"/>
                <a:cs typeface="Segoe UI"/>
              </a:rPr>
              <a:t> </a:t>
            </a:r>
            <a:r>
              <a:rPr sz="1800" dirty="0">
                <a:solidFill>
                  <a:srgbClr val="585858"/>
                </a:solidFill>
                <a:latin typeface="Segoe UI"/>
                <a:cs typeface="Segoe UI"/>
              </a:rPr>
              <a:t>changes</a:t>
            </a:r>
            <a:r>
              <a:rPr sz="1800" spc="-25" dirty="0">
                <a:solidFill>
                  <a:srgbClr val="585858"/>
                </a:solidFill>
                <a:latin typeface="Segoe UI"/>
                <a:cs typeface="Segoe UI"/>
              </a:rPr>
              <a:t> </a:t>
            </a:r>
            <a:r>
              <a:rPr sz="1800" dirty="0">
                <a:solidFill>
                  <a:srgbClr val="585858"/>
                </a:solidFill>
                <a:latin typeface="Segoe UI"/>
                <a:cs typeface="Segoe UI"/>
              </a:rPr>
              <a:t>in</a:t>
            </a:r>
            <a:r>
              <a:rPr sz="1800" spc="-10" dirty="0">
                <a:solidFill>
                  <a:srgbClr val="585858"/>
                </a:solidFill>
                <a:latin typeface="Segoe UI"/>
                <a:cs typeface="Segoe UI"/>
              </a:rPr>
              <a:t> price</a:t>
            </a:r>
            <a:endParaRPr sz="1800">
              <a:latin typeface="Segoe UI"/>
              <a:cs typeface="Segoe UI"/>
            </a:endParaRPr>
          </a:p>
        </p:txBody>
      </p:sp>
      <p:sp>
        <p:nvSpPr>
          <p:cNvPr id="16" name="object 16"/>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40</a:t>
            </a:fld>
            <a:endParaRPr spc="-25" dirty="0"/>
          </a:p>
        </p:txBody>
      </p:sp>
    </p:spTree>
    <p:extLst>
      <p:ext uri="{BB962C8B-B14F-4D97-AF65-F5344CB8AC3E}">
        <p14:creationId xmlns:p14="http://schemas.microsoft.com/office/powerpoint/2010/main" val="545976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299" y="398398"/>
            <a:ext cx="10931525" cy="894080"/>
          </a:xfrm>
          <a:prstGeom prst="rect">
            <a:avLst/>
          </a:prstGeom>
        </p:spPr>
        <p:txBody>
          <a:bodyPr vert="horz" wrap="square" lIns="0" tIns="64135" rIns="0" bIns="0" rtlCol="0">
            <a:spAutoFit/>
          </a:bodyPr>
          <a:lstStyle/>
          <a:p>
            <a:pPr marL="12700" marR="5080">
              <a:lnSpc>
                <a:spcPts val="3240"/>
              </a:lnSpc>
              <a:spcBef>
                <a:spcPts val="505"/>
              </a:spcBef>
            </a:pPr>
            <a:r>
              <a:rPr sz="3000" dirty="0"/>
              <a:t>Demand</a:t>
            </a:r>
            <a:r>
              <a:rPr sz="3000" spc="-35" dirty="0"/>
              <a:t> </a:t>
            </a:r>
            <a:r>
              <a:rPr sz="3000" dirty="0"/>
              <a:t>is</a:t>
            </a:r>
            <a:r>
              <a:rPr sz="3000" spc="-30" dirty="0"/>
              <a:t> </a:t>
            </a:r>
            <a:r>
              <a:rPr sz="3000" dirty="0"/>
              <a:t>more</a:t>
            </a:r>
            <a:r>
              <a:rPr sz="3000" spc="-30" dirty="0"/>
              <a:t> </a:t>
            </a:r>
            <a:r>
              <a:rPr sz="3000" dirty="0"/>
              <a:t>price</a:t>
            </a:r>
            <a:r>
              <a:rPr sz="3000" spc="-30" dirty="0"/>
              <a:t> </a:t>
            </a:r>
            <a:r>
              <a:rPr sz="3000" dirty="0"/>
              <a:t>elastic</a:t>
            </a:r>
            <a:r>
              <a:rPr sz="3000" spc="-20" dirty="0"/>
              <a:t> </a:t>
            </a:r>
            <a:r>
              <a:rPr sz="3000" dirty="0"/>
              <a:t>for</a:t>
            </a:r>
            <a:r>
              <a:rPr sz="3000" spc="-30" dirty="0"/>
              <a:t> </a:t>
            </a:r>
            <a:r>
              <a:rPr sz="3000" dirty="0"/>
              <a:t>BDF</a:t>
            </a:r>
            <a:r>
              <a:rPr sz="3000" spc="-10" dirty="0"/>
              <a:t> </a:t>
            </a:r>
            <a:r>
              <a:rPr sz="3000" dirty="0"/>
              <a:t>products</a:t>
            </a:r>
            <a:r>
              <a:rPr sz="3000" spc="-35" dirty="0"/>
              <a:t> </a:t>
            </a:r>
            <a:r>
              <a:rPr sz="3000" dirty="0"/>
              <a:t>(Hansaplast)</a:t>
            </a:r>
            <a:r>
              <a:rPr sz="3000" spc="-30" dirty="0"/>
              <a:t> </a:t>
            </a:r>
            <a:r>
              <a:rPr sz="3000" dirty="0"/>
              <a:t>and</a:t>
            </a:r>
            <a:r>
              <a:rPr sz="3000" spc="-25" dirty="0"/>
              <a:t> TDP </a:t>
            </a:r>
            <a:r>
              <a:rPr sz="3000" dirty="0"/>
              <a:t>is</a:t>
            </a:r>
            <a:r>
              <a:rPr sz="3000" spc="-25" dirty="0"/>
              <a:t> </a:t>
            </a:r>
            <a:r>
              <a:rPr sz="3000" dirty="0"/>
              <a:t>less</a:t>
            </a:r>
            <a:r>
              <a:rPr sz="3000" spc="-20" dirty="0"/>
              <a:t> </a:t>
            </a:r>
            <a:r>
              <a:rPr sz="3000" dirty="0"/>
              <a:t>impactful</a:t>
            </a:r>
            <a:r>
              <a:rPr sz="3000" spc="-20" dirty="0"/>
              <a:t> </a:t>
            </a:r>
            <a:r>
              <a:rPr sz="3000" dirty="0"/>
              <a:t>to</a:t>
            </a:r>
            <a:r>
              <a:rPr sz="3000" spc="-25" dirty="0"/>
              <a:t> </a:t>
            </a:r>
            <a:r>
              <a:rPr sz="3000" dirty="0"/>
              <a:t>BDF</a:t>
            </a:r>
            <a:r>
              <a:rPr sz="3000" spc="5" dirty="0"/>
              <a:t> </a:t>
            </a:r>
            <a:r>
              <a:rPr sz="3000" dirty="0"/>
              <a:t>products</a:t>
            </a:r>
            <a:r>
              <a:rPr sz="3000" spc="-25" dirty="0"/>
              <a:t> </a:t>
            </a:r>
            <a:r>
              <a:rPr sz="3000" dirty="0"/>
              <a:t>than</a:t>
            </a:r>
            <a:r>
              <a:rPr sz="3000" spc="-25" dirty="0"/>
              <a:t> </a:t>
            </a:r>
            <a:r>
              <a:rPr sz="3000" dirty="0"/>
              <a:t>to</a:t>
            </a:r>
            <a:r>
              <a:rPr sz="3000" spc="-10" dirty="0"/>
              <a:t> </a:t>
            </a:r>
            <a:r>
              <a:rPr sz="3000" dirty="0"/>
              <a:t>Private</a:t>
            </a:r>
            <a:r>
              <a:rPr sz="3000" spc="-10" dirty="0"/>
              <a:t> Labels</a:t>
            </a:r>
            <a:endParaRPr sz="3000"/>
          </a:p>
        </p:txBody>
      </p:sp>
      <p:pic>
        <p:nvPicPr>
          <p:cNvPr id="3" name="object 3"/>
          <p:cNvPicPr/>
          <p:nvPr/>
        </p:nvPicPr>
        <p:blipFill>
          <a:blip r:embed="rId2" cstate="print"/>
          <a:stretch>
            <a:fillRect/>
          </a:stretch>
        </p:blipFill>
        <p:spPr>
          <a:xfrm>
            <a:off x="3167729" y="2190836"/>
            <a:ext cx="7088920" cy="4113797"/>
          </a:xfrm>
          <a:prstGeom prst="rect">
            <a:avLst/>
          </a:prstGeom>
        </p:spPr>
      </p:pic>
      <p:sp>
        <p:nvSpPr>
          <p:cNvPr id="4" name="object 4"/>
          <p:cNvSpPr/>
          <p:nvPr/>
        </p:nvSpPr>
        <p:spPr>
          <a:xfrm>
            <a:off x="1084325" y="5184647"/>
            <a:ext cx="472440" cy="472440"/>
          </a:xfrm>
          <a:custGeom>
            <a:avLst/>
            <a:gdLst/>
            <a:ahLst/>
            <a:cxnLst/>
            <a:rect l="l" t="t" r="r" b="b"/>
            <a:pathLst>
              <a:path w="472440" h="472439">
                <a:moveTo>
                  <a:pt x="236220" y="0"/>
                </a:moveTo>
                <a:lnTo>
                  <a:pt x="188611" y="4799"/>
                </a:lnTo>
                <a:lnTo>
                  <a:pt x="144269" y="18564"/>
                </a:lnTo>
                <a:lnTo>
                  <a:pt x="104144" y="40344"/>
                </a:lnTo>
                <a:lnTo>
                  <a:pt x="69184" y="69189"/>
                </a:lnTo>
                <a:lnTo>
                  <a:pt x="40340" y="104149"/>
                </a:lnTo>
                <a:lnTo>
                  <a:pt x="18562" y="144275"/>
                </a:lnTo>
                <a:lnTo>
                  <a:pt x="4798" y="188615"/>
                </a:lnTo>
                <a:lnTo>
                  <a:pt x="0" y="236219"/>
                </a:lnTo>
                <a:lnTo>
                  <a:pt x="4798" y="283828"/>
                </a:lnTo>
                <a:lnTo>
                  <a:pt x="18562" y="328170"/>
                </a:lnTo>
                <a:lnTo>
                  <a:pt x="40340" y="368295"/>
                </a:lnTo>
                <a:lnTo>
                  <a:pt x="69184" y="403255"/>
                </a:lnTo>
                <a:lnTo>
                  <a:pt x="104144" y="432099"/>
                </a:lnTo>
                <a:lnTo>
                  <a:pt x="144269" y="453877"/>
                </a:lnTo>
                <a:lnTo>
                  <a:pt x="188611" y="467641"/>
                </a:lnTo>
                <a:lnTo>
                  <a:pt x="236220" y="472439"/>
                </a:lnTo>
                <a:lnTo>
                  <a:pt x="283824" y="467641"/>
                </a:lnTo>
                <a:lnTo>
                  <a:pt x="328164" y="453877"/>
                </a:lnTo>
                <a:lnTo>
                  <a:pt x="368290" y="432099"/>
                </a:lnTo>
                <a:lnTo>
                  <a:pt x="403250" y="403255"/>
                </a:lnTo>
                <a:lnTo>
                  <a:pt x="432095" y="368295"/>
                </a:lnTo>
                <a:lnTo>
                  <a:pt x="453875" y="328170"/>
                </a:lnTo>
                <a:lnTo>
                  <a:pt x="467640" y="283828"/>
                </a:lnTo>
                <a:lnTo>
                  <a:pt x="472440" y="236219"/>
                </a:lnTo>
                <a:lnTo>
                  <a:pt x="467640" y="188615"/>
                </a:lnTo>
                <a:lnTo>
                  <a:pt x="453875" y="144275"/>
                </a:lnTo>
                <a:lnTo>
                  <a:pt x="432095" y="104149"/>
                </a:lnTo>
                <a:lnTo>
                  <a:pt x="403250" y="69189"/>
                </a:lnTo>
                <a:lnTo>
                  <a:pt x="368290" y="40344"/>
                </a:lnTo>
                <a:lnTo>
                  <a:pt x="328164" y="18564"/>
                </a:lnTo>
                <a:lnTo>
                  <a:pt x="283824" y="4799"/>
                </a:lnTo>
                <a:lnTo>
                  <a:pt x="236220" y="0"/>
                </a:lnTo>
                <a:close/>
              </a:path>
            </a:pathLst>
          </a:custGeom>
          <a:solidFill>
            <a:srgbClr val="337580"/>
          </a:solidFill>
        </p:spPr>
        <p:txBody>
          <a:bodyPr wrap="square" lIns="0" tIns="0" rIns="0" bIns="0" rtlCol="0"/>
          <a:lstStyle/>
          <a:p>
            <a:endParaRPr/>
          </a:p>
        </p:txBody>
      </p:sp>
      <p:sp>
        <p:nvSpPr>
          <p:cNvPr id="5" name="object 5"/>
          <p:cNvSpPr txBox="1"/>
          <p:nvPr/>
        </p:nvSpPr>
        <p:spPr>
          <a:xfrm>
            <a:off x="1765965" y="5187622"/>
            <a:ext cx="984885" cy="452120"/>
          </a:xfrm>
          <a:prstGeom prst="rect">
            <a:avLst/>
          </a:prstGeom>
        </p:spPr>
        <p:txBody>
          <a:bodyPr vert="horz" wrap="square" lIns="0" tIns="12065" rIns="0" bIns="0" rtlCol="0">
            <a:spAutoFit/>
          </a:bodyPr>
          <a:lstStyle/>
          <a:p>
            <a:pPr marL="12700" marR="5080">
              <a:lnSpc>
                <a:spcPct val="100000"/>
              </a:lnSpc>
              <a:spcBef>
                <a:spcPts val="95"/>
              </a:spcBef>
            </a:pPr>
            <a:r>
              <a:rPr sz="1400" spc="-10" dirty="0">
                <a:solidFill>
                  <a:srgbClr val="585858"/>
                </a:solidFill>
                <a:latin typeface="Segoe UI"/>
                <a:cs typeface="Segoe UI"/>
              </a:rPr>
              <a:t>Average </a:t>
            </a:r>
            <a:r>
              <a:rPr sz="1400" dirty="0">
                <a:solidFill>
                  <a:srgbClr val="585858"/>
                </a:solidFill>
                <a:latin typeface="Segoe UI"/>
                <a:cs typeface="Segoe UI"/>
              </a:rPr>
              <a:t>weekly</a:t>
            </a:r>
            <a:r>
              <a:rPr sz="1400" spc="-40" dirty="0">
                <a:solidFill>
                  <a:srgbClr val="585858"/>
                </a:solidFill>
                <a:latin typeface="Segoe UI"/>
                <a:cs typeface="Segoe UI"/>
              </a:rPr>
              <a:t> </a:t>
            </a:r>
            <a:r>
              <a:rPr sz="1400" spc="-10" dirty="0">
                <a:solidFill>
                  <a:srgbClr val="585858"/>
                </a:solidFill>
                <a:latin typeface="Segoe UI"/>
                <a:cs typeface="Segoe UI"/>
              </a:rPr>
              <a:t>sales</a:t>
            </a:r>
            <a:endParaRPr sz="1400">
              <a:latin typeface="Segoe UI"/>
              <a:cs typeface="Segoe UI"/>
            </a:endParaRPr>
          </a:p>
        </p:txBody>
      </p:sp>
      <p:sp>
        <p:nvSpPr>
          <p:cNvPr id="7" name="object 7"/>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41</a:t>
            </a:fld>
            <a:endParaRPr spc="-25" dirty="0"/>
          </a:p>
        </p:txBody>
      </p:sp>
      <p:sp>
        <p:nvSpPr>
          <p:cNvPr id="6" name="object 6"/>
          <p:cNvSpPr txBox="1"/>
          <p:nvPr/>
        </p:nvSpPr>
        <p:spPr>
          <a:xfrm>
            <a:off x="4483334" y="1756450"/>
            <a:ext cx="5511800"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85858"/>
                </a:solidFill>
                <a:latin typeface="Segoe UI"/>
                <a:cs typeface="Segoe UI"/>
              </a:rPr>
              <a:t>Elasticity</a:t>
            </a:r>
            <a:r>
              <a:rPr sz="1600" b="1" spc="-35" dirty="0">
                <a:solidFill>
                  <a:srgbClr val="585858"/>
                </a:solidFill>
                <a:latin typeface="Segoe UI"/>
                <a:cs typeface="Segoe UI"/>
              </a:rPr>
              <a:t> </a:t>
            </a:r>
            <a:r>
              <a:rPr sz="1600" b="1" dirty="0">
                <a:solidFill>
                  <a:srgbClr val="585858"/>
                </a:solidFill>
                <a:latin typeface="Segoe UI"/>
                <a:cs typeface="Segoe UI"/>
              </a:rPr>
              <a:t>and</a:t>
            </a:r>
            <a:r>
              <a:rPr sz="1600" b="1" spc="-35" dirty="0">
                <a:solidFill>
                  <a:srgbClr val="585858"/>
                </a:solidFill>
                <a:latin typeface="Segoe UI"/>
                <a:cs typeface="Segoe UI"/>
              </a:rPr>
              <a:t> </a:t>
            </a:r>
            <a:r>
              <a:rPr sz="1600" b="1" dirty="0">
                <a:solidFill>
                  <a:srgbClr val="585858"/>
                </a:solidFill>
                <a:latin typeface="Segoe UI"/>
                <a:cs typeface="Segoe UI"/>
              </a:rPr>
              <a:t>TDP</a:t>
            </a:r>
            <a:r>
              <a:rPr sz="1600" b="1" spc="-25" dirty="0">
                <a:solidFill>
                  <a:srgbClr val="585858"/>
                </a:solidFill>
                <a:latin typeface="Segoe UI"/>
                <a:cs typeface="Segoe UI"/>
              </a:rPr>
              <a:t> </a:t>
            </a:r>
            <a:r>
              <a:rPr sz="1600" b="1" dirty="0">
                <a:solidFill>
                  <a:srgbClr val="585858"/>
                </a:solidFill>
                <a:latin typeface="Segoe UI"/>
                <a:cs typeface="Segoe UI"/>
              </a:rPr>
              <a:t>coefficient</a:t>
            </a:r>
            <a:r>
              <a:rPr sz="1600" b="1" spc="-40" dirty="0">
                <a:solidFill>
                  <a:srgbClr val="585858"/>
                </a:solidFill>
                <a:latin typeface="Segoe UI"/>
                <a:cs typeface="Segoe UI"/>
              </a:rPr>
              <a:t> </a:t>
            </a:r>
            <a:r>
              <a:rPr sz="1600" b="1" dirty="0">
                <a:solidFill>
                  <a:srgbClr val="585858"/>
                </a:solidFill>
                <a:latin typeface="Segoe UI"/>
                <a:cs typeface="Segoe UI"/>
              </a:rPr>
              <a:t>for</a:t>
            </a:r>
            <a:r>
              <a:rPr sz="1600" b="1" spc="-25" dirty="0">
                <a:solidFill>
                  <a:srgbClr val="585858"/>
                </a:solidFill>
                <a:latin typeface="Segoe UI"/>
                <a:cs typeface="Segoe UI"/>
              </a:rPr>
              <a:t> </a:t>
            </a:r>
            <a:r>
              <a:rPr sz="1600" b="1" dirty="0">
                <a:solidFill>
                  <a:srgbClr val="585858"/>
                </a:solidFill>
                <a:latin typeface="Segoe UI"/>
                <a:cs typeface="Segoe UI"/>
              </a:rPr>
              <a:t>all</a:t>
            </a:r>
            <a:r>
              <a:rPr sz="1600" b="1" spc="-30" dirty="0">
                <a:solidFill>
                  <a:srgbClr val="585858"/>
                </a:solidFill>
                <a:latin typeface="Segoe UI"/>
                <a:cs typeface="Segoe UI"/>
              </a:rPr>
              <a:t> </a:t>
            </a:r>
            <a:r>
              <a:rPr sz="1600" b="1" dirty="0">
                <a:solidFill>
                  <a:srgbClr val="585858"/>
                </a:solidFill>
                <a:latin typeface="Segoe UI"/>
                <a:cs typeface="Segoe UI"/>
              </a:rPr>
              <a:t>40</a:t>
            </a:r>
            <a:r>
              <a:rPr sz="1600" b="1" spc="-20" dirty="0">
                <a:solidFill>
                  <a:srgbClr val="585858"/>
                </a:solidFill>
                <a:latin typeface="Segoe UI"/>
                <a:cs typeface="Segoe UI"/>
              </a:rPr>
              <a:t> </a:t>
            </a:r>
            <a:r>
              <a:rPr sz="1600" b="1" dirty="0">
                <a:solidFill>
                  <a:srgbClr val="585858"/>
                </a:solidFill>
                <a:latin typeface="Segoe UI"/>
                <a:cs typeface="Segoe UI"/>
              </a:rPr>
              <a:t>products</a:t>
            </a:r>
            <a:r>
              <a:rPr sz="1600" b="1" spc="-40" dirty="0">
                <a:solidFill>
                  <a:srgbClr val="585858"/>
                </a:solidFill>
                <a:latin typeface="Segoe UI"/>
                <a:cs typeface="Segoe UI"/>
              </a:rPr>
              <a:t> </a:t>
            </a:r>
            <a:r>
              <a:rPr sz="1600" b="1" dirty="0">
                <a:solidFill>
                  <a:srgbClr val="585858"/>
                </a:solidFill>
                <a:latin typeface="Segoe UI"/>
                <a:cs typeface="Segoe UI"/>
              </a:rPr>
              <a:t>by</a:t>
            </a:r>
            <a:r>
              <a:rPr sz="1600" b="1" spc="-25" dirty="0">
                <a:solidFill>
                  <a:srgbClr val="585858"/>
                </a:solidFill>
                <a:latin typeface="Segoe UI"/>
                <a:cs typeface="Segoe UI"/>
              </a:rPr>
              <a:t> </a:t>
            </a:r>
            <a:r>
              <a:rPr sz="1600" b="1" spc="-10" dirty="0">
                <a:solidFill>
                  <a:srgbClr val="585858"/>
                </a:solidFill>
                <a:latin typeface="Segoe UI"/>
                <a:cs typeface="Segoe UI"/>
              </a:rPr>
              <a:t>brand</a:t>
            </a:r>
            <a:endParaRPr sz="1600">
              <a:latin typeface="Segoe UI"/>
              <a:cs typeface="Segoe UI"/>
            </a:endParaRPr>
          </a:p>
        </p:txBody>
      </p:sp>
    </p:spTree>
    <p:extLst>
      <p:ext uri="{BB962C8B-B14F-4D97-AF65-F5344CB8AC3E}">
        <p14:creationId xmlns:p14="http://schemas.microsoft.com/office/powerpoint/2010/main" val="2887531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1903" rIns="0" bIns="0" rtlCol="0">
            <a:spAutoFit/>
          </a:bodyPr>
          <a:lstStyle/>
          <a:p>
            <a:pPr marL="12700" marR="5080">
              <a:lnSpc>
                <a:spcPts val="3560"/>
              </a:lnSpc>
              <a:spcBef>
                <a:spcPts val="550"/>
              </a:spcBef>
            </a:pPr>
            <a:r>
              <a:rPr sz="3300" dirty="0"/>
              <a:t>Quantity</a:t>
            </a:r>
            <a:r>
              <a:rPr sz="3300" spc="-65" dirty="0"/>
              <a:t> </a:t>
            </a:r>
            <a:r>
              <a:rPr sz="3300" dirty="0"/>
              <a:t>demanded</a:t>
            </a:r>
            <a:r>
              <a:rPr sz="3300" spc="-50" dirty="0"/>
              <a:t> </a:t>
            </a:r>
            <a:r>
              <a:rPr sz="3300" dirty="0"/>
              <a:t>for</a:t>
            </a:r>
            <a:r>
              <a:rPr sz="3300" spc="-40" dirty="0"/>
              <a:t> </a:t>
            </a:r>
            <a:r>
              <a:rPr sz="3300" dirty="0"/>
              <a:t>BDF</a:t>
            </a:r>
            <a:r>
              <a:rPr sz="3300" spc="-30" dirty="0"/>
              <a:t> </a:t>
            </a:r>
            <a:r>
              <a:rPr sz="3300" dirty="0"/>
              <a:t>products</a:t>
            </a:r>
            <a:r>
              <a:rPr sz="3300" spc="-50" dirty="0"/>
              <a:t> </a:t>
            </a:r>
            <a:r>
              <a:rPr sz="3300" dirty="0"/>
              <a:t>with</a:t>
            </a:r>
            <a:r>
              <a:rPr sz="3300" spc="-45" dirty="0"/>
              <a:t> </a:t>
            </a:r>
            <a:r>
              <a:rPr sz="3300" dirty="0"/>
              <a:t>larger</a:t>
            </a:r>
            <a:r>
              <a:rPr sz="3300" spc="-55" dirty="0"/>
              <a:t> </a:t>
            </a:r>
            <a:r>
              <a:rPr sz="3300" dirty="0"/>
              <a:t>sales</a:t>
            </a:r>
            <a:r>
              <a:rPr sz="3300" spc="-65" dirty="0"/>
              <a:t> </a:t>
            </a:r>
            <a:r>
              <a:rPr sz="3300" dirty="0"/>
              <a:t>was</a:t>
            </a:r>
            <a:r>
              <a:rPr sz="3300" spc="-45" dirty="0"/>
              <a:t> </a:t>
            </a:r>
            <a:r>
              <a:rPr sz="3300" spc="-20" dirty="0"/>
              <a:t>more </a:t>
            </a:r>
            <a:r>
              <a:rPr sz="3300" dirty="0"/>
              <a:t>sensitive</a:t>
            </a:r>
            <a:r>
              <a:rPr sz="3300" spc="-50" dirty="0"/>
              <a:t> </a:t>
            </a:r>
            <a:r>
              <a:rPr sz="3300" dirty="0"/>
              <a:t>to</a:t>
            </a:r>
            <a:r>
              <a:rPr sz="3300" spc="-25" dirty="0"/>
              <a:t> </a:t>
            </a:r>
            <a:r>
              <a:rPr sz="3300" dirty="0"/>
              <a:t>price</a:t>
            </a:r>
            <a:r>
              <a:rPr sz="3300" spc="-30" dirty="0"/>
              <a:t> </a:t>
            </a:r>
            <a:r>
              <a:rPr sz="3300" dirty="0"/>
              <a:t>and</a:t>
            </a:r>
            <a:r>
              <a:rPr sz="3300" spc="-30" dirty="0"/>
              <a:t> </a:t>
            </a:r>
            <a:r>
              <a:rPr sz="3300" dirty="0"/>
              <a:t>less</a:t>
            </a:r>
            <a:r>
              <a:rPr sz="3300" spc="-40" dirty="0"/>
              <a:t> </a:t>
            </a:r>
            <a:r>
              <a:rPr sz="3300" dirty="0"/>
              <a:t>impacted</a:t>
            </a:r>
            <a:r>
              <a:rPr sz="3300" spc="-40" dirty="0"/>
              <a:t> </a:t>
            </a:r>
            <a:r>
              <a:rPr sz="3300" dirty="0"/>
              <a:t>by</a:t>
            </a:r>
            <a:r>
              <a:rPr sz="3300" spc="-10" dirty="0"/>
              <a:t> </a:t>
            </a:r>
            <a:r>
              <a:rPr sz="3300" spc="-25" dirty="0"/>
              <a:t>TDP</a:t>
            </a:r>
            <a:endParaRPr sz="3300"/>
          </a:p>
        </p:txBody>
      </p:sp>
      <p:pic>
        <p:nvPicPr>
          <p:cNvPr id="3" name="object 3"/>
          <p:cNvPicPr/>
          <p:nvPr/>
        </p:nvPicPr>
        <p:blipFill>
          <a:blip r:embed="rId2" cstate="print"/>
          <a:stretch>
            <a:fillRect/>
          </a:stretch>
        </p:blipFill>
        <p:spPr>
          <a:xfrm>
            <a:off x="3058421" y="2120221"/>
            <a:ext cx="7830470" cy="4370541"/>
          </a:xfrm>
          <a:prstGeom prst="rect">
            <a:avLst/>
          </a:prstGeom>
        </p:spPr>
      </p:pic>
      <p:sp>
        <p:nvSpPr>
          <p:cNvPr id="4" name="object 4"/>
          <p:cNvSpPr/>
          <p:nvPr/>
        </p:nvSpPr>
        <p:spPr>
          <a:xfrm>
            <a:off x="889253" y="5184647"/>
            <a:ext cx="472440" cy="472440"/>
          </a:xfrm>
          <a:custGeom>
            <a:avLst/>
            <a:gdLst/>
            <a:ahLst/>
            <a:cxnLst/>
            <a:rect l="l" t="t" r="r" b="b"/>
            <a:pathLst>
              <a:path w="472440" h="472439">
                <a:moveTo>
                  <a:pt x="236220" y="0"/>
                </a:moveTo>
                <a:lnTo>
                  <a:pt x="188611" y="4799"/>
                </a:lnTo>
                <a:lnTo>
                  <a:pt x="144269" y="18564"/>
                </a:lnTo>
                <a:lnTo>
                  <a:pt x="104144" y="40344"/>
                </a:lnTo>
                <a:lnTo>
                  <a:pt x="69184" y="69189"/>
                </a:lnTo>
                <a:lnTo>
                  <a:pt x="40340" y="104149"/>
                </a:lnTo>
                <a:lnTo>
                  <a:pt x="18562" y="144275"/>
                </a:lnTo>
                <a:lnTo>
                  <a:pt x="4798" y="188615"/>
                </a:lnTo>
                <a:lnTo>
                  <a:pt x="0" y="236219"/>
                </a:lnTo>
                <a:lnTo>
                  <a:pt x="4798" y="283828"/>
                </a:lnTo>
                <a:lnTo>
                  <a:pt x="18562" y="328170"/>
                </a:lnTo>
                <a:lnTo>
                  <a:pt x="40340" y="368295"/>
                </a:lnTo>
                <a:lnTo>
                  <a:pt x="69184" y="403255"/>
                </a:lnTo>
                <a:lnTo>
                  <a:pt x="104144" y="432099"/>
                </a:lnTo>
                <a:lnTo>
                  <a:pt x="144269" y="453877"/>
                </a:lnTo>
                <a:lnTo>
                  <a:pt x="188611" y="467641"/>
                </a:lnTo>
                <a:lnTo>
                  <a:pt x="236220" y="472439"/>
                </a:lnTo>
                <a:lnTo>
                  <a:pt x="283824" y="467641"/>
                </a:lnTo>
                <a:lnTo>
                  <a:pt x="328164" y="453877"/>
                </a:lnTo>
                <a:lnTo>
                  <a:pt x="368290" y="432099"/>
                </a:lnTo>
                <a:lnTo>
                  <a:pt x="403250" y="403255"/>
                </a:lnTo>
                <a:lnTo>
                  <a:pt x="432095" y="368295"/>
                </a:lnTo>
                <a:lnTo>
                  <a:pt x="453875" y="328170"/>
                </a:lnTo>
                <a:lnTo>
                  <a:pt x="467640" y="283828"/>
                </a:lnTo>
                <a:lnTo>
                  <a:pt x="472440" y="236219"/>
                </a:lnTo>
                <a:lnTo>
                  <a:pt x="467640" y="188615"/>
                </a:lnTo>
                <a:lnTo>
                  <a:pt x="453875" y="144275"/>
                </a:lnTo>
                <a:lnTo>
                  <a:pt x="432095" y="104149"/>
                </a:lnTo>
                <a:lnTo>
                  <a:pt x="403250" y="69189"/>
                </a:lnTo>
                <a:lnTo>
                  <a:pt x="368290" y="40344"/>
                </a:lnTo>
                <a:lnTo>
                  <a:pt x="328164" y="18564"/>
                </a:lnTo>
                <a:lnTo>
                  <a:pt x="283824" y="4799"/>
                </a:lnTo>
                <a:lnTo>
                  <a:pt x="236220" y="0"/>
                </a:lnTo>
                <a:close/>
              </a:path>
            </a:pathLst>
          </a:custGeom>
          <a:solidFill>
            <a:srgbClr val="AB90BD"/>
          </a:solidFill>
        </p:spPr>
        <p:txBody>
          <a:bodyPr wrap="square" lIns="0" tIns="0" rIns="0" bIns="0" rtlCol="0"/>
          <a:lstStyle/>
          <a:p>
            <a:endParaRPr/>
          </a:p>
        </p:txBody>
      </p:sp>
      <p:sp>
        <p:nvSpPr>
          <p:cNvPr id="5" name="object 5"/>
          <p:cNvSpPr txBox="1"/>
          <p:nvPr/>
        </p:nvSpPr>
        <p:spPr>
          <a:xfrm>
            <a:off x="1570757" y="5187622"/>
            <a:ext cx="984885" cy="452120"/>
          </a:xfrm>
          <a:prstGeom prst="rect">
            <a:avLst/>
          </a:prstGeom>
        </p:spPr>
        <p:txBody>
          <a:bodyPr vert="horz" wrap="square" lIns="0" tIns="12065" rIns="0" bIns="0" rtlCol="0">
            <a:spAutoFit/>
          </a:bodyPr>
          <a:lstStyle/>
          <a:p>
            <a:pPr marL="12700" marR="5080">
              <a:lnSpc>
                <a:spcPct val="100000"/>
              </a:lnSpc>
              <a:spcBef>
                <a:spcPts val="95"/>
              </a:spcBef>
            </a:pPr>
            <a:r>
              <a:rPr sz="1400" spc="-10" dirty="0">
                <a:solidFill>
                  <a:srgbClr val="585858"/>
                </a:solidFill>
                <a:latin typeface="Segoe UI"/>
                <a:cs typeface="Segoe UI"/>
              </a:rPr>
              <a:t>Average </a:t>
            </a:r>
            <a:r>
              <a:rPr sz="1400" dirty="0">
                <a:solidFill>
                  <a:srgbClr val="585858"/>
                </a:solidFill>
                <a:latin typeface="Segoe UI"/>
                <a:cs typeface="Segoe UI"/>
              </a:rPr>
              <a:t>weekly</a:t>
            </a:r>
            <a:r>
              <a:rPr sz="1400" spc="-40" dirty="0">
                <a:solidFill>
                  <a:srgbClr val="585858"/>
                </a:solidFill>
                <a:latin typeface="Segoe UI"/>
                <a:cs typeface="Segoe UI"/>
              </a:rPr>
              <a:t> </a:t>
            </a:r>
            <a:r>
              <a:rPr sz="1400" spc="-10" dirty="0">
                <a:solidFill>
                  <a:srgbClr val="585858"/>
                </a:solidFill>
                <a:latin typeface="Segoe UI"/>
                <a:cs typeface="Segoe UI"/>
              </a:rPr>
              <a:t>sales</a:t>
            </a:r>
            <a:endParaRPr sz="1400">
              <a:latin typeface="Segoe UI"/>
              <a:cs typeface="Segoe UI"/>
            </a:endParaRPr>
          </a:p>
        </p:txBody>
      </p:sp>
      <p:sp>
        <p:nvSpPr>
          <p:cNvPr id="7" name="object 7"/>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42</a:t>
            </a:fld>
            <a:endParaRPr spc="-25" dirty="0"/>
          </a:p>
        </p:txBody>
      </p:sp>
      <p:sp>
        <p:nvSpPr>
          <p:cNvPr id="6" name="object 6"/>
          <p:cNvSpPr txBox="1"/>
          <p:nvPr/>
        </p:nvSpPr>
        <p:spPr>
          <a:xfrm>
            <a:off x="4144288" y="1773788"/>
            <a:ext cx="6058535"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85858"/>
                </a:solidFill>
                <a:latin typeface="Segoe UI"/>
                <a:cs typeface="Segoe UI"/>
              </a:rPr>
              <a:t>Elasticity</a:t>
            </a:r>
            <a:r>
              <a:rPr sz="1600" b="1" spc="-45" dirty="0">
                <a:solidFill>
                  <a:srgbClr val="585858"/>
                </a:solidFill>
                <a:latin typeface="Segoe UI"/>
                <a:cs typeface="Segoe UI"/>
              </a:rPr>
              <a:t> </a:t>
            </a:r>
            <a:r>
              <a:rPr sz="1600" b="1" dirty="0">
                <a:solidFill>
                  <a:srgbClr val="585858"/>
                </a:solidFill>
                <a:latin typeface="Segoe UI"/>
                <a:cs typeface="Segoe UI"/>
              </a:rPr>
              <a:t>and</a:t>
            </a:r>
            <a:r>
              <a:rPr sz="1600" b="1" spc="-30" dirty="0">
                <a:solidFill>
                  <a:srgbClr val="585858"/>
                </a:solidFill>
                <a:latin typeface="Segoe UI"/>
                <a:cs typeface="Segoe UI"/>
              </a:rPr>
              <a:t> </a:t>
            </a:r>
            <a:r>
              <a:rPr sz="1600" b="1" dirty="0">
                <a:solidFill>
                  <a:srgbClr val="585858"/>
                </a:solidFill>
                <a:latin typeface="Segoe UI"/>
                <a:cs typeface="Segoe UI"/>
              </a:rPr>
              <a:t>TDP</a:t>
            </a:r>
            <a:r>
              <a:rPr sz="1600" b="1" spc="-25" dirty="0">
                <a:solidFill>
                  <a:srgbClr val="585858"/>
                </a:solidFill>
                <a:latin typeface="Segoe UI"/>
                <a:cs typeface="Segoe UI"/>
              </a:rPr>
              <a:t> </a:t>
            </a:r>
            <a:r>
              <a:rPr sz="1600" b="1" dirty="0">
                <a:solidFill>
                  <a:srgbClr val="585858"/>
                </a:solidFill>
                <a:latin typeface="Segoe UI"/>
                <a:cs typeface="Segoe UI"/>
              </a:rPr>
              <a:t>coefficient</a:t>
            </a:r>
            <a:r>
              <a:rPr sz="1600" b="1" spc="-35" dirty="0">
                <a:solidFill>
                  <a:srgbClr val="585858"/>
                </a:solidFill>
                <a:latin typeface="Segoe UI"/>
                <a:cs typeface="Segoe UI"/>
              </a:rPr>
              <a:t> </a:t>
            </a:r>
            <a:r>
              <a:rPr sz="1600" b="1" dirty="0">
                <a:solidFill>
                  <a:srgbClr val="585858"/>
                </a:solidFill>
                <a:latin typeface="Segoe UI"/>
                <a:cs typeface="Segoe UI"/>
              </a:rPr>
              <a:t>for</a:t>
            </a:r>
            <a:r>
              <a:rPr sz="1600" b="1" spc="-25" dirty="0">
                <a:solidFill>
                  <a:srgbClr val="585858"/>
                </a:solidFill>
                <a:latin typeface="Segoe UI"/>
                <a:cs typeface="Segoe UI"/>
              </a:rPr>
              <a:t> </a:t>
            </a:r>
            <a:r>
              <a:rPr sz="1600" b="1" dirty="0">
                <a:solidFill>
                  <a:srgbClr val="585858"/>
                </a:solidFill>
                <a:latin typeface="Segoe UI"/>
                <a:cs typeface="Segoe UI"/>
              </a:rPr>
              <a:t>BDF</a:t>
            </a:r>
            <a:r>
              <a:rPr sz="1600" b="1" spc="-25" dirty="0">
                <a:solidFill>
                  <a:srgbClr val="585858"/>
                </a:solidFill>
                <a:latin typeface="Segoe UI"/>
                <a:cs typeface="Segoe UI"/>
              </a:rPr>
              <a:t> </a:t>
            </a:r>
            <a:r>
              <a:rPr sz="1600" b="1" dirty="0">
                <a:solidFill>
                  <a:srgbClr val="585858"/>
                </a:solidFill>
                <a:latin typeface="Segoe UI"/>
                <a:cs typeface="Segoe UI"/>
              </a:rPr>
              <a:t>products</a:t>
            </a:r>
            <a:r>
              <a:rPr sz="1600" b="1" spc="-45" dirty="0">
                <a:solidFill>
                  <a:srgbClr val="585858"/>
                </a:solidFill>
                <a:latin typeface="Segoe UI"/>
                <a:cs typeface="Segoe UI"/>
              </a:rPr>
              <a:t> </a:t>
            </a:r>
            <a:r>
              <a:rPr sz="1600" b="1" dirty="0">
                <a:solidFill>
                  <a:srgbClr val="585858"/>
                </a:solidFill>
                <a:latin typeface="Segoe UI"/>
                <a:cs typeface="Segoe UI"/>
              </a:rPr>
              <a:t>by</a:t>
            </a:r>
            <a:r>
              <a:rPr sz="1600" b="1" spc="-20" dirty="0">
                <a:solidFill>
                  <a:srgbClr val="585858"/>
                </a:solidFill>
                <a:latin typeface="Segoe UI"/>
                <a:cs typeface="Segoe UI"/>
              </a:rPr>
              <a:t> </a:t>
            </a:r>
            <a:r>
              <a:rPr sz="1600" b="1" spc="-10" dirty="0">
                <a:solidFill>
                  <a:srgbClr val="585858"/>
                </a:solidFill>
                <a:latin typeface="Segoe UI"/>
                <a:cs typeface="Segoe UI"/>
              </a:rPr>
              <a:t>sub-segment</a:t>
            </a:r>
            <a:endParaRPr sz="1600">
              <a:latin typeface="Segoe UI"/>
              <a:cs typeface="Segoe UI"/>
            </a:endParaRPr>
          </a:p>
        </p:txBody>
      </p:sp>
    </p:spTree>
    <p:extLst>
      <p:ext uri="{BB962C8B-B14F-4D97-AF65-F5344CB8AC3E}">
        <p14:creationId xmlns:p14="http://schemas.microsoft.com/office/powerpoint/2010/main" val="3195134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Model results</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pic>
        <p:nvPicPr>
          <p:cNvPr id="7" name="Picture 6">
            <a:extLst>
              <a:ext uri="{FF2B5EF4-FFF2-40B4-BE49-F238E27FC236}">
                <a16:creationId xmlns:a16="http://schemas.microsoft.com/office/drawing/2014/main" id="{3B78B95D-D353-4247-980D-D2D0DBF4E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8" y="1708913"/>
            <a:ext cx="5240147" cy="4563999"/>
          </a:xfrm>
          <a:prstGeom prst="rect">
            <a:avLst/>
          </a:prstGeom>
        </p:spPr>
      </p:pic>
      <p:sp>
        <p:nvSpPr>
          <p:cNvPr id="10" name="Rectangle 9">
            <a:extLst>
              <a:ext uri="{FF2B5EF4-FFF2-40B4-BE49-F238E27FC236}">
                <a16:creationId xmlns:a16="http://schemas.microsoft.com/office/drawing/2014/main" id="{2E6348F5-964B-4A51-B84F-86D9CF5F4B1F}"/>
              </a:ext>
            </a:extLst>
          </p:cNvPr>
          <p:cNvSpPr/>
          <p:nvPr/>
        </p:nvSpPr>
        <p:spPr>
          <a:xfrm>
            <a:off x="243438" y="1115585"/>
            <a:ext cx="5270893" cy="523220"/>
          </a:xfrm>
          <a:prstGeom prst="rect">
            <a:avLst/>
          </a:prstGeom>
        </p:spPr>
        <p:txBody>
          <a:bodyPr wrap="square">
            <a:spAutoFit/>
          </a:bodyPr>
          <a:lstStyle/>
          <a:p>
            <a:r>
              <a:rPr lang="en-US" dirty="0"/>
              <a:t>Initial results back on Test set hitting F1 score of 0.88 – well above the 0.5 threshold set earlier.</a:t>
            </a:r>
          </a:p>
        </p:txBody>
      </p:sp>
      <p:pic>
        <p:nvPicPr>
          <p:cNvPr id="3" name="Picture 2">
            <a:extLst>
              <a:ext uri="{FF2B5EF4-FFF2-40B4-BE49-F238E27FC236}">
                <a16:creationId xmlns:a16="http://schemas.microsoft.com/office/drawing/2014/main" id="{0ECCF6D7-F219-43E6-961C-DFEF4B021B72}"/>
              </a:ext>
            </a:extLst>
          </p:cNvPr>
          <p:cNvPicPr>
            <a:picLocks noChangeAspect="1"/>
          </p:cNvPicPr>
          <p:nvPr/>
        </p:nvPicPr>
        <p:blipFill>
          <a:blip r:embed="rId3"/>
          <a:stretch>
            <a:fillRect/>
          </a:stretch>
        </p:blipFill>
        <p:spPr>
          <a:xfrm>
            <a:off x="6463949" y="1850152"/>
            <a:ext cx="2413433" cy="4315398"/>
          </a:xfrm>
          <a:prstGeom prst="rect">
            <a:avLst/>
          </a:prstGeom>
        </p:spPr>
      </p:pic>
      <p:pic>
        <p:nvPicPr>
          <p:cNvPr id="6" name="Picture 5">
            <a:extLst>
              <a:ext uri="{FF2B5EF4-FFF2-40B4-BE49-F238E27FC236}">
                <a16:creationId xmlns:a16="http://schemas.microsoft.com/office/drawing/2014/main" id="{71026C50-4043-43DC-9031-AF2D00C06784}"/>
              </a:ext>
            </a:extLst>
          </p:cNvPr>
          <p:cNvPicPr>
            <a:picLocks noChangeAspect="1"/>
          </p:cNvPicPr>
          <p:nvPr/>
        </p:nvPicPr>
        <p:blipFill>
          <a:blip r:embed="rId4"/>
          <a:stretch>
            <a:fillRect/>
          </a:stretch>
        </p:blipFill>
        <p:spPr>
          <a:xfrm>
            <a:off x="8939573" y="1840627"/>
            <a:ext cx="2413433" cy="4463694"/>
          </a:xfrm>
          <a:prstGeom prst="rect">
            <a:avLst/>
          </a:prstGeom>
        </p:spPr>
      </p:pic>
      <p:sp>
        <p:nvSpPr>
          <p:cNvPr id="12" name="Rectangle 11">
            <a:extLst>
              <a:ext uri="{FF2B5EF4-FFF2-40B4-BE49-F238E27FC236}">
                <a16:creationId xmlns:a16="http://schemas.microsoft.com/office/drawing/2014/main" id="{1F40CC19-F2C0-4226-B527-29CCC3F809C5}"/>
              </a:ext>
            </a:extLst>
          </p:cNvPr>
          <p:cNvSpPr/>
          <p:nvPr/>
        </p:nvSpPr>
        <p:spPr>
          <a:xfrm>
            <a:off x="6377672" y="1115585"/>
            <a:ext cx="5270893" cy="523220"/>
          </a:xfrm>
          <a:prstGeom prst="rect">
            <a:avLst/>
          </a:prstGeom>
        </p:spPr>
        <p:txBody>
          <a:bodyPr wrap="square">
            <a:spAutoFit/>
          </a:bodyPr>
          <a:lstStyle/>
          <a:p>
            <a:r>
              <a:rPr lang="en-US" dirty="0"/>
              <a:t>Feature scores – top performing being amount of advance and WS reported scores</a:t>
            </a:r>
          </a:p>
        </p:txBody>
      </p:sp>
    </p:spTree>
    <p:extLst>
      <p:ext uri="{BB962C8B-B14F-4D97-AF65-F5344CB8AC3E}">
        <p14:creationId xmlns:p14="http://schemas.microsoft.com/office/powerpoint/2010/main" val="2759077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05448" y="4031869"/>
            <a:ext cx="5641975" cy="2704465"/>
            <a:chOff x="6005448" y="4031869"/>
            <a:chExt cx="5641975" cy="2704465"/>
          </a:xfrm>
        </p:grpSpPr>
        <p:sp>
          <p:nvSpPr>
            <p:cNvPr id="3" name="object 3"/>
            <p:cNvSpPr/>
            <p:nvPr/>
          </p:nvSpPr>
          <p:spPr>
            <a:xfrm>
              <a:off x="6011798" y="4038219"/>
              <a:ext cx="5629275" cy="2691765"/>
            </a:xfrm>
            <a:custGeom>
              <a:avLst/>
              <a:gdLst/>
              <a:ahLst/>
              <a:cxnLst/>
              <a:rect l="l" t="t" r="r" b="b"/>
              <a:pathLst>
                <a:path w="5629275" h="2691765">
                  <a:moveTo>
                    <a:pt x="5628894" y="0"/>
                  </a:moveTo>
                  <a:lnTo>
                    <a:pt x="0" y="0"/>
                  </a:lnTo>
                  <a:lnTo>
                    <a:pt x="0" y="2691383"/>
                  </a:lnTo>
                  <a:lnTo>
                    <a:pt x="5628894" y="2691383"/>
                  </a:lnTo>
                  <a:lnTo>
                    <a:pt x="5628894" y="0"/>
                  </a:lnTo>
                  <a:close/>
                </a:path>
              </a:pathLst>
            </a:custGeom>
            <a:solidFill>
              <a:srgbClr val="C3C3DD"/>
            </a:solidFill>
          </p:spPr>
          <p:txBody>
            <a:bodyPr wrap="square" lIns="0" tIns="0" rIns="0" bIns="0" rtlCol="0"/>
            <a:lstStyle/>
            <a:p>
              <a:endParaRPr/>
            </a:p>
          </p:txBody>
        </p:sp>
        <p:sp>
          <p:nvSpPr>
            <p:cNvPr id="4" name="object 4"/>
            <p:cNvSpPr/>
            <p:nvPr/>
          </p:nvSpPr>
          <p:spPr>
            <a:xfrm>
              <a:off x="6011798" y="4038219"/>
              <a:ext cx="5629275" cy="2691765"/>
            </a:xfrm>
            <a:custGeom>
              <a:avLst/>
              <a:gdLst/>
              <a:ahLst/>
              <a:cxnLst/>
              <a:rect l="l" t="t" r="r" b="b"/>
              <a:pathLst>
                <a:path w="5629275" h="2691765">
                  <a:moveTo>
                    <a:pt x="0" y="0"/>
                  </a:moveTo>
                  <a:lnTo>
                    <a:pt x="5628894" y="0"/>
                  </a:lnTo>
                  <a:lnTo>
                    <a:pt x="5628894" y="2691383"/>
                  </a:lnTo>
                  <a:lnTo>
                    <a:pt x="0" y="2691383"/>
                  </a:lnTo>
                  <a:lnTo>
                    <a:pt x="0" y="0"/>
                  </a:lnTo>
                  <a:close/>
                </a:path>
              </a:pathLst>
            </a:custGeom>
            <a:ln w="12700">
              <a:solidFill>
                <a:srgbClr val="D9D9EA"/>
              </a:solidFill>
            </a:ln>
          </p:spPr>
          <p:txBody>
            <a:bodyPr wrap="square" lIns="0" tIns="0" rIns="0" bIns="0" rtlCol="0"/>
            <a:lstStyle/>
            <a:p>
              <a:endParaRPr/>
            </a:p>
          </p:txBody>
        </p:sp>
      </p:grpSp>
      <p:grpSp>
        <p:nvGrpSpPr>
          <p:cNvPr id="5" name="object 5"/>
          <p:cNvGrpSpPr/>
          <p:nvPr/>
        </p:nvGrpSpPr>
        <p:grpSpPr>
          <a:xfrm>
            <a:off x="532765" y="4031869"/>
            <a:ext cx="5316220" cy="2704465"/>
            <a:chOff x="532765" y="4031869"/>
            <a:chExt cx="5316220" cy="2704465"/>
          </a:xfrm>
        </p:grpSpPr>
        <p:sp>
          <p:nvSpPr>
            <p:cNvPr id="6" name="object 6"/>
            <p:cNvSpPr/>
            <p:nvPr/>
          </p:nvSpPr>
          <p:spPr>
            <a:xfrm>
              <a:off x="539115" y="4038219"/>
              <a:ext cx="5303520" cy="2691765"/>
            </a:xfrm>
            <a:custGeom>
              <a:avLst/>
              <a:gdLst/>
              <a:ahLst/>
              <a:cxnLst/>
              <a:rect l="l" t="t" r="r" b="b"/>
              <a:pathLst>
                <a:path w="5303520" h="2691765">
                  <a:moveTo>
                    <a:pt x="5303520" y="0"/>
                  </a:moveTo>
                  <a:lnTo>
                    <a:pt x="0" y="0"/>
                  </a:lnTo>
                  <a:lnTo>
                    <a:pt x="0" y="2691383"/>
                  </a:lnTo>
                  <a:lnTo>
                    <a:pt x="5303520" y="2691383"/>
                  </a:lnTo>
                  <a:lnTo>
                    <a:pt x="5303520" y="0"/>
                  </a:lnTo>
                  <a:close/>
                </a:path>
              </a:pathLst>
            </a:custGeom>
            <a:solidFill>
              <a:srgbClr val="C3C3DD"/>
            </a:solidFill>
          </p:spPr>
          <p:txBody>
            <a:bodyPr wrap="square" lIns="0" tIns="0" rIns="0" bIns="0" rtlCol="0"/>
            <a:lstStyle/>
            <a:p>
              <a:endParaRPr/>
            </a:p>
          </p:txBody>
        </p:sp>
        <p:sp>
          <p:nvSpPr>
            <p:cNvPr id="7" name="object 7"/>
            <p:cNvSpPr/>
            <p:nvPr/>
          </p:nvSpPr>
          <p:spPr>
            <a:xfrm>
              <a:off x="539115" y="4038219"/>
              <a:ext cx="5303520" cy="2691765"/>
            </a:xfrm>
            <a:custGeom>
              <a:avLst/>
              <a:gdLst/>
              <a:ahLst/>
              <a:cxnLst/>
              <a:rect l="l" t="t" r="r" b="b"/>
              <a:pathLst>
                <a:path w="5303520" h="2691765">
                  <a:moveTo>
                    <a:pt x="0" y="0"/>
                  </a:moveTo>
                  <a:lnTo>
                    <a:pt x="5303520" y="0"/>
                  </a:lnTo>
                  <a:lnTo>
                    <a:pt x="5303520" y="2691383"/>
                  </a:lnTo>
                  <a:lnTo>
                    <a:pt x="0" y="2691383"/>
                  </a:lnTo>
                  <a:lnTo>
                    <a:pt x="0" y="0"/>
                  </a:lnTo>
                  <a:close/>
                </a:path>
              </a:pathLst>
            </a:custGeom>
            <a:ln w="12700">
              <a:solidFill>
                <a:srgbClr val="D9D9EA"/>
              </a:solidFill>
            </a:ln>
          </p:spPr>
          <p:txBody>
            <a:bodyPr wrap="square" lIns="0" tIns="0" rIns="0" bIns="0" rtlCol="0"/>
            <a:lstStyle/>
            <a:p>
              <a:endParaRPr/>
            </a:p>
          </p:txBody>
        </p:sp>
      </p:grpSp>
      <p:grpSp>
        <p:nvGrpSpPr>
          <p:cNvPr id="8" name="object 8"/>
          <p:cNvGrpSpPr/>
          <p:nvPr/>
        </p:nvGrpSpPr>
        <p:grpSpPr>
          <a:xfrm>
            <a:off x="5988684" y="1203325"/>
            <a:ext cx="5658485" cy="2704465"/>
            <a:chOff x="5988684" y="1203325"/>
            <a:chExt cx="5658485" cy="2704465"/>
          </a:xfrm>
        </p:grpSpPr>
        <p:sp>
          <p:nvSpPr>
            <p:cNvPr id="9" name="object 9"/>
            <p:cNvSpPr/>
            <p:nvPr/>
          </p:nvSpPr>
          <p:spPr>
            <a:xfrm>
              <a:off x="5995034" y="1209675"/>
              <a:ext cx="5645785" cy="2691765"/>
            </a:xfrm>
            <a:custGeom>
              <a:avLst/>
              <a:gdLst/>
              <a:ahLst/>
              <a:cxnLst/>
              <a:rect l="l" t="t" r="r" b="b"/>
              <a:pathLst>
                <a:path w="5645784" h="2691765">
                  <a:moveTo>
                    <a:pt x="5645658" y="0"/>
                  </a:moveTo>
                  <a:lnTo>
                    <a:pt x="0" y="0"/>
                  </a:lnTo>
                  <a:lnTo>
                    <a:pt x="0" y="2691384"/>
                  </a:lnTo>
                  <a:lnTo>
                    <a:pt x="5645658" y="2691384"/>
                  </a:lnTo>
                  <a:lnTo>
                    <a:pt x="5645658" y="0"/>
                  </a:lnTo>
                  <a:close/>
                </a:path>
              </a:pathLst>
            </a:custGeom>
            <a:solidFill>
              <a:srgbClr val="C3C3DD"/>
            </a:solidFill>
          </p:spPr>
          <p:txBody>
            <a:bodyPr wrap="square" lIns="0" tIns="0" rIns="0" bIns="0" rtlCol="0"/>
            <a:lstStyle/>
            <a:p>
              <a:endParaRPr/>
            </a:p>
          </p:txBody>
        </p:sp>
        <p:sp>
          <p:nvSpPr>
            <p:cNvPr id="10" name="object 10"/>
            <p:cNvSpPr/>
            <p:nvPr/>
          </p:nvSpPr>
          <p:spPr>
            <a:xfrm>
              <a:off x="5995034" y="1209675"/>
              <a:ext cx="5645785" cy="2691765"/>
            </a:xfrm>
            <a:custGeom>
              <a:avLst/>
              <a:gdLst/>
              <a:ahLst/>
              <a:cxnLst/>
              <a:rect l="l" t="t" r="r" b="b"/>
              <a:pathLst>
                <a:path w="5645784" h="2691765">
                  <a:moveTo>
                    <a:pt x="0" y="0"/>
                  </a:moveTo>
                  <a:lnTo>
                    <a:pt x="5645658" y="0"/>
                  </a:lnTo>
                  <a:lnTo>
                    <a:pt x="5645658" y="2691384"/>
                  </a:lnTo>
                  <a:lnTo>
                    <a:pt x="0" y="2691384"/>
                  </a:lnTo>
                  <a:lnTo>
                    <a:pt x="0" y="0"/>
                  </a:lnTo>
                  <a:close/>
                </a:path>
              </a:pathLst>
            </a:custGeom>
            <a:ln w="12699">
              <a:solidFill>
                <a:srgbClr val="D9D9EA"/>
              </a:solidFill>
            </a:ln>
          </p:spPr>
          <p:txBody>
            <a:bodyPr wrap="square" lIns="0" tIns="0" rIns="0" bIns="0" rtlCol="0"/>
            <a:lstStyle/>
            <a:p>
              <a:endParaRPr/>
            </a:p>
          </p:txBody>
        </p:sp>
      </p:grpSp>
      <p:grpSp>
        <p:nvGrpSpPr>
          <p:cNvPr id="11" name="object 11"/>
          <p:cNvGrpSpPr/>
          <p:nvPr/>
        </p:nvGrpSpPr>
        <p:grpSpPr>
          <a:xfrm>
            <a:off x="545719" y="1203325"/>
            <a:ext cx="5303520" cy="2723515"/>
            <a:chOff x="545719" y="1203325"/>
            <a:chExt cx="5303520" cy="2723515"/>
          </a:xfrm>
        </p:grpSpPr>
        <p:sp>
          <p:nvSpPr>
            <p:cNvPr id="12" name="object 12"/>
            <p:cNvSpPr/>
            <p:nvPr/>
          </p:nvSpPr>
          <p:spPr>
            <a:xfrm>
              <a:off x="552069" y="1209675"/>
              <a:ext cx="5290820" cy="2691765"/>
            </a:xfrm>
            <a:custGeom>
              <a:avLst/>
              <a:gdLst/>
              <a:ahLst/>
              <a:cxnLst/>
              <a:rect l="l" t="t" r="r" b="b"/>
              <a:pathLst>
                <a:path w="5290820" h="2691765">
                  <a:moveTo>
                    <a:pt x="5290565" y="0"/>
                  </a:moveTo>
                  <a:lnTo>
                    <a:pt x="0" y="0"/>
                  </a:lnTo>
                  <a:lnTo>
                    <a:pt x="0" y="2691384"/>
                  </a:lnTo>
                  <a:lnTo>
                    <a:pt x="5290565" y="2691384"/>
                  </a:lnTo>
                  <a:lnTo>
                    <a:pt x="5290565" y="0"/>
                  </a:lnTo>
                  <a:close/>
                </a:path>
              </a:pathLst>
            </a:custGeom>
            <a:solidFill>
              <a:srgbClr val="C3C3DD"/>
            </a:solidFill>
          </p:spPr>
          <p:txBody>
            <a:bodyPr wrap="square" lIns="0" tIns="0" rIns="0" bIns="0" rtlCol="0"/>
            <a:lstStyle/>
            <a:p>
              <a:endParaRPr/>
            </a:p>
          </p:txBody>
        </p:sp>
        <p:sp>
          <p:nvSpPr>
            <p:cNvPr id="13" name="object 13"/>
            <p:cNvSpPr/>
            <p:nvPr/>
          </p:nvSpPr>
          <p:spPr>
            <a:xfrm>
              <a:off x="552069" y="1209675"/>
              <a:ext cx="5290820" cy="2691765"/>
            </a:xfrm>
            <a:custGeom>
              <a:avLst/>
              <a:gdLst/>
              <a:ahLst/>
              <a:cxnLst/>
              <a:rect l="l" t="t" r="r" b="b"/>
              <a:pathLst>
                <a:path w="5290820" h="2691765">
                  <a:moveTo>
                    <a:pt x="0" y="0"/>
                  </a:moveTo>
                  <a:lnTo>
                    <a:pt x="5290565" y="0"/>
                  </a:lnTo>
                  <a:lnTo>
                    <a:pt x="5290565" y="2691384"/>
                  </a:lnTo>
                  <a:lnTo>
                    <a:pt x="0" y="2691384"/>
                  </a:lnTo>
                  <a:lnTo>
                    <a:pt x="0" y="0"/>
                  </a:lnTo>
                  <a:close/>
                </a:path>
              </a:pathLst>
            </a:custGeom>
            <a:ln w="12700">
              <a:solidFill>
                <a:srgbClr val="D9D9EA"/>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997458" y="1213103"/>
              <a:ext cx="4396727" cy="2713481"/>
            </a:xfrm>
            <a:prstGeom prst="rect">
              <a:avLst/>
            </a:prstGeom>
          </p:spPr>
        </p:pic>
      </p:grpSp>
      <p:sp>
        <p:nvSpPr>
          <p:cNvPr id="15" name="object 15"/>
          <p:cNvSpPr txBox="1">
            <a:spLocks noGrp="1"/>
          </p:cNvSpPr>
          <p:nvPr>
            <p:ph type="title"/>
          </p:nvPr>
        </p:nvSpPr>
        <p:spPr>
          <a:prstGeom prst="rect">
            <a:avLst/>
          </a:prstGeom>
        </p:spPr>
        <p:txBody>
          <a:bodyPr vert="horz" wrap="square" lIns="0" tIns="138657" rIns="0" bIns="0" rtlCol="0">
            <a:spAutoFit/>
          </a:bodyPr>
          <a:lstStyle/>
          <a:p>
            <a:pPr marL="12700">
              <a:lnSpc>
                <a:spcPct val="100000"/>
              </a:lnSpc>
              <a:spcBef>
                <a:spcPts val="100"/>
              </a:spcBef>
            </a:pPr>
            <a:r>
              <a:rPr dirty="0"/>
              <a:t>STRIPS - opportunity</a:t>
            </a:r>
            <a:r>
              <a:rPr spc="15" dirty="0"/>
              <a:t> </a:t>
            </a:r>
            <a:r>
              <a:rPr dirty="0"/>
              <a:t>for</a:t>
            </a:r>
            <a:r>
              <a:rPr spc="-5" dirty="0"/>
              <a:t> </a:t>
            </a:r>
            <a:r>
              <a:rPr dirty="0"/>
              <a:t>BDF</a:t>
            </a:r>
            <a:r>
              <a:rPr spc="10" dirty="0"/>
              <a:t> </a:t>
            </a:r>
            <a:r>
              <a:rPr dirty="0"/>
              <a:t>to</a:t>
            </a:r>
            <a:r>
              <a:rPr spc="10" dirty="0"/>
              <a:t> </a:t>
            </a:r>
            <a:r>
              <a:rPr dirty="0"/>
              <a:t>increase</a:t>
            </a:r>
            <a:r>
              <a:rPr spc="-10" dirty="0"/>
              <a:t> </a:t>
            </a:r>
            <a:r>
              <a:rPr dirty="0"/>
              <a:t>brand</a:t>
            </a:r>
            <a:r>
              <a:rPr spc="-10" dirty="0"/>
              <a:t> equity</a:t>
            </a:r>
          </a:p>
        </p:txBody>
      </p:sp>
      <p:sp>
        <p:nvSpPr>
          <p:cNvPr id="16" name="object 16"/>
          <p:cNvSpPr txBox="1"/>
          <p:nvPr/>
        </p:nvSpPr>
        <p:spPr>
          <a:xfrm>
            <a:off x="6323838" y="4274820"/>
            <a:ext cx="5004435" cy="2277745"/>
          </a:xfrm>
          <a:prstGeom prst="rect">
            <a:avLst/>
          </a:prstGeom>
          <a:solidFill>
            <a:srgbClr val="FFFFFF"/>
          </a:solidFill>
        </p:spPr>
        <p:txBody>
          <a:bodyPr vert="horz" wrap="square" lIns="0" tIns="3175" rIns="0" bIns="0" rtlCol="0">
            <a:spAutoFit/>
          </a:bodyPr>
          <a:lstStyle/>
          <a:p>
            <a:pPr marL="400050" marR="400050" indent="-400050">
              <a:lnSpc>
                <a:spcPts val="1920"/>
              </a:lnSpc>
              <a:spcBef>
                <a:spcPts val="25"/>
              </a:spcBef>
              <a:buAutoNum type="romanLcPeriod"/>
              <a:tabLst>
                <a:tab pos="400050" algn="l"/>
                <a:tab pos="400685" algn="l"/>
              </a:tabLst>
            </a:pPr>
            <a:r>
              <a:rPr sz="1600" dirty="0">
                <a:solidFill>
                  <a:srgbClr val="2C2C2C"/>
                </a:solidFill>
                <a:latin typeface="Segoe UI"/>
                <a:cs typeface="Segoe UI"/>
              </a:rPr>
              <a:t>STRIPS</a:t>
            </a:r>
            <a:r>
              <a:rPr sz="1600" spc="-25" dirty="0">
                <a:solidFill>
                  <a:srgbClr val="2C2C2C"/>
                </a:solidFill>
                <a:latin typeface="Segoe UI"/>
                <a:cs typeface="Segoe UI"/>
              </a:rPr>
              <a:t> </a:t>
            </a:r>
            <a:r>
              <a:rPr sz="1600" dirty="0">
                <a:solidFill>
                  <a:srgbClr val="2C2C2C"/>
                </a:solidFill>
                <a:latin typeface="Segoe UI"/>
                <a:cs typeface="Segoe UI"/>
              </a:rPr>
              <a:t>segment</a:t>
            </a:r>
            <a:r>
              <a:rPr sz="1600" spc="-35" dirty="0">
                <a:solidFill>
                  <a:srgbClr val="2C2C2C"/>
                </a:solidFill>
                <a:latin typeface="Segoe UI"/>
                <a:cs typeface="Segoe UI"/>
              </a:rPr>
              <a:t> </a:t>
            </a:r>
            <a:r>
              <a:rPr sz="1600" dirty="0">
                <a:solidFill>
                  <a:srgbClr val="2C2C2C"/>
                </a:solidFill>
                <a:latin typeface="Segoe UI"/>
                <a:cs typeface="Segoe UI"/>
              </a:rPr>
              <a:t>is</a:t>
            </a:r>
            <a:r>
              <a:rPr sz="1600" spc="-20" dirty="0">
                <a:solidFill>
                  <a:srgbClr val="2C2C2C"/>
                </a:solidFill>
                <a:latin typeface="Segoe UI"/>
                <a:cs typeface="Segoe UI"/>
              </a:rPr>
              <a:t> </a:t>
            </a:r>
            <a:r>
              <a:rPr sz="1600" dirty="0">
                <a:solidFill>
                  <a:srgbClr val="2C2C2C"/>
                </a:solidFill>
                <a:latin typeface="Segoe UI"/>
                <a:cs typeface="Segoe UI"/>
              </a:rPr>
              <a:t>price</a:t>
            </a:r>
            <a:r>
              <a:rPr sz="1600" spc="-15" dirty="0">
                <a:solidFill>
                  <a:srgbClr val="2C2C2C"/>
                </a:solidFill>
                <a:latin typeface="Segoe UI"/>
                <a:cs typeface="Segoe UI"/>
              </a:rPr>
              <a:t> </a:t>
            </a:r>
            <a:r>
              <a:rPr sz="1600" dirty="0">
                <a:solidFill>
                  <a:srgbClr val="2C2C2C"/>
                </a:solidFill>
                <a:latin typeface="Segoe UI"/>
                <a:cs typeface="Segoe UI"/>
              </a:rPr>
              <a:t>elastic</a:t>
            </a:r>
            <a:r>
              <a:rPr sz="1600" spc="-35" dirty="0">
                <a:solidFill>
                  <a:srgbClr val="2C2C2C"/>
                </a:solidFill>
                <a:latin typeface="Segoe UI"/>
                <a:cs typeface="Segoe UI"/>
              </a:rPr>
              <a:t> </a:t>
            </a:r>
            <a:r>
              <a:rPr sz="1600" dirty="0">
                <a:solidFill>
                  <a:srgbClr val="2C2C2C"/>
                </a:solidFill>
                <a:latin typeface="Segoe UI"/>
                <a:cs typeface="Segoe UI"/>
              </a:rPr>
              <a:t>due</a:t>
            </a:r>
            <a:r>
              <a:rPr sz="1600" spc="-25" dirty="0">
                <a:solidFill>
                  <a:srgbClr val="2C2C2C"/>
                </a:solidFill>
                <a:latin typeface="Segoe UI"/>
                <a:cs typeface="Segoe UI"/>
              </a:rPr>
              <a:t> </a:t>
            </a:r>
            <a:r>
              <a:rPr sz="1600" dirty="0">
                <a:solidFill>
                  <a:srgbClr val="2C2C2C"/>
                </a:solidFill>
                <a:latin typeface="Segoe UI"/>
                <a:cs typeface="Segoe UI"/>
              </a:rPr>
              <a:t>to</a:t>
            </a:r>
            <a:r>
              <a:rPr sz="1600" spc="-15" dirty="0">
                <a:solidFill>
                  <a:srgbClr val="2C2C2C"/>
                </a:solidFill>
                <a:latin typeface="Segoe UI"/>
                <a:cs typeface="Segoe UI"/>
              </a:rPr>
              <a:t> </a:t>
            </a:r>
            <a:r>
              <a:rPr sz="1600" spc="-10" dirty="0">
                <a:solidFill>
                  <a:srgbClr val="2C2C2C"/>
                </a:solidFill>
                <a:latin typeface="Segoe UI"/>
                <a:cs typeface="Segoe UI"/>
              </a:rPr>
              <a:t>negative </a:t>
            </a:r>
            <a:r>
              <a:rPr sz="1600" dirty="0">
                <a:solidFill>
                  <a:srgbClr val="2C2C2C"/>
                </a:solidFill>
                <a:latin typeface="Segoe UI"/>
                <a:cs typeface="Segoe UI"/>
              </a:rPr>
              <a:t>Price_Ln</a:t>
            </a:r>
            <a:r>
              <a:rPr sz="1600" spc="-35" dirty="0">
                <a:solidFill>
                  <a:srgbClr val="2C2C2C"/>
                </a:solidFill>
                <a:latin typeface="Segoe UI"/>
                <a:cs typeface="Segoe UI"/>
              </a:rPr>
              <a:t> </a:t>
            </a:r>
            <a:r>
              <a:rPr sz="1600" spc="-10" dirty="0">
                <a:solidFill>
                  <a:srgbClr val="2C2C2C"/>
                </a:solidFill>
                <a:latin typeface="Segoe UI"/>
                <a:cs typeface="Segoe UI"/>
              </a:rPr>
              <a:t>coefficient</a:t>
            </a:r>
            <a:endParaRPr sz="1600">
              <a:latin typeface="Segoe UI"/>
              <a:cs typeface="Segoe UI"/>
            </a:endParaRPr>
          </a:p>
          <a:p>
            <a:pPr marL="400050" marR="240665" indent="-400050">
              <a:lnSpc>
                <a:spcPct val="100000"/>
              </a:lnSpc>
              <a:spcBef>
                <a:spcPts val="735"/>
              </a:spcBef>
              <a:buAutoNum type="romanLcPeriod"/>
              <a:tabLst>
                <a:tab pos="400050" algn="l"/>
                <a:tab pos="400685" algn="l"/>
              </a:tabLst>
            </a:pPr>
            <a:r>
              <a:rPr sz="1600" dirty="0">
                <a:solidFill>
                  <a:srgbClr val="2C2C2C"/>
                </a:solidFill>
                <a:latin typeface="Segoe UI"/>
                <a:cs typeface="Segoe UI"/>
              </a:rPr>
              <a:t>There</a:t>
            </a:r>
            <a:r>
              <a:rPr sz="1600" spc="-40" dirty="0">
                <a:solidFill>
                  <a:srgbClr val="2C2C2C"/>
                </a:solidFill>
                <a:latin typeface="Segoe UI"/>
                <a:cs typeface="Segoe UI"/>
              </a:rPr>
              <a:t> </a:t>
            </a:r>
            <a:r>
              <a:rPr sz="1600" dirty="0">
                <a:solidFill>
                  <a:srgbClr val="2C2C2C"/>
                </a:solidFill>
                <a:latin typeface="Segoe UI"/>
                <a:cs typeface="Segoe UI"/>
              </a:rPr>
              <a:t>is</a:t>
            </a:r>
            <a:r>
              <a:rPr sz="1600" spc="-35" dirty="0">
                <a:solidFill>
                  <a:srgbClr val="2C2C2C"/>
                </a:solidFill>
                <a:latin typeface="Segoe UI"/>
                <a:cs typeface="Segoe UI"/>
              </a:rPr>
              <a:t> </a:t>
            </a:r>
            <a:r>
              <a:rPr sz="1600" dirty="0">
                <a:solidFill>
                  <a:srgbClr val="2C2C2C"/>
                </a:solidFill>
                <a:latin typeface="Segoe UI"/>
                <a:cs typeface="Segoe UI"/>
              </a:rPr>
              <a:t>a</a:t>
            </a:r>
            <a:r>
              <a:rPr sz="1600" spc="-30" dirty="0">
                <a:solidFill>
                  <a:srgbClr val="2C2C2C"/>
                </a:solidFill>
                <a:latin typeface="Segoe UI"/>
                <a:cs typeface="Segoe UI"/>
              </a:rPr>
              <a:t> </a:t>
            </a:r>
            <a:r>
              <a:rPr sz="1600" dirty="0">
                <a:solidFill>
                  <a:srgbClr val="2C2C2C"/>
                </a:solidFill>
                <a:latin typeface="Segoe UI"/>
                <a:cs typeface="Segoe UI"/>
              </a:rPr>
              <a:t>strong</a:t>
            </a:r>
            <a:r>
              <a:rPr sz="1600" spc="-35" dirty="0">
                <a:solidFill>
                  <a:srgbClr val="2C2C2C"/>
                </a:solidFill>
                <a:latin typeface="Segoe UI"/>
                <a:cs typeface="Segoe UI"/>
              </a:rPr>
              <a:t> </a:t>
            </a:r>
            <a:r>
              <a:rPr sz="1600" dirty="0">
                <a:solidFill>
                  <a:srgbClr val="2C2C2C"/>
                </a:solidFill>
                <a:latin typeface="Segoe UI"/>
                <a:cs typeface="Segoe UI"/>
              </a:rPr>
              <a:t>relationship</a:t>
            </a:r>
            <a:r>
              <a:rPr sz="1600" spc="-45" dirty="0">
                <a:solidFill>
                  <a:srgbClr val="2C2C2C"/>
                </a:solidFill>
                <a:latin typeface="Segoe UI"/>
                <a:cs typeface="Segoe UI"/>
              </a:rPr>
              <a:t> </a:t>
            </a:r>
            <a:r>
              <a:rPr sz="1600" dirty="0">
                <a:solidFill>
                  <a:srgbClr val="2C2C2C"/>
                </a:solidFill>
                <a:latin typeface="Segoe UI"/>
                <a:cs typeface="Segoe UI"/>
              </a:rPr>
              <a:t>between</a:t>
            </a:r>
            <a:r>
              <a:rPr sz="1600" spc="-50" dirty="0">
                <a:solidFill>
                  <a:srgbClr val="2C2C2C"/>
                </a:solidFill>
                <a:latin typeface="Segoe UI"/>
                <a:cs typeface="Segoe UI"/>
              </a:rPr>
              <a:t> </a:t>
            </a:r>
            <a:r>
              <a:rPr sz="1600" dirty="0">
                <a:solidFill>
                  <a:srgbClr val="2C2C2C"/>
                </a:solidFill>
                <a:latin typeface="Segoe UI"/>
                <a:cs typeface="Segoe UI"/>
              </a:rPr>
              <a:t>volume</a:t>
            </a:r>
            <a:r>
              <a:rPr sz="1600" spc="-40" dirty="0">
                <a:solidFill>
                  <a:srgbClr val="2C2C2C"/>
                </a:solidFill>
                <a:latin typeface="Segoe UI"/>
                <a:cs typeface="Segoe UI"/>
              </a:rPr>
              <a:t> </a:t>
            </a:r>
            <a:r>
              <a:rPr sz="1600" spc="-25" dirty="0">
                <a:solidFill>
                  <a:srgbClr val="2C2C2C"/>
                </a:solidFill>
                <a:latin typeface="Segoe UI"/>
                <a:cs typeface="Segoe UI"/>
              </a:rPr>
              <a:t>of </a:t>
            </a:r>
            <a:r>
              <a:rPr sz="1600" dirty="0">
                <a:solidFill>
                  <a:srgbClr val="2C2C2C"/>
                </a:solidFill>
                <a:latin typeface="Segoe UI"/>
                <a:cs typeface="Segoe UI"/>
              </a:rPr>
              <a:t>the</a:t>
            </a:r>
            <a:r>
              <a:rPr sz="1600" spc="-35" dirty="0">
                <a:solidFill>
                  <a:srgbClr val="2C2C2C"/>
                </a:solidFill>
                <a:latin typeface="Segoe UI"/>
                <a:cs typeface="Segoe UI"/>
              </a:rPr>
              <a:t> </a:t>
            </a:r>
            <a:r>
              <a:rPr sz="1600" dirty="0">
                <a:solidFill>
                  <a:srgbClr val="2C2C2C"/>
                </a:solidFill>
                <a:latin typeface="Segoe UI"/>
                <a:cs typeface="Segoe UI"/>
              </a:rPr>
              <a:t>sales</a:t>
            </a:r>
            <a:r>
              <a:rPr sz="1600" spc="-25" dirty="0">
                <a:solidFill>
                  <a:srgbClr val="2C2C2C"/>
                </a:solidFill>
                <a:latin typeface="Segoe UI"/>
                <a:cs typeface="Segoe UI"/>
              </a:rPr>
              <a:t> </a:t>
            </a:r>
            <a:r>
              <a:rPr sz="1600" dirty="0">
                <a:solidFill>
                  <a:srgbClr val="2C2C2C"/>
                </a:solidFill>
                <a:latin typeface="Segoe UI"/>
                <a:cs typeface="Segoe UI"/>
              </a:rPr>
              <a:t>and</a:t>
            </a:r>
            <a:r>
              <a:rPr sz="1600" spc="-30" dirty="0">
                <a:solidFill>
                  <a:srgbClr val="2C2C2C"/>
                </a:solidFill>
                <a:latin typeface="Segoe UI"/>
                <a:cs typeface="Segoe UI"/>
              </a:rPr>
              <a:t> </a:t>
            </a:r>
            <a:r>
              <a:rPr sz="1600" dirty="0">
                <a:solidFill>
                  <a:srgbClr val="2C2C2C"/>
                </a:solidFill>
                <a:latin typeface="Segoe UI"/>
                <a:cs typeface="Segoe UI"/>
              </a:rPr>
              <a:t>TDP</a:t>
            </a:r>
            <a:r>
              <a:rPr sz="1600" spc="-15" dirty="0">
                <a:solidFill>
                  <a:srgbClr val="2C2C2C"/>
                </a:solidFill>
                <a:latin typeface="Segoe UI"/>
                <a:cs typeface="Segoe UI"/>
              </a:rPr>
              <a:t> </a:t>
            </a:r>
            <a:r>
              <a:rPr sz="1600" dirty="0">
                <a:solidFill>
                  <a:srgbClr val="2C2C2C"/>
                </a:solidFill>
                <a:latin typeface="Segoe UI"/>
                <a:cs typeface="Segoe UI"/>
              </a:rPr>
              <a:t>i.e.</a:t>
            </a:r>
            <a:r>
              <a:rPr sz="1600" spc="-10" dirty="0">
                <a:solidFill>
                  <a:srgbClr val="2C2C2C"/>
                </a:solidFill>
                <a:latin typeface="Segoe UI"/>
                <a:cs typeface="Segoe UI"/>
              </a:rPr>
              <a:t> </a:t>
            </a:r>
            <a:r>
              <a:rPr sz="1600" dirty="0">
                <a:solidFill>
                  <a:srgbClr val="2C2C2C"/>
                </a:solidFill>
                <a:latin typeface="Segoe UI"/>
                <a:cs typeface="Segoe UI"/>
              </a:rPr>
              <a:t>weighted</a:t>
            </a:r>
            <a:r>
              <a:rPr sz="1600" spc="-35" dirty="0">
                <a:solidFill>
                  <a:srgbClr val="2C2C2C"/>
                </a:solidFill>
                <a:latin typeface="Segoe UI"/>
                <a:cs typeface="Segoe UI"/>
              </a:rPr>
              <a:t> </a:t>
            </a:r>
            <a:r>
              <a:rPr sz="1600" spc="-10" dirty="0">
                <a:solidFill>
                  <a:srgbClr val="2C2C2C"/>
                </a:solidFill>
                <a:latin typeface="Segoe UI"/>
                <a:cs typeface="Segoe UI"/>
              </a:rPr>
              <a:t>distribution</a:t>
            </a:r>
            <a:endParaRPr sz="1600">
              <a:latin typeface="Segoe UI"/>
              <a:cs typeface="Segoe UI"/>
            </a:endParaRPr>
          </a:p>
          <a:p>
            <a:pPr marL="400050" marR="491490" indent="-400050">
              <a:lnSpc>
                <a:spcPct val="100000"/>
              </a:lnSpc>
              <a:spcBef>
                <a:spcPts val="795"/>
              </a:spcBef>
              <a:buAutoNum type="romanLcPeriod"/>
              <a:tabLst>
                <a:tab pos="400050" algn="l"/>
                <a:tab pos="400685" algn="l"/>
              </a:tabLst>
            </a:pPr>
            <a:r>
              <a:rPr sz="1600" dirty="0">
                <a:solidFill>
                  <a:srgbClr val="2C2C2C"/>
                </a:solidFill>
                <a:latin typeface="Segoe UI"/>
                <a:cs typeface="Segoe UI"/>
              </a:rPr>
              <a:t>Brand</a:t>
            </a:r>
            <a:r>
              <a:rPr sz="1600" spc="-50" dirty="0">
                <a:solidFill>
                  <a:srgbClr val="2C2C2C"/>
                </a:solidFill>
                <a:latin typeface="Segoe UI"/>
                <a:cs typeface="Segoe UI"/>
              </a:rPr>
              <a:t> </a:t>
            </a:r>
            <a:r>
              <a:rPr sz="1600" dirty="0">
                <a:solidFill>
                  <a:srgbClr val="2C2C2C"/>
                </a:solidFill>
                <a:latin typeface="Segoe UI"/>
                <a:cs typeface="Segoe UI"/>
              </a:rPr>
              <a:t>Hansaplast</a:t>
            </a:r>
            <a:r>
              <a:rPr sz="1600" spc="-40" dirty="0">
                <a:solidFill>
                  <a:srgbClr val="2C2C2C"/>
                </a:solidFill>
                <a:latin typeface="Segoe UI"/>
                <a:cs typeface="Segoe UI"/>
              </a:rPr>
              <a:t> </a:t>
            </a:r>
            <a:r>
              <a:rPr sz="1600" dirty="0">
                <a:solidFill>
                  <a:srgbClr val="2C2C2C"/>
                </a:solidFill>
                <a:latin typeface="Segoe UI"/>
                <a:cs typeface="Segoe UI"/>
              </a:rPr>
              <a:t>has</a:t>
            </a:r>
            <a:r>
              <a:rPr sz="1600" spc="-40" dirty="0">
                <a:solidFill>
                  <a:srgbClr val="2C2C2C"/>
                </a:solidFill>
                <a:latin typeface="Segoe UI"/>
                <a:cs typeface="Segoe UI"/>
              </a:rPr>
              <a:t> </a:t>
            </a:r>
            <a:r>
              <a:rPr sz="1600" dirty="0">
                <a:solidFill>
                  <a:srgbClr val="2C2C2C"/>
                </a:solidFill>
                <a:latin typeface="Segoe UI"/>
                <a:cs typeface="Segoe UI"/>
              </a:rPr>
              <a:t>one</a:t>
            </a:r>
            <a:r>
              <a:rPr sz="1600" spc="-25" dirty="0">
                <a:solidFill>
                  <a:srgbClr val="2C2C2C"/>
                </a:solidFill>
                <a:latin typeface="Segoe UI"/>
                <a:cs typeface="Segoe UI"/>
              </a:rPr>
              <a:t> </a:t>
            </a:r>
            <a:r>
              <a:rPr sz="1600" dirty="0">
                <a:solidFill>
                  <a:srgbClr val="2C2C2C"/>
                </a:solidFill>
                <a:latin typeface="Segoe UI"/>
                <a:cs typeface="Segoe UI"/>
              </a:rPr>
              <a:t>of</a:t>
            </a:r>
            <a:r>
              <a:rPr sz="1600" spc="-15" dirty="0">
                <a:solidFill>
                  <a:srgbClr val="2C2C2C"/>
                </a:solidFill>
                <a:latin typeface="Segoe UI"/>
                <a:cs typeface="Segoe UI"/>
              </a:rPr>
              <a:t> </a:t>
            </a:r>
            <a:r>
              <a:rPr sz="1600" dirty="0">
                <a:solidFill>
                  <a:srgbClr val="2C2C2C"/>
                </a:solidFill>
                <a:latin typeface="Segoe UI"/>
                <a:cs typeface="Segoe UI"/>
              </a:rPr>
              <a:t>the</a:t>
            </a:r>
            <a:r>
              <a:rPr sz="1600" spc="-35" dirty="0">
                <a:solidFill>
                  <a:srgbClr val="2C2C2C"/>
                </a:solidFill>
                <a:latin typeface="Segoe UI"/>
                <a:cs typeface="Segoe UI"/>
              </a:rPr>
              <a:t> </a:t>
            </a:r>
            <a:r>
              <a:rPr sz="1600" dirty="0">
                <a:solidFill>
                  <a:srgbClr val="2C2C2C"/>
                </a:solidFill>
                <a:latin typeface="Segoe UI"/>
                <a:cs typeface="Segoe UI"/>
              </a:rPr>
              <a:t>lowest</a:t>
            </a:r>
            <a:r>
              <a:rPr sz="1600" spc="-25" dirty="0">
                <a:solidFill>
                  <a:srgbClr val="2C2C2C"/>
                </a:solidFill>
                <a:latin typeface="Segoe UI"/>
                <a:cs typeface="Segoe UI"/>
              </a:rPr>
              <a:t> </a:t>
            </a:r>
            <a:r>
              <a:rPr sz="1600" spc="-10" dirty="0">
                <a:solidFill>
                  <a:srgbClr val="2C2C2C"/>
                </a:solidFill>
                <a:latin typeface="Segoe UI"/>
                <a:cs typeface="Segoe UI"/>
              </a:rPr>
              <a:t>brand recognition</a:t>
            </a:r>
            <a:endParaRPr sz="1600">
              <a:latin typeface="Segoe UI"/>
              <a:cs typeface="Segoe UI"/>
            </a:endParaRPr>
          </a:p>
          <a:p>
            <a:pPr marL="400050" marR="747395" indent="-400050">
              <a:lnSpc>
                <a:spcPct val="100000"/>
              </a:lnSpc>
              <a:spcBef>
                <a:spcPts val="805"/>
              </a:spcBef>
              <a:buAutoNum type="romanLcPeriod"/>
              <a:tabLst>
                <a:tab pos="400050" algn="l"/>
                <a:tab pos="400685" algn="l"/>
              </a:tabLst>
            </a:pPr>
            <a:r>
              <a:rPr sz="1600" dirty="0">
                <a:solidFill>
                  <a:srgbClr val="2C2C2C"/>
                </a:solidFill>
                <a:latin typeface="Segoe UI"/>
                <a:cs typeface="Segoe UI"/>
              </a:rPr>
              <a:t>Seasonality</a:t>
            </a:r>
            <a:r>
              <a:rPr sz="1600" spc="-45" dirty="0">
                <a:solidFill>
                  <a:srgbClr val="2C2C2C"/>
                </a:solidFill>
                <a:latin typeface="Segoe UI"/>
                <a:cs typeface="Segoe UI"/>
              </a:rPr>
              <a:t> </a:t>
            </a:r>
            <a:r>
              <a:rPr sz="1600" dirty="0">
                <a:solidFill>
                  <a:srgbClr val="2C2C2C"/>
                </a:solidFill>
                <a:latin typeface="Segoe UI"/>
                <a:cs typeface="Segoe UI"/>
              </a:rPr>
              <a:t>factor</a:t>
            </a:r>
            <a:r>
              <a:rPr sz="1600" spc="-20" dirty="0">
                <a:solidFill>
                  <a:srgbClr val="2C2C2C"/>
                </a:solidFill>
                <a:latin typeface="Segoe UI"/>
                <a:cs typeface="Segoe UI"/>
              </a:rPr>
              <a:t> </a:t>
            </a:r>
            <a:r>
              <a:rPr sz="1600" dirty="0">
                <a:solidFill>
                  <a:srgbClr val="2C2C2C"/>
                </a:solidFill>
                <a:latin typeface="Segoe UI"/>
                <a:cs typeface="Segoe UI"/>
              </a:rPr>
              <a:t>-</a:t>
            </a:r>
            <a:r>
              <a:rPr sz="1600" spc="-25" dirty="0">
                <a:solidFill>
                  <a:srgbClr val="2C2C2C"/>
                </a:solidFill>
                <a:latin typeface="Segoe UI"/>
                <a:cs typeface="Segoe UI"/>
              </a:rPr>
              <a:t> </a:t>
            </a:r>
            <a:r>
              <a:rPr sz="1600" dirty="0">
                <a:solidFill>
                  <a:srgbClr val="2C2C2C"/>
                </a:solidFill>
                <a:latin typeface="Segoe UI"/>
                <a:cs typeface="Segoe UI"/>
              </a:rPr>
              <a:t>summer</a:t>
            </a:r>
            <a:r>
              <a:rPr sz="1600" spc="-30" dirty="0">
                <a:solidFill>
                  <a:srgbClr val="2C2C2C"/>
                </a:solidFill>
                <a:latin typeface="Segoe UI"/>
                <a:cs typeface="Segoe UI"/>
              </a:rPr>
              <a:t> </a:t>
            </a:r>
            <a:r>
              <a:rPr sz="1600" dirty="0">
                <a:solidFill>
                  <a:srgbClr val="2C2C2C"/>
                </a:solidFill>
                <a:latin typeface="Segoe UI"/>
                <a:cs typeface="Segoe UI"/>
              </a:rPr>
              <a:t>time</a:t>
            </a:r>
            <a:r>
              <a:rPr sz="1600" spc="-25" dirty="0">
                <a:solidFill>
                  <a:srgbClr val="2C2C2C"/>
                </a:solidFill>
                <a:latin typeface="Segoe UI"/>
                <a:cs typeface="Segoe UI"/>
              </a:rPr>
              <a:t> </a:t>
            </a:r>
            <a:r>
              <a:rPr sz="1600" spc="-10" dirty="0">
                <a:solidFill>
                  <a:srgbClr val="2C2C2C"/>
                </a:solidFill>
                <a:latin typeface="Segoe UI"/>
                <a:cs typeface="Segoe UI"/>
              </a:rPr>
              <a:t>positively </a:t>
            </a:r>
            <a:r>
              <a:rPr sz="1600" dirty="0">
                <a:solidFill>
                  <a:srgbClr val="2C2C2C"/>
                </a:solidFill>
                <a:latin typeface="Segoe UI"/>
                <a:cs typeface="Segoe UI"/>
              </a:rPr>
              <a:t>influences</a:t>
            </a:r>
            <a:r>
              <a:rPr sz="1600" spc="-45" dirty="0">
                <a:solidFill>
                  <a:srgbClr val="2C2C2C"/>
                </a:solidFill>
                <a:latin typeface="Segoe UI"/>
                <a:cs typeface="Segoe UI"/>
              </a:rPr>
              <a:t> </a:t>
            </a:r>
            <a:r>
              <a:rPr sz="1600" dirty="0">
                <a:solidFill>
                  <a:srgbClr val="2C2C2C"/>
                </a:solidFill>
                <a:latin typeface="Segoe UI"/>
                <a:cs typeface="Segoe UI"/>
              </a:rPr>
              <a:t>the</a:t>
            </a:r>
            <a:r>
              <a:rPr sz="1600" spc="-30" dirty="0">
                <a:solidFill>
                  <a:srgbClr val="2C2C2C"/>
                </a:solidFill>
                <a:latin typeface="Segoe UI"/>
                <a:cs typeface="Segoe UI"/>
              </a:rPr>
              <a:t> </a:t>
            </a:r>
            <a:r>
              <a:rPr sz="1600" dirty="0">
                <a:solidFill>
                  <a:srgbClr val="2C2C2C"/>
                </a:solidFill>
                <a:latin typeface="Segoe UI"/>
                <a:cs typeface="Segoe UI"/>
              </a:rPr>
              <a:t>sales</a:t>
            </a:r>
            <a:r>
              <a:rPr sz="1600" spc="-30" dirty="0">
                <a:solidFill>
                  <a:srgbClr val="2C2C2C"/>
                </a:solidFill>
                <a:latin typeface="Segoe UI"/>
                <a:cs typeface="Segoe UI"/>
              </a:rPr>
              <a:t> </a:t>
            </a:r>
            <a:r>
              <a:rPr sz="1600" spc="-10" dirty="0">
                <a:solidFill>
                  <a:srgbClr val="2C2C2C"/>
                </a:solidFill>
                <a:latin typeface="Segoe UI"/>
                <a:cs typeface="Segoe UI"/>
              </a:rPr>
              <a:t>volume</a:t>
            </a:r>
            <a:endParaRPr sz="1600">
              <a:latin typeface="Segoe UI"/>
              <a:cs typeface="Segoe UI"/>
            </a:endParaRPr>
          </a:p>
        </p:txBody>
      </p:sp>
      <p:sp>
        <p:nvSpPr>
          <p:cNvPr id="17" name="object 17"/>
          <p:cNvSpPr/>
          <p:nvPr/>
        </p:nvSpPr>
        <p:spPr>
          <a:xfrm>
            <a:off x="6207566" y="1550225"/>
            <a:ext cx="5236845" cy="2009139"/>
          </a:xfrm>
          <a:custGeom>
            <a:avLst/>
            <a:gdLst/>
            <a:ahLst/>
            <a:cxnLst/>
            <a:rect l="l" t="t" r="r" b="b"/>
            <a:pathLst>
              <a:path w="5236845" h="2009139">
                <a:moveTo>
                  <a:pt x="5236394" y="2008860"/>
                </a:moveTo>
                <a:lnTo>
                  <a:pt x="0" y="2008860"/>
                </a:lnTo>
                <a:lnTo>
                  <a:pt x="0" y="0"/>
                </a:lnTo>
                <a:lnTo>
                  <a:pt x="5236394" y="0"/>
                </a:lnTo>
                <a:lnTo>
                  <a:pt x="5236394" y="2008860"/>
                </a:lnTo>
                <a:close/>
              </a:path>
            </a:pathLst>
          </a:custGeom>
          <a:solidFill>
            <a:srgbClr val="FFFFFF"/>
          </a:solidFill>
        </p:spPr>
        <p:txBody>
          <a:bodyPr wrap="square" lIns="0" tIns="0" rIns="0" bIns="0" rtlCol="0"/>
          <a:lstStyle/>
          <a:p>
            <a:endParaRPr/>
          </a:p>
        </p:txBody>
      </p:sp>
      <p:sp>
        <p:nvSpPr>
          <p:cNvPr id="18" name="object 18"/>
          <p:cNvSpPr txBox="1"/>
          <p:nvPr/>
        </p:nvSpPr>
        <p:spPr>
          <a:xfrm>
            <a:off x="6182166" y="1652317"/>
            <a:ext cx="5287645" cy="1888489"/>
          </a:xfrm>
          <a:prstGeom prst="rect">
            <a:avLst/>
          </a:prstGeom>
        </p:spPr>
        <p:txBody>
          <a:bodyPr vert="horz" wrap="square" lIns="0" tIns="14604" rIns="0" bIns="0" rtlCol="0">
            <a:spAutoFit/>
          </a:bodyPr>
          <a:lstStyle/>
          <a:p>
            <a:pPr marL="1961514">
              <a:lnSpc>
                <a:spcPts val="994"/>
              </a:lnSpc>
              <a:spcBef>
                <a:spcPts val="114"/>
              </a:spcBef>
              <a:tabLst>
                <a:tab pos="4680585" algn="l"/>
              </a:tabLst>
            </a:pPr>
            <a:r>
              <a:rPr sz="1000" b="1" dirty="0">
                <a:latin typeface="Segoe UI"/>
                <a:cs typeface="Segoe UI"/>
              </a:rPr>
              <a:t>Fit</a:t>
            </a:r>
            <a:r>
              <a:rPr sz="1000" b="1" spc="-20" dirty="0">
                <a:latin typeface="Segoe UI"/>
                <a:cs typeface="Segoe UI"/>
              </a:rPr>
              <a:t> </a:t>
            </a:r>
            <a:r>
              <a:rPr sz="1000" b="1" spc="-10" dirty="0">
                <a:latin typeface="Segoe UI"/>
                <a:cs typeface="Segoe UI"/>
              </a:rPr>
              <a:t>Variables</a:t>
            </a:r>
            <a:r>
              <a:rPr sz="1000" b="1" dirty="0">
                <a:latin typeface="Segoe UI"/>
                <a:cs typeface="Segoe UI"/>
              </a:rPr>
              <a:t>	</a:t>
            </a:r>
            <a:r>
              <a:rPr sz="1500" b="1" spc="-15" baseline="44444" dirty="0">
                <a:latin typeface="Segoe UI"/>
                <a:cs typeface="Segoe UI"/>
              </a:rPr>
              <a:t>Adjusted</a:t>
            </a:r>
            <a:endParaRPr sz="1500" baseline="44444">
              <a:latin typeface="Segoe UI"/>
              <a:cs typeface="Segoe UI"/>
            </a:endParaRPr>
          </a:p>
          <a:p>
            <a:pPr marR="242570" algn="r">
              <a:lnSpc>
                <a:spcPts val="994"/>
              </a:lnSpc>
            </a:pPr>
            <a:r>
              <a:rPr sz="1000" b="1" spc="-25" dirty="0">
                <a:latin typeface="Segoe UI"/>
                <a:cs typeface="Segoe UI"/>
              </a:rPr>
              <a:t>R2</a:t>
            </a:r>
            <a:endParaRPr sz="1000">
              <a:latin typeface="Segoe UI"/>
              <a:cs typeface="Segoe UI"/>
            </a:endParaRPr>
          </a:p>
          <a:p>
            <a:pPr marL="46355" algn="just">
              <a:lnSpc>
                <a:spcPct val="100000"/>
              </a:lnSpc>
              <a:spcBef>
                <a:spcPts val="380"/>
              </a:spcBef>
              <a:tabLst>
                <a:tab pos="4953000" algn="l"/>
              </a:tabLst>
            </a:pPr>
            <a:r>
              <a:rPr sz="1000" spc="-10" dirty="0">
                <a:latin typeface="Segoe UI"/>
                <a:cs typeface="Segoe UI"/>
              </a:rPr>
              <a:t>Volume_Ln~Price_Ln</a:t>
            </a:r>
            <a:r>
              <a:rPr sz="1000" dirty="0">
                <a:latin typeface="Segoe UI"/>
                <a:cs typeface="Segoe UI"/>
              </a:rPr>
              <a:t>	</a:t>
            </a:r>
            <a:r>
              <a:rPr sz="1000" spc="-20" dirty="0">
                <a:latin typeface="Segoe UI"/>
                <a:cs typeface="Segoe UI"/>
              </a:rPr>
              <a:t>6.6%</a:t>
            </a:r>
            <a:endParaRPr sz="1000">
              <a:latin typeface="Segoe UI"/>
              <a:cs typeface="Segoe UI"/>
            </a:endParaRPr>
          </a:p>
          <a:p>
            <a:pPr marL="46355" algn="just">
              <a:lnSpc>
                <a:spcPct val="100000"/>
              </a:lnSpc>
              <a:spcBef>
                <a:spcPts val="385"/>
              </a:spcBef>
              <a:tabLst>
                <a:tab pos="4881245" algn="l"/>
              </a:tabLst>
            </a:pPr>
            <a:r>
              <a:rPr sz="1000" spc="-10" dirty="0">
                <a:latin typeface="Segoe UI"/>
                <a:cs typeface="Segoe UI"/>
              </a:rPr>
              <a:t>Volume_Ln~TDP</a:t>
            </a:r>
            <a:r>
              <a:rPr sz="1000" dirty="0">
                <a:latin typeface="Segoe UI"/>
                <a:cs typeface="Segoe UI"/>
              </a:rPr>
              <a:t>	</a:t>
            </a:r>
            <a:r>
              <a:rPr sz="1000" spc="-10" dirty="0">
                <a:latin typeface="Segoe UI"/>
                <a:cs typeface="Segoe UI"/>
              </a:rPr>
              <a:t>30.1%</a:t>
            </a:r>
            <a:endParaRPr sz="1000">
              <a:latin typeface="Segoe UI"/>
              <a:cs typeface="Segoe UI"/>
            </a:endParaRPr>
          </a:p>
          <a:p>
            <a:pPr marL="46355" algn="just">
              <a:lnSpc>
                <a:spcPct val="100000"/>
              </a:lnSpc>
              <a:spcBef>
                <a:spcPts val="380"/>
              </a:spcBef>
              <a:tabLst>
                <a:tab pos="4881245" algn="l"/>
              </a:tabLst>
            </a:pPr>
            <a:r>
              <a:rPr sz="1000" spc="-10" dirty="0">
                <a:latin typeface="Segoe UI"/>
                <a:cs typeface="Segoe UI"/>
              </a:rPr>
              <a:t>Volume_Ln~Price_Ln+TDP</a:t>
            </a:r>
            <a:r>
              <a:rPr sz="1000" dirty="0">
                <a:latin typeface="Segoe UI"/>
                <a:cs typeface="Segoe UI"/>
              </a:rPr>
              <a:t>	</a:t>
            </a:r>
            <a:r>
              <a:rPr sz="1000" spc="-10" dirty="0">
                <a:latin typeface="Segoe UI"/>
                <a:cs typeface="Segoe UI"/>
              </a:rPr>
              <a:t>38.8%</a:t>
            </a:r>
            <a:endParaRPr sz="1000">
              <a:latin typeface="Segoe UI"/>
              <a:cs typeface="Segoe UI"/>
            </a:endParaRPr>
          </a:p>
          <a:p>
            <a:pPr marL="46355" algn="just">
              <a:lnSpc>
                <a:spcPct val="100000"/>
              </a:lnSpc>
              <a:spcBef>
                <a:spcPts val="380"/>
              </a:spcBef>
              <a:tabLst>
                <a:tab pos="4881245" algn="l"/>
              </a:tabLst>
            </a:pPr>
            <a:r>
              <a:rPr sz="1000" spc="-10" dirty="0">
                <a:latin typeface="Segoe UI"/>
                <a:cs typeface="Segoe UI"/>
              </a:rPr>
              <a:t>Volume_Ln~Price_Ln+TDP+Brand</a:t>
            </a:r>
            <a:r>
              <a:rPr sz="1000" dirty="0">
                <a:latin typeface="Segoe UI"/>
                <a:cs typeface="Segoe UI"/>
              </a:rPr>
              <a:t>	</a:t>
            </a:r>
            <a:r>
              <a:rPr sz="1000" spc="-10" dirty="0">
                <a:latin typeface="Segoe UI"/>
                <a:cs typeface="Segoe UI"/>
              </a:rPr>
              <a:t>55.2%</a:t>
            </a:r>
            <a:endParaRPr sz="1000">
              <a:latin typeface="Segoe UI"/>
              <a:cs typeface="Segoe UI"/>
            </a:endParaRPr>
          </a:p>
          <a:p>
            <a:pPr marL="46355" algn="just">
              <a:lnSpc>
                <a:spcPct val="100000"/>
              </a:lnSpc>
              <a:spcBef>
                <a:spcPts val="385"/>
              </a:spcBef>
              <a:tabLst>
                <a:tab pos="4881245" algn="l"/>
              </a:tabLst>
            </a:pPr>
            <a:r>
              <a:rPr sz="1000" spc="-10" dirty="0">
                <a:latin typeface="Segoe UI"/>
                <a:cs typeface="Segoe UI"/>
              </a:rPr>
              <a:t>Volume_Ln~Price_Ln+TDP+Brand+Season</a:t>
            </a:r>
            <a:r>
              <a:rPr sz="1000" dirty="0">
                <a:latin typeface="Segoe UI"/>
                <a:cs typeface="Segoe UI"/>
              </a:rPr>
              <a:t>	</a:t>
            </a:r>
            <a:r>
              <a:rPr sz="1000" spc="-10" dirty="0">
                <a:latin typeface="Segoe UI"/>
                <a:cs typeface="Segoe UI"/>
              </a:rPr>
              <a:t>55.5%</a:t>
            </a:r>
            <a:endParaRPr sz="1000">
              <a:latin typeface="Segoe UI"/>
              <a:cs typeface="Segoe UI"/>
            </a:endParaRPr>
          </a:p>
          <a:p>
            <a:pPr marL="46355" marR="45720" algn="just">
              <a:lnSpc>
                <a:spcPct val="131800"/>
              </a:lnSpc>
              <a:tabLst>
                <a:tab pos="4881245" algn="l"/>
              </a:tabLst>
            </a:pPr>
            <a:r>
              <a:rPr sz="1000" dirty="0">
                <a:latin typeface="Segoe UI"/>
                <a:cs typeface="Segoe UI"/>
              </a:rPr>
              <a:t>Volume_Ln</a:t>
            </a:r>
            <a:r>
              <a:rPr sz="1000" spc="-10" dirty="0">
                <a:latin typeface="Segoe UI"/>
                <a:cs typeface="Segoe UI"/>
              </a:rPr>
              <a:t> </a:t>
            </a:r>
            <a:r>
              <a:rPr sz="1000" dirty="0">
                <a:latin typeface="Segoe UI"/>
                <a:cs typeface="Segoe UI"/>
              </a:rPr>
              <a:t>~</a:t>
            </a:r>
            <a:r>
              <a:rPr sz="1000" spc="-10" dirty="0">
                <a:latin typeface="Segoe UI"/>
                <a:cs typeface="Segoe UI"/>
              </a:rPr>
              <a:t> Price_Ln</a:t>
            </a:r>
            <a:r>
              <a:rPr sz="1000" spc="-5" dirty="0">
                <a:latin typeface="Segoe UI"/>
                <a:cs typeface="Segoe UI"/>
              </a:rPr>
              <a:t> </a:t>
            </a:r>
            <a:r>
              <a:rPr sz="1000" dirty="0">
                <a:latin typeface="Segoe UI"/>
                <a:cs typeface="Segoe UI"/>
              </a:rPr>
              <a:t>+</a:t>
            </a:r>
            <a:r>
              <a:rPr sz="1000" spc="-10" dirty="0">
                <a:latin typeface="Segoe UI"/>
                <a:cs typeface="Segoe UI"/>
              </a:rPr>
              <a:t> </a:t>
            </a:r>
            <a:r>
              <a:rPr sz="1000" dirty="0">
                <a:latin typeface="Segoe UI"/>
                <a:cs typeface="Segoe UI"/>
              </a:rPr>
              <a:t>TDP +</a:t>
            </a:r>
            <a:r>
              <a:rPr sz="1000" spc="-10" dirty="0">
                <a:latin typeface="Segoe UI"/>
                <a:cs typeface="Segoe UI"/>
              </a:rPr>
              <a:t> </a:t>
            </a:r>
            <a:r>
              <a:rPr sz="1000" dirty="0">
                <a:latin typeface="Segoe UI"/>
                <a:cs typeface="Segoe UI"/>
              </a:rPr>
              <a:t>Brand+Season</a:t>
            </a:r>
            <a:r>
              <a:rPr sz="1000" spc="-10" dirty="0">
                <a:latin typeface="Segoe UI"/>
                <a:cs typeface="Segoe UI"/>
              </a:rPr>
              <a:t> </a:t>
            </a:r>
            <a:r>
              <a:rPr sz="1000" dirty="0">
                <a:latin typeface="Segoe UI"/>
                <a:cs typeface="Segoe UI"/>
              </a:rPr>
              <a:t>+</a:t>
            </a:r>
            <a:r>
              <a:rPr sz="1000" spc="-10" dirty="0">
                <a:latin typeface="Segoe UI"/>
                <a:cs typeface="Segoe UI"/>
              </a:rPr>
              <a:t> </a:t>
            </a:r>
            <a:r>
              <a:rPr sz="1000" spc="-25" dirty="0">
                <a:latin typeface="Segoe UI"/>
                <a:cs typeface="Segoe UI"/>
              </a:rPr>
              <a:t>CPI</a:t>
            </a:r>
            <a:r>
              <a:rPr sz="1000" dirty="0">
                <a:latin typeface="Segoe UI"/>
                <a:cs typeface="Segoe UI"/>
              </a:rPr>
              <a:t>	</a:t>
            </a:r>
            <a:r>
              <a:rPr sz="1000" spc="-10" dirty="0">
                <a:latin typeface="Segoe UI"/>
                <a:cs typeface="Segoe UI"/>
              </a:rPr>
              <a:t>55.5% </a:t>
            </a:r>
            <a:r>
              <a:rPr sz="1000" dirty="0">
                <a:latin typeface="Segoe UI"/>
                <a:cs typeface="Segoe UI"/>
              </a:rPr>
              <a:t>Volume_Ln</a:t>
            </a:r>
            <a:r>
              <a:rPr sz="1000" spc="-15" dirty="0">
                <a:latin typeface="Segoe UI"/>
                <a:cs typeface="Segoe UI"/>
              </a:rPr>
              <a:t> </a:t>
            </a:r>
            <a:r>
              <a:rPr sz="1000" dirty="0">
                <a:latin typeface="Segoe UI"/>
                <a:cs typeface="Segoe UI"/>
              </a:rPr>
              <a:t>~</a:t>
            </a:r>
            <a:r>
              <a:rPr sz="1000" spc="-10" dirty="0">
                <a:latin typeface="Segoe UI"/>
                <a:cs typeface="Segoe UI"/>
              </a:rPr>
              <a:t> Price_Ln</a:t>
            </a:r>
            <a:r>
              <a:rPr sz="1000" spc="-5" dirty="0">
                <a:latin typeface="Segoe UI"/>
                <a:cs typeface="Segoe UI"/>
              </a:rPr>
              <a:t> </a:t>
            </a:r>
            <a:r>
              <a:rPr sz="1000" dirty="0">
                <a:latin typeface="Segoe UI"/>
                <a:cs typeface="Segoe UI"/>
              </a:rPr>
              <a:t>+</a:t>
            </a:r>
            <a:r>
              <a:rPr sz="1000" spc="-10" dirty="0">
                <a:latin typeface="Segoe UI"/>
                <a:cs typeface="Segoe UI"/>
              </a:rPr>
              <a:t> </a:t>
            </a:r>
            <a:r>
              <a:rPr sz="1000" dirty="0">
                <a:latin typeface="Segoe UI"/>
                <a:cs typeface="Segoe UI"/>
              </a:rPr>
              <a:t>TDP +</a:t>
            </a:r>
            <a:r>
              <a:rPr sz="1000" spc="-10" dirty="0">
                <a:latin typeface="Segoe UI"/>
                <a:cs typeface="Segoe UI"/>
              </a:rPr>
              <a:t> </a:t>
            </a:r>
            <a:r>
              <a:rPr sz="1000" dirty="0">
                <a:latin typeface="Segoe UI"/>
                <a:cs typeface="Segoe UI"/>
              </a:rPr>
              <a:t>Brand+Season</a:t>
            </a:r>
            <a:r>
              <a:rPr sz="1000" spc="-5" dirty="0">
                <a:latin typeface="Segoe UI"/>
                <a:cs typeface="Segoe UI"/>
              </a:rPr>
              <a:t> </a:t>
            </a:r>
            <a:r>
              <a:rPr sz="1000" dirty="0">
                <a:latin typeface="Segoe UI"/>
                <a:cs typeface="Segoe UI"/>
              </a:rPr>
              <a:t>+</a:t>
            </a:r>
            <a:r>
              <a:rPr sz="1000" spc="-10" dirty="0">
                <a:latin typeface="Segoe UI"/>
                <a:cs typeface="Segoe UI"/>
              </a:rPr>
              <a:t> </a:t>
            </a:r>
            <a:r>
              <a:rPr sz="1000" dirty="0">
                <a:latin typeface="Segoe UI"/>
                <a:cs typeface="Segoe UI"/>
              </a:rPr>
              <a:t>CPI</a:t>
            </a:r>
            <a:r>
              <a:rPr sz="1000" spc="20" dirty="0">
                <a:latin typeface="Segoe UI"/>
                <a:cs typeface="Segoe UI"/>
              </a:rPr>
              <a:t> </a:t>
            </a:r>
            <a:r>
              <a:rPr sz="1000" dirty="0">
                <a:latin typeface="Segoe UI"/>
                <a:cs typeface="Segoe UI"/>
              </a:rPr>
              <a:t>+</a:t>
            </a:r>
            <a:r>
              <a:rPr sz="1000" spc="-10" dirty="0">
                <a:latin typeface="Segoe UI"/>
                <a:cs typeface="Segoe UI"/>
              </a:rPr>
              <a:t> Temperature</a:t>
            </a:r>
            <a:r>
              <a:rPr sz="1000" dirty="0">
                <a:latin typeface="Segoe UI"/>
                <a:cs typeface="Segoe UI"/>
              </a:rPr>
              <a:t>	</a:t>
            </a:r>
            <a:r>
              <a:rPr sz="1000" spc="-10" dirty="0">
                <a:latin typeface="Segoe UI"/>
                <a:cs typeface="Segoe UI"/>
              </a:rPr>
              <a:t>55.5% </a:t>
            </a:r>
            <a:r>
              <a:rPr sz="1000" dirty="0">
                <a:latin typeface="Segoe UI"/>
                <a:cs typeface="Segoe UI"/>
              </a:rPr>
              <a:t>Volume_Ln</a:t>
            </a:r>
            <a:r>
              <a:rPr sz="1000" spc="-10" dirty="0">
                <a:latin typeface="Segoe UI"/>
                <a:cs typeface="Segoe UI"/>
              </a:rPr>
              <a:t> </a:t>
            </a:r>
            <a:r>
              <a:rPr sz="1000" dirty="0">
                <a:latin typeface="Segoe UI"/>
                <a:cs typeface="Segoe UI"/>
              </a:rPr>
              <a:t>~</a:t>
            </a:r>
            <a:r>
              <a:rPr sz="1000" spc="-10" dirty="0">
                <a:latin typeface="Segoe UI"/>
                <a:cs typeface="Segoe UI"/>
              </a:rPr>
              <a:t> Price_Ln</a:t>
            </a:r>
            <a:r>
              <a:rPr sz="1000" spc="-5" dirty="0">
                <a:latin typeface="Segoe UI"/>
                <a:cs typeface="Segoe UI"/>
              </a:rPr>
              <a:t> </a:t>
            </a:r>
            <a:r>
              <a:rPr sz="1000" dirty="0">
                <a:latin typeface="Segoe UI"/>
                <a:cs typeface="Segoe UI"/>
              </a:rPr>
              <a:t>+</a:t>
            </a:r>
            <a:r>
              <a:rPr sz="1000" spc="-15" dirty="0">
                <a:latin typeface="Segoe UI"/>
                <a:cs typeface="Segoe UI"/>
              </a:rPr>
              <a:t> </a:t>
            </a:r>
            <a:r>
              <a:rPr sz="1000" dirty="0">
                <a:latin typeface="Segoe UI"/>
                <a:cs typeface="Segoe UI"/>
              </a:rPr>
              <a:t>TDP +</a:t>
            </a:r>
            <a:r>
              <a:rPr sz="1000" spc="-10" dirty="0">
                <a:latin typeface="Segoe UI"/>
                <a:cs typeface="Segoe UI"/>
              </a:rPr>
              <a:t> </a:t>
            </a:r>
            <a:r>
              <a:rPr sz="1000" dirty="0">
                <a:latin typeface="Segoe UI"/>
                <a:cs typeface="Segoe UI"/>
              </a:rPr>
              <a:t>Brand+Season</a:t>
            </a:r>
            <a:r>
              <a:rPr sz="1000" spc="-5" dirty="0">
                <a:latin typeface="Segoe UI"/>
                <a:cs typeface="Segoe UI"/>
              </a:rPr>
              <a:t> </a:t>
            </a:r>
            <a:r>
              <a:rPr sz="1000" dirty="0">
                <a:latin typeface="Segoe UI"/>
                <a:cs typeface="Segoe UI"/>
              </a:rPr>
              <a:t>+</a:t>
            </a:r>
            <a:r>
              <a:rPr sz="1000" spc="-15" dirty="0">
                <a:latin typeface="Segoe UI"/>
                <a:cs typeface="Segoe UI"/>
              </a:rPr>
              <a:t> </a:t>
            </a:r>
            <a:r>
              <a:rPr sz="1000" dirty="0">
                <a:latin typeface="Segoe UI"/>
                <a:cs typeface="Segoe UI"/>
              </a:rPr>
              <a:t>CPI</a:t>
            </a:r>
            <a:r>
              <a:rPr sz="1000" spc="20" dirty="0">
                <a:latin typeface="Segoe UI"/>
                <a:cs typeface="Segoe UI"/>
              </a:rPr>
              <a:t> </a:t>
            </a:r>
            <a:r>
              <a:rPr sz="1000" dirty="0">
                <a:latin typeface="Segoe UI"/>
                <a:cs typeface="Segoe UI"/>
              </a:rPr>
              <a:t>+</a:t>
            </a:r>
            <a:r>
              <a:rPr sz="1000" spc="-10" dirty="0">
                <a:latin typeface="Segoe UI"/>
                <a:cs typeface="Segoe UI"/>
              </a:rPr>
              <a:t> </a:t>
            </a:r>
            <a:r>
              <a:rPr sz="1000" dirty="0">
                <a:latin typeface="Segoe UI"/>
                <a:cs typeface="Segoe UI"/>
              </a:rPr>
              <a:t>Temperature</a:t>
            </a:r>
            <a:r>
              <a:rPr sz="1000" spc="-20" dirty="0">
                <a:latin typeface="Segoe UI"/>
                <a:cs typeface="Segoe UI"/>
              </a:rPr>
              <a:t> </a:t>
            </a:r>
            <a:r>
              <a:rPr sz="1000" dirty="0">
                <a:latin typeface="Segoe UI"/>
                <a:cs typeface="Segoe UI"/>
              </a:rPr>
              <a:t>+</a:t>
            </a:r>
            <a:r>
              <a:rPr sz="1000" spc="-10" dirty="0">
                <a:latin typeface="Segoe UI"/>
                <a:cs typeface="Segoe UI"/>
              </a:rPr>
              <a:t> </a:t>
            </a:r>
            <a:r>
              <a:rPr sz="1000" dirty="0">
                <a:latin typeface="Segoe UI"/>
                <a:cs typeface="Segoe UI"/>
              </a:rPr>
              <a:t>Sunshine</a:t>
            </a:r>
            <a:r>
              <a:rPr sz="1000" spc="420" dirty="0">
                <a:latin typeface="Segoe UI"/>
                <a:cs typeface="Segoe UI"/>
              </a:rPr>
              <a:t>    </a:t>
            </a:r>
            <a:r>
              <a:rPr sz="1000" spc="-10" dirty="0">
                <a:latin typeface="Segoe UI"/>
                <a:cs typeface="Segoe UI"/>
              </a:rPr>
              <a:t>55.5%</a:t>
            </a:r>
            <a:endParaRPr sz="1000">
              <a:latin typeface="Segoe UI"/>
              <a:cs typeface="Segoe UI"/>
            </a:endParaRPr>
          </a:p>
        </p:txBody>
      </p:sp>
      <p:grpSp>
        <p:nvGrpSpPr>
          <p:cNvPr id="19" name="object 19"/>
          <p:cNvGrpSpPr/>
          <p:nvPr/>
        </p:nvGrpSpPr>
        <p:grpSpPr>
          <a:xfrm>
            <a:off x="6200393" y="3559085"/>
            <a:ext cx="5243830" cy="0"/>
            <a:chOff x="6200393" y="3559085"/>
            <a:chExt cx="5243830" cy="0"/>
          </a:xfrm>
        </p:grpSpPr>
        <p:sp>
          <p:nvSpPr>
            <p:cNvPr id="20" name="object 20"/>
            <p:cNvSpPr/>
            <p:nvPr/>
          </p:nvSpPr>
          <p:spPr>
            <a:xfrm>
              <a:off x="6200395" y="3559085"/>
              <a:ext cx="0" cy="0"/>
            </a:xfrm>
            <a:custGeom>
              <a:avLst/>
              <a:gdLst/>
              <a:ahLst/>
              <a:cxnLst/>
              <a:rect l="l" t="t" r="r" b="b"/>
              <a:pathLst>
                <a:path>
                  <a:moveTo>
                    <a:pt x="0" y="0"/>
                  </a:moveTo>
                  <a:lnTo>
                    <a:pt x="0" y="1"/>
                  </a:lnTo>
                </a:path>
              </a:pathLst>
            </a:custGeom>
            <a:ln w="3175">
              <a:solidFill>
                <a:srgbClr val="D3D3D3"/>
              </a:solidFill>
            </a:ln>
          </p:spPr>
          <p:txBody>
            <a:bodyPr wrap="square" lIns="0" tIns="0" rIns="0" bIns="0" rtlCol="0"/>
            <a:lstStyle/>
            <a:p>
              <a:endParaRPr/>
            </a:p>
          </p:txBody>
        </p:sp>
        <p:sp>
          <p:nvSpPr>
            <p:cNvPr id="21" name="object 21"/>
            <p:cNvSpPr/>
            <p:nvPr/>
          </p:nvSpPr>
          <p:spPr>
            <a:xfrm>
              <a:off x="6200393" y="3559085"/>
              <a:ext cx="7620" cy="0"/>
            </a:xfrm>
            <a:custGeom>
              <a:avLst/>
              <a:gdLst/>
              <a:ahLst/>
              <a:cxnLst/>
              <a:rect l="l" t="t" r="r" b="b"/>
              <a:pathLst>
                <a:path w="7620">
                  <a:moveTo>
                    <a:pt x="0" y="0"/>
                  </a:moveTo>
                  <a:lnTo>
                    <a:pt x="7173" y="0"/>
                  </a:lnTo>
                  <a:lnTo>
                    <a:pt x="0" y="0"/>
                  </a:lnTo>
                  <a:close/>
                </a:path>
              </a:pathLst>
            </a:custGeom>
            <a:solidFill>
              <a:srgbClr val="D3D3D3"/>
            </a:solidFill>
          </p:spPr>
          <p:txBody>
            <a:bodyPr wrap="square" lIns="0" tIns="0" rIns="0" bIns="0" rtlCol="0"/>
            <a:lstStyle/>
            <a:p>
              <a:endParaRPr/>
            </a:p>
          </p:txBody>
        </p:sp>
        <p:sp>
          <p:nvSpPr>
            <p:cNvPr id="22" name="object 22"/>
            <p:cNvSpPr/>
            <p:nvPr/>
          </p:nvSpPr>
          <p:spPr>
            <a:xfrm>
              <a:off x="10827067" y="3559085"/>
              <a:ext cx="0" cy="0"/>
            </a:xfrm>
            <a:custGeom>
              <a:avLst/>
              <a:gdLst/>
              <a:ahLst/>
              <a:cxnLst/>
              <a:rect l="l" t="t" r="r" b="b"/>
              <a:pathLst>
                <a:path>
                  <a:moveTo>
                    <a:pt x="0" y="0"/>
                  </a:moveTo>
                  <a:lnTo>
                    <a:pt x="0" y="1"/>
                  </a:lnTo>
                </a:path>
              </a:pathLst>
            </a:custGeom>
            <a:ln w="3175">
              <a:solidFill>
                <a:srgbClr val="D3D3D3"/>
              </a:solidFill>
            </a:ln>
          </p:spPr>
          <p:txBody>
            <a:bodyPr wrap="square" lIns="0" tIns="0" rIns="0" bIns="0" rtlCol="0"/>
            <a:lstStyle/>
            <a:p>
              <a:endParaRPr/>
            </a:p>
          </p:txBody>
        </p:sp>
        <p:sp>
          <p:nvSpPr>
            <p:cNvPr id="23" name="object 23"/>
            <p:cNvSpPr/>
            <p:nvPr/>
          </p:nvSpPr>
          <p:spPr>
            <a:xfrm>
              <a:off x="10827065" y="3559085"/>
              <a:ext cx="7620" cy="0"/>
            </a:xfrm>
            <a:custGeom>
              <a:avLst/>
              <a:gdLst/>
              <a:ahLst/>
              <a:cxnLst/>
              <a:rect l="l" t="t" r="r" b="b"/>
              <a:pathLst>
                <a:path w="7620">
                  <a:moveTo>
                    <a:pt x="7173" y="0"/>
                  </a:moveTo>
                  <a:lnTo>
                    <a:pt x="0" y="0"/>
                  </a:lnTo>
                  <a:lnTo>
                    <a:pt x="7173" y="0"/>
                  </a:lnTo>
                  <a:close/>
                </a:path>
              </a:pathLst>
            </a:custGeom>
            <a:solidFill>
              <a:srgbClr val="D3D3D3"/>
            </a:solidFill>
          </p:spPr>
          <p:txBody>
            <a:bodyPr wrap="square" lIns="0" tIns="0" rIns="0" bIns="0" rtlCol="0"/>
            <a:lstStyle/>
            <a:p>
              <a:endParaRPr/>
            </a:p>
          </p:txBody>
        </p:sp>
        <p:sp>
          <p:nvSpPr>
            <p:cNvPr id="24" name="object 24"/>
            <p:cNvSpPr/>
            <p:nvPr/>
          </p:nvSpPr>
          <p:spPr>
            <a:xfrm>
              <a:off x="11436785" y="3559085"/>
              <a:ext cx="0" cy="0"/>
            </a:xfrm>
            <a:custGeom>
              <a:avLst/>
              <a:gdLst/>
              <a:ahLst/>
              <a:cxnLst/>
              <a:rect l="l" t="t" r="r" b="b"/>
              <a:pathLst>
                <a:path>
                  <a:moveTo>
                    <a:pt x="0" y="0"/>
                  </a:moveTo>
                  <a:lnTo>
                    <a:pt x="0" y="1"/>
                  </a:lnTo>
                </a:path>
              </a:pathLst>
            </a:custGeom>
            <a:ln w="3175">
              <a:solidFill>
                <a:srgbClr val="D3D3D3"/>
              </a:solidFill>
            </a:ln>
          </p:spPr>
          <p:txBody>
            <a:bodyPr wrap="square" lIns="0" tIns="0" rIns="0" bIns="0" rtlCol="0"/>
            <a:lstStyle/>
            <a:p>
              <a:endParaRPr/>
            </a:p>
          </p:txBody>
        </p:sp>
        <p:sp>
          <p:nvSpPr>
            <p:cNvPr id="25" name="object 25"/>
            <p:cNvSpPr/>
            <p:nvPr/>
          </p:nvSpPr>
          <p:spPr>
            <a:xfrm>
              <a:off x="11436783" y="3559085"/>
              <a:ext cx="7620" cy="0"/>
            </a:xfrm>
            <a:custGeom>
              <a:avLst/>
              <a:gdLst/>
              <a:ahLst/>
              <a:cxnLst/>
              <a:rect l="l" t="t" r="r" b="b"/>
              <a:pathLst>
                <a:path w="7620">
                  <a:moveTo>
                    <a:pt x="7173" y="0"/>
                  </a:moveTo>
                  <a:lnTo>
                    <a:pt x="0" y="0"/>
                  </a:lnTo>
                  <a:lnTo>
                    <a:pt x="7173" y="0"/>
                  </a:lnTo>
                  <a:close/>
                </a:path>
              </a:pathLst>
            </a:custGeom>
            <a:solidFill>
              <a:srgbClr val="D3D3D3"/>
            </a:solidFill>
          </p:spPr>
          <p:txBody>
            <a:bodyPr wrap="square" lIns="0" tIns="0" rIns="0" bIns="0" rtlCol="0"/>
            <a:lstStyle/>
            <a:p>
              <a:endParaRPr/>
            </a:p>
          </p:txBody>
        </p:sp>
      </p:grpSp>
      <p:graphicFrame>
        <p:nvGraphicFramePr>
          <p:cNvPr id="26" name="object 26"/>
          <p:cNvGraphicFramePr>
            <a:graphicFrameLocks noGrp="1"/>
          </p:cNvGraphicFramePr>
          <p:nvPr/>
        </p:nvGraphicFramePr>
        <p:xfrm>
          <a:off x="1810764" y="4144516"/>
          <a:ext cx="2590800" cy="2487295"/>
        </p:xfrm>
        <a:graphic>
          <a:graphicData uri="http://schemas.openxmlformats.org/drawingml/2006/table">
            <a:tbl>
              <a:tblPr firstRow="1" bandRow="1">
                <a:tableStyleId>{2D5ABB26-0587-4C30-8999-92F81FD0307C}</a:tableStyleId>
              </a:tblPr>
              <a:tblGrid>
                <a:gridCol w="117475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539750">
                  <a:extLst>
                    <a:ext uri="{9D8B030D-6E8A-4147-A177-3AD203B41FA5}">
                      <a16:colId xmlns:a16="http://schemas.microsoft.com/office/drawing/2014/main" val="20002"/>
                    </a:ext>
                  </a:extLst>
                </a:gridCol>
              </a:tblGrid>
              <a:tr h="180340">
                <a:tc>
                  <a:txBody>
                    <a:bodyPr/>
                    <a:lstStyle/>
                    <a:p>
                      <a:pPr marL="336550">
                        <a:lnSpc>
                          <a:spcPct val="100000"/>
                        </a:lnSpc>
                        <a:spcBef>
                          <a:spcPts val="150"/>
                        </a:spcBef>
                      </a:pPr>
                      <a:r>
                        <a:rPr sz="900" b="1" spc="-10" dirty="0">
                          <a:latin typeface="Segoe UI"/>
                          <a:cs typeface="Segoe UI"/>
                        </a:rPr>
                        <a:t>Variables</a:t>
                      </a:r>
                      <a:endParaRPr sz="900">
                        <a:latin typeface="Segoe UI"/>
                        <a:cs typeface="Segoe UI"/>
                      </a:endParaRPr>
                    </a:p>
                  </a:txBody>
                  <a:tcPr marL="0" marR="0" marT="19050" marB="0">
                    <a:solidFill>
                      <a:srgbClr val="FFFFFF"/>
                    </a:solidFill>
                  </a:tcPr>
                </a:tc>
                <a:tc>
                  <a:txBody>
                    <a:bodyPr/>
                    <a:lstStyle/>
                    <a:p>
                      <a:pPr algn="ctr">
                        <a:lnSpc>
                          <a:spcPct val="100000"/>
                        </a:lnSpc>
                        <a:spcBef>
                          <a:spcPts val="150"/>
                        </a:spcBef>
                      </a:pPr>
                      <a:r>
                        <a:rPr sz="900" b="1" spc="-20" dirty="0">
                          <a:latin typeface="Segoe UI"/>
                          <a:cs typeface="Segoe UI"/>
                        </a:rPr>
                        <a:t>Coef</a:t>
                      </a:r>
                      <a:endParaRPr sz="900">
                        <a:latin typeface="Segoe UI"/>
                        <a:cs typeface="Segoe UI"/>
                      </a:endParaRPr>
                    </a:p>
                  </a:txBody>
                  <a:tcPr marL="0" marR="0" marT="19050" marB="0">
                    <a:solidFill>
                      <a:srgbClr val="FFFFFF"/>
                    </a:solidFill>
                  </a:tcPr>
                </a:tc>
                <a:tc>
                  <a:txBody>
                    <a:bodyPr/>
                    <a:lstStyle/>
                    <a:p>
                      <a:pPr marR="194310" algn="r">
                        <a:lnSpc>
                          <a:spcPct val="100000"/>
                        </a:lnSpc>
                        <a:spcBef>
                          <a:spcPts val="150"/>
                        </a:spcBef>
                      </a:pPr>
                      <a:r>
                        <a:rPr sz="900" b="1" spc="-25" dirty="0">
                          <a:latin typeface="Segoe UI"/>
                          <a:cs typeface="Segoe UI"/>
                        </a:rPr>
                        <a:t>Sig</a:t>
                      </a:r>
                      <a:endParaRPr sz="900">
                        <a:latin typeface="Segoe UI"/>
                        <a:cs typeface="Segoe UI"/>
                      </a:endParaRPr>
                    </a:p>
                  </a:txBody>
                  <a:tcPr marL="0" marR="0" marT="19050" marB="0">
                    <a:solidFill>
                      <a:srgbClr val="FFFFFF"/>
                    </a:solidFill>
                  </a:tcPr>
                </a:tc>
                <a:extLst>
                  <a:ext uri="{0D108BD9-81ED-4DB2-BD59-A6C34878D82A}">
                    <a16:rowId xmlns:a16="http://schemas.microsoft.com/office/drawing/2014/main" val="10000"/>
                  </a:ext>
                </a:extLst>
              </a:tr>
              <a:tr h="173990">
                <a:tc>
                  <a:txBody>
                    <a:bodyPr/>
                    <a:lstStyle/>
                    <a:p>
                      <a:pPr marL="19050">
                        <a:lnSpc>
                          <a:spcPct val="100000"/>
                        </a:lnSpc>
                        <a:spcBef>
                          <a:spcPts val="125"/>
                        </a:spcBef>
                      </a:pPr>
                      <a:r>
                        <a:rPr sz="900" spc="-10" dirty="0">
                          <a:latin typeface="Segoe UI"/>
                          <a:cs typeface="Segoe UI"/>
                        </a:rPr>
                        <a:t>(Intercept)</a:t>
                      </a:r>
                      <a:endParaRPr sz="900">
                        <a:latin typeface="Segoe UI"/>
                        <a:cs typeface="Segoe UI"/>
                      </a:endParaRPr>
                    </a:p>
                  </a:txBody>
                  <a:tcPr marL="0" marR="0" marT="15875" marB="0">
                    <a:solidFill>
                      <a:srgbClr val="FFFFFF"/>
                    </a:solidFill>
                  </a:tcPr>
                </a:tc>
                <a:tc>
                  <a:txBody>
                    <a:bodyPr/>
                    <a:lstStyle/>
                    <a:p>
                      <a:pPr marR="48895" algn="r">
                        <a:lnSpc>
                          <a:spcPct val="100000"/>
                        </a:lnSpc>
                        <a:spcBef>
                          <a:spcPts val="125"/>
                        </a:spcBef>
                      </a:pPr>
                      <a:r>
                        <a:rPr sz="900" spc="-10" dirty="0">
                          <a:latin typeface="Segoe UI"/>
                          <a:cs typeface="Segoe UI"/>
                        </a:rPr>
                        <a:t>5.2775</a:t>
                      </a:r>
                      <a:endParaRPr sz="900">
                        <a:latin typeface="Segoe UI"/>
                        <a:cs typeface="Segoe UI"/>
                      </a:endParaRPr>
                    </a:p>
                  </a:txBody>
                  <a:tcPr marL="0" marR="0" marT="15875" marB="0">
                    <a:solidFill>
                      <a:srgbClr val="62BD7A"/>
                    </a:solidFill>
                  </a:tcPr>
                </a:tc>
                <a:tc>
                  <a:txBody>
                    <a:bodyPr/>
                    <a:lstStyle/>
                    <a:p>
                      <a:pPr marR="208279" algn="r">
                        <a:lnSpc>
                          <a:spcPct val="100000"/>
                        </a:lnSpc>
                        <a:spcBef>
                          <a:spcPts val="125"/>
                        </a:spcBef>
                      </a:pPr>
                      <a:r>
                        <a:rPr sz="900" dirty="0">
                          <a:latin typeface="Webdings"/>
                          <a:cs typeface="Webdings"/>
                        </a:rPr>
                        <a:t></a:t>
                      </a:r>
                      <a:endParaRPr sz="900">
                        <a:latin typeface="Webdings"/>
                        <a:cs typeface="Webdings"/>
                      </a:endParaRPr>
                    </a:p>
                  </a:txBody>
                  <a:tcPr marL="0" marR="0" marT="15875" marB="0">
                    <a:solidFill>
                      <a:srgbClr val="FFFFFF"/>
                    </a:solidFill>
                  </a:tcPr>
                </a:tc>
                <a:extLst>
                  <a:ext uri="{0D108BD9-81ED-4DB2-BD59-A6C34878D82A}">
                    <a16:rowId xmlns:a16="http://schemas.microsoft.com/office/drawing/2014/main" val="10001"/>
                  </a:ext>
                </a:extLst>
              </a:tr>
              <a:tr h="177165">
                <a:tc>
                  <a:txBody>
                    <a:bodyPr/>
                    <a:lstStyle/>
                    <a:p>
                      <a:pPr marL="19050">
                        <a:lnSpc>
                          <a:spcPct val="100000"/>
                        </a:lnSpc>
                        <a:spcBef>
                          <a:spcPts val="150"/>
                        </a:spcBef>
                      </a:pPr>
                      <a:r>
                        <a:rPr sz="900" spc="-10" dirty="0">
                          <a:latin typeface="Segoe UI"/>
                          <a:cs typeface="Segoe UI"/>
                        </a:rPr>
                        <a:t>Price_Ln</a:t>
                      </a:r>
                      <a:endParaRPr sz="900">
                        <a:latin typeface="Segoe UI"/>
                        <a:cs typeface="Segoe UI"/>
                      </a:endParaRPr>
                    </a:p>
                  </a:txBody>
                  <a:tcPr marL="0" marR="0" marT="19050" marB="0">
                    <a:solidFill>
                      <a:srgbClr val="FFFFFF"/>
                    </a:solidFill>
                  </a:tcPr>
                </a:tc>
                <a:tc>
                  <a:txBody>
                    <a:bodyPr/>
                    <a:lstStyle/>
                    <a:p>
                      <a:pPr marR="12700" algn="r">
                        <a:lnSpc>
                          <a:spcPct val="100000"/>
                        </a:lnSpc>
                        <a:spcBef>
                          <a:spcPts val="150"/>
                        </a:spcBef>
                      </a:pPr>
                      <a:r>
                        <a:rPr sz="900" spc="-10" dirty="0">
                          <a:latin typeface="Segoe UI"/>
                          <a:cs typeface="Segoe UI"/>
                        </a:rPr>
                        <a:t>(0.8959)</a:t>
                      </a:r>
                      <a:endParaRPr sz="900">
                        <a:latin typeface="Segoe UI"/>
                        <a:cs typeface="Segoe UI"/>
                      </a:endParaRPr>
                    </a:p>
                  </a:txBody>
                  <a:tcPr marL="0" marR="0" marT="19050" marB="0">
                    <a:solidFill>
                      <a:srgbClr val="F8696B"/>
                    </a:solidFill>
                  </a:tcPr>
                </a:tc>
                <a:tc>
                  <a:txBody>
                    <a:bodyPr/>
                    <a:lstStyle/>
                    <a:p>
                      <a:pPr marR="208279" algn="r">
                        <a:lnSpc>
                          <a:spcPct val="100000"/>
                        </a:lnSpc>
                        <a:spcBef>
                          <a:spcPts val="150"/>
                        </a:spcBef>
                      </a:pPr>
                      <a:r>
                        <a:rPr sz="900" dirty="0">
                          <a:latin typeface="Webdings"/>
                          <a:cs typeface="Webdings"/>
                        </a:rPr>
                        <a:t></a:t>
                      </a:r>
                      <a:endParaRPr sz="900">
                        <a:latin typeface="Webdings"/>
                        <a:cs typeface="Webdings"/>
                      </a:endParaRPr>
                    </a:p>
                  </a:txBody>
                  <a:tcPr marL="0" marR="0" marT="19050" marB="0">
                    <a:solidFill>
                      <a:srgbClr val="FFFFFF"/>
                    </a:solidFill>
                  </a:tcPr>
                </a:tc>
                <a:extLst>
                  <a:ext uri="{0D108BD9-81ED-4DB2-BD59-A6C34878D82A}">
                    <a16:rowId xmlns:a16="http://schemas.microsoft.com/office/drawing/2014/main" val="10002"/>
                  </a:ext>
                </a:extLst>
              </a:tr>
              <a:tr h="177165">
                <a:tc>
                  <a:txBody>
                    <a:bodyPr/>
                    <a:lstStyle/>
                    <a:p>
                      <a:pPr marL="19050">
                        <a:lnSpc>
                          <a:spcPct val="100000"/>
                        </a:lnSpc>
                        <a:spcBef>
                          <a:spcPts val="150"/>
                        </a:spcBef>
                      </a:pPr>
                      <a:r>
                        <a:rPr sz="900" spc="-25" dirty="0">
                          <a:latin typeface="Segoe UI"/>
                          <a:cs typeface="Segoe UI"/>
                        </a:rPr>
                        <a:t>TDP</a:t>
                      </a:r>
                      <a:endParaRPr sz="900">
                        <a:latin typeface="Segoe UI"/>
                        <a:cs typeface="Segoe UI"/>
                      </a:endParaRPr>
                    </a:p>
                  </a:txBody>
                  <a:tcPr marL="0" marR="0" marT="19050" marB="0">
                    <a:solidFill>
                      <a:srgbClr val="FFFFFF"/>
                    </a:solidFill>
                  </a:tcPr>
                </a:tc>
                <a:tc>
                  <a:txBody>
                    <a:bodyPr/>
                    <a:lstStyle/>
                    <a:p>
                      <a:pPr marR="48895" algn="r">
                        <a:lnSpc>
                          <a:spcPct val="100000"/>
                        </a:lnSpc>
                        <a:spcBef>
                          <a:spcPts val="150"/>
                        </a:spcBef>
                      </a:pPr>
                      <a:r>
                        <a:rPr sz="900" spc="-10" dirty="0">
                          <a:latin typeface="Segoe UI"/>
                          <a:cs typeface="Segoe UI"/>
                        </a:rPr>
                        <a:t>0.1518</a:t>
                      </a:r>
                      <a:endParaRPr sz="900">
                        <a:latin typeface="Segoe UI"/>
                        <a:cs typeface="Segoe UI"/>
                      </a:endParaRPr>
                    </a:p>
                  </a:txBody>
                  <a:tcPr marL="0" marR="0" marT="19050" marB="0">
                    <a:solidFill>
                      <a:srgbClr val="FDE482"/>
                    </a:solidFill>
                  </a:tcPr>
                </a:tc>
                <a:tc>
                  <a:txBody>
                    <a:bodyPr/>
                    <a:lstStyle/>
                    <a:p>
                      <a:pPr marR="208279" algn="r">
                        <a:lnSpc>
                          <a:spcPct val="100000"/>
                        </a:lnSpc>
                        <a:spcBef>
                          <a:spcPts val="150"/>
                        </a:spcBef>
                      </a:pPr>
                      <a:r>
                        <a:rPr sz="900" dirty="0">
                          <a:latin typeface="Webdings"/>
                          <a:cs typeface="Webdings"/>
                        </a:rPr>
                        <a:t></a:t>
                      </a:r>
                      <a:endParaRPr sz="900">
                        <a:latin typeface="Webdings"/>
                        <a:cs typeface="Webdings"/>
                      </a:endParaRPr>
                    </a:p>
                  </a:txBody>
                  <a:tcPr marL="0" marR="0" marT="19050" marB="0">
                    <a:solidFill>
                      <a:srgbClr val="FFFFFF"/>
                    </a:solidFill>
                  </a:tcPr>
                </a:tc>
                <a:extLst>
                  <a:ext uri="{0D108BD9-81ED-4DB2-BD59-A6C34878D82A}">
                    <a16:rowId xmlns:a16="http://schemas.microsoft.com/office/drawing/2014/main" val="10003"/>
                  </a:ext>
                </a:extLst>
              </a:tr>
              <a:tr h="177165">
                <a:tc>
                  <a:txBody>
                    <a:bodyPr/>
                    <a:lstStyle/>
                    <a:p>
                      <a:pPr marL="19050">
                        <a:lnSpc>
                          <a:spcPct val="100000"/>
                        </a:lnSpc>
                        <a:spcBef>
                          <a:spcPts val="150"/>
                        </a:spcBef>
                      </a:pPr>
                      <a:r>
                        <a:rPr sz="900" spc="-10" dirty="0">
                          <a:latin typeface="Segoe UI"/>
                          <a:cs typeface="Segoe UI"/>
                        </a:rPr>
                        <a:t>BrandCOSMOPLAST</a:t>
                      </a:r>
                      <a:endParaRPr sz="900">
                        <a:latin typeface="Segoe UI"/>
                        <a:cs typeface="Segoe UI"/>
                      </a:endParaRPr>
                    </a:p>
                  </a:txBody>
                  <a:tcPr marL="0" marR="0" marT="19050" marB="0">
                    <a:solidFill>
                      <a:srgbClr val="FFFFFF"/>
                    </a:solidFill>
                  </a:tcPr>
                </a:tc>
                <a:tc>
                  <a:txBody>
                    <a:bodyPr/>
                    <a:lstStyle/>
                    <a:p>
                      <a:pPr marR="12700" algn="r">
                        <a:lnSpc>
                          <a:spcPct val="100000"/>
                        </a:lnSpc>
                        <a:spcBef>
                          <a:spcPts val="150"/>
                        </a:spcBef>
                      </a:pPr>
                      <a:r>
                        <a:rPr sz="900" spc="-10" dirty="0">
                          <a:latin typeface="Segoe UI"/>
                          <a:cs typeface="Segoe UI"/>
                        </a:rPr>
                        <a:t>(0.4489)</a:t>
                      </a:r>
                      <a:endParaRPr sz="900">
                        <a:latin typeface="Segoe UI"/>
                        <a:cs typeface="Segoe UI"/>
                      </a:endParaRPr>
                    </a:p>
                  </a:txBody>
                  <a:tcPr marL="0" marR="0" marT="19050" marB="0">
                    <a:solidFill>
                      <a:srgbClr val="F99E75"/>
                    </a:solidFill>
                  </a:tcPr>
                </a:tc>
                <a:tc>
                  <a:txBody>
                    <a:bodyPr/>
                    <a:lstStyle/>
                    <a:p>
                      <a:pPr marR="208279" algn="r">
                        <a:lnSpc>
                          <a:spcPct val="100000"/>
                        </a:lnSpc>
                        <a:spcBef>
                          <a:spcPts val="150"/>
                        </a:spcBef>
                      </a:pPr>
                      <a:r>
                        <a:rPr sz="900" dirty="0">
                          <a:latin typeface="Webdings"/>
                          <a:cs typeface="Webdings"/>
                        </a:rPr>
                        <a:t></a:t>
                      </a:r>
                      <a:endParaRPr sz="900">
                        <a:latin typeface="Webdings"/>
                        <a:cs typeface="Webdings"/>
                      </a:endParaRPr>
                    </a:p>
                  </a:txBody>
                  <a:tcPr marL="0" marR="0" marT="19050" marB="0">
                    <a:solidFill>
                      <a:srgbClr val="FFFFFF"/>
                    </a:solidFill>
                  </a:tcPr>
                </a:tc>
                <a:extLst>
                  <a:ext uri="{0D108BD9-81ED-4DB2-BD59-A6C34878D82A}">
                    <a16:rowId xmlns:a16="http://schemas.microsoft.com/office/drawing/2014/main" val="10004"/>
                  </a:ext>
                </a:extLst>
              </a:tr>
              <a:tr h="177165">
                <a:tc>
                  <a:txBody>
                    <a:bodyPr/>
                    <a:lstStyle/>
                    <a:p>
                      <a:pPr marL="19050">
                        <a:lnSpc>
                          <a:spcPct val="100000"/>
                        </a:lnSpc>
                        <a:spcBef>
                          <a:spcPts val="150"/>
                        </a:spcBef>
                      </a:pPr>
                      <a:r>
                        <a:rPr sz="900" spc="-10" dirty="0">
                          <a:latin typeface="Segoe UI"/>
                          <a:cs typeface="Segoe UI"/>
                        </a:rPr>
                        <a:t>BrandDOCMORRIS</a:t>
                      </a:r>
                      <a:endParaRPr sz="900">
                        <a:latin typeface="Segoe UI"/>
                        <a:cs typeface="Segoe UI"/>
                      </a:endParaRPr>
                    </a:p>
                  </a:txBody>
                  <a:tcPr marL="0" marR="0" marT="19050" marB="0">
                    <a:solidFill>
                      <a:srgbClr val="FFFFFF"/>
                    </a:solidFill>
                  </a:tcPr>
                </a:tc>
                <a:tc>
                  <a:txBody>
                    <a:bodyPr/>
                    <a:lstStyle/>
                    <a:p>
                      <a:pPr marR="48895" algn="r">
                        <a:lnSpc>
                          <a:spcPct val="100000"/>
                        </a:lnSpc>
                        <a:spcBef>
                          <a:spcPts val="150"/>
                        </a:spcBef>
                      </a:pPr>
                      <a:r>
                        <a:rPr sz="900" spc="-10" dirty="0">
                          <a:latin typeface="Segoe UI"/>
                          <a:cs typeface="Segoe UI"/>
                        </a:rPr>
                        <a:t>2.3577</a:t>
                      </a:r>
                      <a:endParaRPr sz="900">
                        <a:latin typeface="Segoe UI"/>
                        <a:cs typeface="Segoe UI"/>
                      </a:endParaRPr>
                    </a:p>
                  </a:txBody>
                  <a:tcPr marL="0" marR="0" marT="19050" marB="0">
                    <a:solidFill>
                      <a:srgbClr val="BCD781"/>
                    </a:solidFill>
                  </a:tcPr>
                </a:tc>
                <a:tc>
                  <a:txBody>
                    <a:bodyPr/>
                    <a:lstStyle/>
                    <a:p>
                      <a:pPr marR="208279" algn="r">
                        <a:lnSpc>
                          <a:spcPct val="100000"/>
                        </a:lnSpc>
                        <a:spcBef>
                          <a:spcPts val="150"/>
                        </a:spcBef>
                      </a:pPr>
                      <a:r>
                        <a:rPr sz="900" dirty="0">
                          <a:latin typeface="Webdings"/>
                          <a:cs typeface="Webdings"/>
                        </a:rPr>
                        <a:t></a:t>
                      </a:r>
                      <a:endParaRPr sz="900">
                        <a:latin typeface="Webdings"/>
                        <a:cs typeface="Webdings"/>
                      </a:endParaRPr>
                    </a:p>
                  </a:txBody>
                  <a:tcPr marL="0" marR="0" marT="19050" marB="0">
                    <a:solidFill>
                      <a:srgbClr val="FFFFFF"/>
                    </a:solidFill>
                  </a:tcPr>
                </a:tc>
                <a:extLst>
                  <a:ext uri="{0D108BD9-81ED-4DB2-BD59-A6C34878D82A}">
                    <a16:rowId xmlns:a16="http://schemas.microsoft.com/office/drawing/2014/main" val="10005"/>
                  </a:ext>
                </a:extLst>
              </a:tr>
              <a:tr h="177165">
                <a:tc>
                  <a:txBody>
                    <a:bodyPr/>
                    <a:lstStyle/>
                    <a:p>
                      <a:pPr marL="19050">
                        <a:lnSpc>
                          <a:spcPct val="100000"/>
                        </a:lnSpc>
                        <a:spcBef>
                          <a:spcPts val="150"/>
                        </a:spcBef>
                      </a:pPr>
                      <a:r>
                        <a:rPr sz="900" spc="-10" dirty="0">
                          <a:latin typeface="Segoe UI"/>
                          <a:cs typeface="Segoe UI"/>
                        </a:rPr>
                        <a:t>BrandHANSAPLAST</a:t>
                      </a:r>
                      <a:endParaRPr sz="900">
                        <a:latin typeface="Segoe UI"/>
                        <a:cs typeface="Segoe UI"/>
                      </a:endParaRPr>
                    </a:p>
                  </a:txBody>
                  <a:tcPr marL="0" marR="0" marT="19050" marB="0">
                    <a:solidFill>
                      <a:srgbClr val="FFFFFF"/>
                    </a:solidFill>
                  </a:tcPr>
                </a:tc>
                <a:tc>
                  <a:txBody>
                    <a:bodyPr/>
                    <a:lstStyle/>
                    <a:p>
                      <a:pPr marR="12700" algn="r">
                        <a:lnSpc>
                          <a:spcPct val="100000"/>
                        </a:lnSpc>
                        <a:spcBef>
                          <a:spcPts val="150"/>
                        </a:spcBef>
                      </a:pPr>
                      <a:r>
                        <a:rPr sz="900" spc="-10" dirty="0">
                          <a:latin typeface="Segoe UI"/>
                          <a:cs typeface="Segoe UI"/>
                        </a:rPr>
                        <a:t>(0.2994)</a:t>
                      </a:r>
                      <a:endParaRPr sz="900">
                        <a:latin typeface="Segoe UI"/>
                        <a:cs typeface="Segoe UI"/>
                      </a:endParaRPr>
                    </a:p>
                  </a:txBody>
                  <a:tcPr marL="0" marR="0" marT="19050" marB="0">
                    <a:solidFill>
                      <a:srgbClr val="FAAE78"/>
                    </a:solidFill>
                  </a:tcPr>
                </a:tc>
                <a:tc>
                  <a:txBody>
                    <a:bodyPr/>
                    <a:lstStyle/>
                    <a:p>
                      <a:pPr marR="208279" algn="r">
                        <a:lnSpc>
                          <a:spcPct val="100000"/>
                        </a:lnSpc>
                        <a:spcBef>
                          <a:spcPts val="150"/>
                        </a:spcBef>
                      </a:pPr>
                      <a:r>
                        <a:rPr sz="900" dirty="0">
                          <a:latin typeface="Webdings"/>
                          <a:cs typeface="Webdings"/>
                        </a:rPr>
                        <a:t></a:t>
                      </a:r>
                      <a:endParaRPr sz="900">
                        <a:latin typeface="Webdings"/>
                        <a:cs typeface="Webdings"/>
                      </a:endParaRPr>
                    </a:p>
                  </a:txBody>
                  <a:tcPr marL="0" marR="0" marT="19050" marB="0">
                    <a:solidFill>
                      <a:srgbClr val="FFFFFF"/>
                    </a:solidFill>
                  </a:tcPr>
                </a:tc>
                <a:extLst>
                  <a:ext uri="{0D108BD9-81ED-4DB2-BD59-A6C34878D82A}">
                    <a16:rowId xmlns:a16="http://schemas.microsoft.com/office/drawing/2014/main" val="10006"/>
                  </a:ext>
                </a:extLst>
              </a:tr>
              <a:tr h="174625">
                <a:tc>
                  <a:txBody>
                    <a:bodyPr/>
                    <a:lstStyle/>
                    <a:p>
                      <a:pPr marL="19050">
                        <a:lnSpc>
                          <a:spcPct val="100000"/>
                        </a:lnSpc>
                        <a:spcBef>
                          <a:spcPts val="150"/>
                        </a:spcBef>
                      </a:pPr>
                      <a:r>
                        <a:rPr sz="900" spc="-10" dirty="0">
                          <a:latin typeface="Segoe UI"/>
                          <a:cs typeface="Segoe UI"/>
                        </a:rPr>
                        <a:t>BrandKALFF</a:t>
                      </a:r>
                      <a:endParaRPr sz="900">
                        <a:latin typeface="Segoe UI"/>
                        <a:cs typeface="Segoe UI"/>
                      </a:endParaRPr>
                    </a:p>
                  </a:txBody>
                  <a:tcPr marL="0" marR="0" marT="19050" marB="0">
                    <a:solidFill>
                      <a:srgbClr val="FFFFFF"/>
                    </a:solidFill>
                  </a:tcPr>
                </a:tc>
                <a:tc>
                  <a:txBody>
                    <a:bodyPr/>
                    <a:lstStyle/>
                    <a:p>
                      <a:pPr marR="48895" algn="r">
                        <a:lnSpc>
                          <a:spcPct val="100000"/>
                        </a:lnSpc>
                        <a:spcBef>
                          <a:spcPts val="150"/>
                        </a:spcBef>
                      </a:pPr>
                      <a:r>
                        <a:rPr sz="900" spc="-10" dirty="0">
                          <a:latin typeface="Segoe UI"/>
                          <a:cs typeface="Segoe UI"/>
                        </a:rPr>
                        <a:t>0.7641</a:t>
                      </a:r>
                      <a:endParaRPr sz="900">
                        <a:latin typeface="Segoe UI"/>
                        <a:cs typeface="Segoe UI"/>
                      </a:endParaRPr>
                    </a:p>
                  </a:txBody>
                  <a:tcPr marL="0" marR="0" marT="19050" marB="0">
                    <a:solidFill>
                      <a:srgbClr val="F1E884"/>
                    </a:solidFill>
                  </a:tcPr>
                </a:tc>
                <a:tc>
                  <a:txBody>
                    <a:bodyPr/>
                    <a:lstStyle/>
                    <a:p>
                      <a:pPr marR="208279" algn="r">
                        <a:lnSpc>
                          <a:spcPct val="100000"/>
                        </a:lnSpc>
                        <a:spcBef>
                          <a:spcPts val="150"/>
                        </a:spcBef>
                      </a:pPr>
                      <a:r>
                        <a:rPr sz="900" dirty="0">
                          <a:latin typeface="Webdings"/>
                          <a:cs typeface="Webdings"/>
                        </a:rPr>
                        <a:t></a:t>
                      </a:r>
                      <a:endParaRPr sz="900">
                        <a:latin typeface="Webdings"/>
                        <a:cs typeface="Webdings"/>
                      </a:endParaRPr>
                    </a:p>
                  </a:txBody>
                  <a:tcPr marL="0" marR="0" marT="19050" marB="0">
                    <a:solidFill>
                      <a:srgbClr val="FFFFFF"/>
                    </a:solidFill>
                  </a:tcPr>
                </a:tc>
                <a:extLst>
                  <a:ext uri="{0D108BD9-81ED-4DB2-BD59-A6C34878D82A}">
                    <a16:rowId xmlns:a16="http://schemas.microsoft.com/office/drawing/2014/main" val="10007"/>
                  </a:ext>
                </a:extLst>
              </a:tr>
              <a:tr h="186690">
                <a:tc>
                  <a:txBody>
                    <a:bodyPr/>
                    <a:lstStyle/>
                    <a:p>
                      <a:pPr marL="19050">
                        <a:lnSpc>
                          <a:spcPct val="100000"/>
                        </a:lnSpc>
                        <a:spcBef>
                          <a:spcPts val="170"/>
                        </a:spcBef>
                      </a:pPr>
                      <a:r>
                        <a:rPr sz="900" dirty="0">
                          <a:latin typeface="Segoe UI"/>
                          <a:cs typeface="Segoe UI"/>
                        </a:rPr>
                        <a:t>BrandPRIVATE</a:t>
                      </a:r>
                      <a:r>
                        <a:rPr sz="900" spc="-50" dirty="0">
                          <a:latin typeface="Segoe UI"/>
                          <a:cs typeface="Segoe UI"/>
                        </a:rPr>
                        <a:t> </a:t>
                      </a:r>
                      <a:r>
                        <a:rPr sz="900" spc="-10" dirty="0">
                          <a:latin typeface="Segoe UI"/>
                          <a:cs typeface="Segoe UI"/>
                        </a:rPr>
                        <a:t>LABELS</a:t>
                      </a:r>
                      <a:endParaRPr sz="900">
                        <a:latin typeface="Segoe UI"/>
                        <a:cs typeface="Segoe UI"/>
                      </a:endParaRPr>
                    </a:p>
                  </a:txBody>
                  <a:tcPr marL="0" marR="0" marT="21590" marB="0">
                    <a:solidFill>
                      <a:srgbClr val="FFFFFF"/>
                    </a:solidFill>
                  </a:tcPr>
                </a:tc>
                <a:tc>
                  <a:txBody>
                    <a:bodyPr/>
                    <a:lstStyle/>
                    <a:p>
                      <a:pPr marR="48895" algn="r">
                        <a:lnSpc>
                          <a:spcPct val="100000"/>
                        </a:lnSpc>
                        <a:spcBef>
                          <a:spcPts val="170"/>
                        </a:spcBef>
                      </a:pPr>
                      <a:r>
                        <a:rPr sz="900" spc="-10" dirty="0">
                          <a:latin typeface="Segoe UI"/>
                          <a:cs typeface="Segoe UI"/>
                        </a:rPr>
                        <a:t>0.6324</a:t>
                      </a:r>
                      <a:endParaRPr sz="900">
                        <a:latin typeface="Segoe UI"/>
                        <a:cs typeface="Segoe UI"/>
                      </a:endParaRPr>
                    </a:p>
                  </a:txBody>
                  <a:tcPr marL="0" marR="0" marT="21590" marB="0">
                    <a:solidFill>
                      <a:srgbClr val="F1E884"/>
                    </a:solidFill>
                  </a:tcPr>
                </a:tc>
                <a:tc>
                  <a:txBody>
                    <a:bodyPr/>
                    <a:lstStyle/>
                    <a:p>
                      <a:pPr marR="208279" algn="r">
                        <a:lnSpc>
                          <a:spcPct val="100000"/>
                        </a:lnSpc>
                        <a:spcBef>
                          <a:spcPts val="170"/>
                        </a:spcBef>
                      </a:pPr>
                      <a:r>
                        <a:rPr sz="900" dirty="0">
                          <a:latin typeface="Webdings"/>
                          <a:cs typeface="Webdings"/>
                        </a:rPr>
                        <a:t></a:t>
                      </a:r>
                      <a:endParaRPr sz="900">
                        <a:latin typeface="Webdings"/>
                        <a:cs typeface="Webdings"/>
                      </a:endParaRPr>
                    </a:p>
                  </a:txBody>
                  <a:tcPr marL="0" marR="0" marT="21590" marB="0">
                    <a:solidFill>
                      <a:srgbClr val="FFFFFF"/>
                    </a:solidFill>
                  </a:tcPr>
                </a:tc>
                <a:extLst>
                  <a:ext uri="{0D108BD9-81ED-4DB2-BD59-A6C34878D82A}">
                    <a16:rowId xmlns:a16="http://schemas.microsoft.com/office/drawing/2014/main" val="10008"/>
                  </a:ext>
                </a:extLst>
              </a:tr>
              <a:tr h="170815">
                <a:tc>
                  <a:txBody>
                    <a:bodyPr/>
                    <a:lstStyle/>
                    <a:p>
                      <a:pPr marL="19050">
                        <a:lnSpc>
                          <a:spcPct val="100000"/>
                        </a:lnSpc>
                        <a:spcBef>
                          <a:spcPts val="100"/>
                        </a:spcBef>
                      </a:pPr>
                      <a:r>
                        <a:rPr sz="900" spc="-10" dirty="0">
                          <a:latin typeface="Segoe UI"/>
                          <a:cs typeface="Segoe UI"/>
                        </a:rPr>
                        <a:t>BrandSANA</a:t>
                      </a:r>
                      <a:endParaRPr sz="900">
                        <a:latin typeface="Segoe UI"/>
                        <a:cs typeface="Segoe UI"/>
                      </a:endParaRPr>
                    </a:p>
                  </a:txBody>
                  <a:tcPr marL="0" marR="0" marT="12700" marB="0">
                    <a:solidFill>
                      <a:srgbClr val="FFFFFF"/>
                    </a:solidFill>
                  </a:tcPr>
                </a:tc>
                <a:tc>
                  <a:txBody>
                    <a:bodyPr/>
                    <a:lstStyle/>
                    <a:p>
                      <a:pPr marR="48895" algn="r">
                        <a:lnSpc>
                          <a:spcPct val="100000"/>
                        </a:lnSpc>
                        <a:spcBef>
                          <a:spcPts val="100"/>
                        </a:spcBef>
                      </a:pPr>
                      <a:r>
                        <a:rPr sz="900" spc="-10" dirty="0">
                          <a:latin typeface="Segoe UI"/>
                          <a:cs typeface="Segoe UI"/>
                        </a:rPr>
                        <a:t>0.1972</a:t>
                      </a:r>
                      <a:endParaRPr sz="900">
                        <a:latin typeface="Segoe UI"/>
                        <a:cs typeface="Segoe UI"/>
                      </a:endParaRPr>
                    </a:p>
                  </a:txBody>
                  <a:tcPr marL="0" marR="0" marT="12700" marB="0">
                    <a:solidFill>
                      <a:srgbClr val="FFEB84"/>
                    </a:solidFill>
                  </a:tcPr>
                </a:tc>
                <a:tc>
                  <a:txBody>
                    <a:bodyPr/>
                    <a:lstStyle/>
                    <a:p>
                      <a:pPr marR="208279" algn="r">
                        <a:lnSpc>
                          <a:spcPct val="100000"/>
                        </a:lnSpc>
                        <a:spcBef>
                          <a:spcPts val="100"/>
                        </a:spcBef>
                      </a:pPr>
                      <a:r>
                        <a:rPr sz="900" dirty="0">
                          <a:latin typeface="Webdings"/>
                          <a:cs typeface="Webdings"/>
                        </a:rPr>
                        <a:t></a:t>
                      </a:r>
                      <a:endParaRPr sz="900">
                        <a:latin typeface="Webdings"/>
                        <a:cs typeface="Webdings"/>
                      </a:endParaRPr>
                    </a:p>
                  </a:txBody>
                  <a:tcPr marL="0" marR="0" marT="12700" marB="0">
                    <a:solidFill>
                      <a:srgbClr val="FFFFFF"/>
                    </a:solidFill>
                  </a:tcPr>
                </a:tc>
                <a:extLst>
                  <a:ext uri="{0D108BD9-81ED-4DB2-BD59-A6C34878D82A}">
                    <a16:rowId xmlns:a16="http://schemas.microsoft.com/office/drawing/2014/main" val="10009"/>
                  </a:ext>
                </a:extLst>
              </a:tr>
              <a:tr h="177165">
                <a:tc>
                  <a:txBody>
                    <a:bodyPr/>
                    <a:lstStyle/>
                    <a:p>
                      <a:pPr marL="19050">
                        <a:lnSpc>
                          <a:spcPct val="100000"/>
                        </a:lnSpc>
                        <a:spcBef>
                          <a:spcPts val="150"/>
                        </a:spcBef>
                      </a:pPr>
                      <a:r>
                        <a:rPr sz="900" spc="-10" dirty="0">
                          <a:latin typeface="Segoe UI"/>
                          <a:cs typeface="Segoe UI"/>
                        </a:rPr>
                        <a:t>BrandSANAPLAST</a:t>
                      </a:r>
                      <a:endParaRPr sz="900">
                        <a:latin typeface="Segoe UI"/>
                        <a:cs typeface="Segoe UI"/>
                      </a:endParaRPr>
                    </a:p>
                  </a:txBody>
                  <a:tcPr marL="0" marR="0" marT="19050" marB="0">
                    <a:solidFill>
                      <a:srgbClr val="FFFFFF"/>
                    </a:solidFill>
                  </a:tcPr>
                </a:tc>
                <a:tc>
                  <a:txBody>
                    <a:bodyPr/>
                    <a:lstStyle/>
                    <a:p>
                      <a:pPr marR="48895" algn="r">
                        <a:lnSpc>
                          <a:spcPct val="100000"/>
                        </a:lnSpc>
                        <a:spcBef>
                          <a:spcPts val="150"/>
                        </a:spcBef>
                      </a:pPr>
                      <a:r>
                        <a:rPr sz="900" spc="-10" dirty="0">
                          <a:latin typeface="Segoe UI"/>
                          <a:cs typeface="Segoe UI"/>
                        </a:rPr>
                        <a:t>1.0770</a:t>
                      </a:r>
                      <a:endParaRPr sz="900">
                        <a:latin typeface="Segoe UI"/>
                        <a:cs typeface="Segoe UI"/>
                      </a:endParaRPr>
                    </a:p>
                  </a:txBody>
                  <a:tcPr marL="0" marR="0" marT="19050" marB="0">
                    <a:solidFill>
                      <a:srgbClr val="E3E383"/>
                    </a:solidFill>
                  </a:tcPr>
                </a:tc>
                <a:tc>
                  <a:txBody>
                    <a:bodyPr/>
                    <a:lstStyle/>
                    <a:p>
                      <a:pPr marR="208279" algn="r">
                        <a:lnSpc>
                          <a:spcPct val="100000"/>
                        </a:lnSpc>
                        <a:spcBef>
                          <a:spcPts val="150"/>
                        </a:spcBef>
                      </a:pPr>
                      <a:r>
                        <a:rPr sz="900" dirty="0">
                          <a:latin typeface="Webdings"/>
                          <a:cs typeface="Webdings"/>
                        </a:rPr>
                        <a:t></a:t>
                      </a:r>
                      <a:endParaRPr sz="900">
                        <a:latin typeface="Webdings"/>
                        <a:cs typeface="Webdings"/>
                      </a:endParaRPr>
                    </a:p>
                  </a:txBody>
                  <a:tcPr marL="0" marR="0" marT="19050" marB="0">
                    <a:solidFill>
                      <a:srgbClr val="FFFFFF"/>
                    </a:solidFill>
                  </a:tcPr>
                </a:tc>
                <a:extLst>
                  <a:ext uri="{0D108BD9-81ED-4DB2-BD59-A6C34878D82A}">
                    <a16:rowId xmlns:a16="http://schemas.microsoft.com/office/drawing/2014/main" val="10010"/>
                  </a:ext>
                </a:extLst>
              </a:tr>
              <a:tr h="177165">
                <a:tc>
                  <a:txBody>
                    <a:bodyPr/>
                    <a:lstStyle/>
                    <a:p>
                      <a:pPr marL="19050">
                        <a:lnSpc>
                          <a:spcPct val="100000"/>
                        </a:lnSpc>
                        <a:spcBef>
                          <a:spcPts val="150"/>
                        </a:spcBef>
                      </a:pPr>
                      <a:r>
                        <a:rPr sz="900" spc="-10" dirty="0">
                          <a:latin typeface="Segoe UI"/>
                          <a:cs typeface="Segoe UI"/>
                        </a:rPr>
                        <a:t>SeasonSpring</a:t>
                      </a:r>
                      <a:endParaRPr sz="900">
                        <a:latin typeface="Segoe UI"/>
                        <a:cs typeface="Segoe UI"/>
                      </a:endParaRPr>
                    </a:p>
                  </a:txBody>
                  <a:tcPr marL="0" marR="0" marT="19050" marB="0">
                    <a:solidFill>
                      <a:srgbClr val="FFFFFF"/>
                    </a:solidFill>
                  </a:tcPr>
                </a:tc>
                <a:tc>
                  <a:txBody>
                    <a:bodyPr/>
                    <a:lstStyle/>
                    <a:p>
                      <a:pPr marR="48895" algn="r">
                        <a:lnSpc>
                          <a:spcPct val="100000"/>
                        </a:lnSpc>
                        <a:spcBef>
                          <a:spcPts val="150"/>
                        </a:spcBef>
                      </a:pPr>
                      <a:r>
                        <a:rPr sz="900" spc="-10" dirty="0">
                          <a:latin typeface="Segoe UI"/>
                          <a:cs typeface="Segoe UI"/>
                        </a:rPr>
                        <a:t>0.0369</a:t>
                      </a:r>
                      <a:endParaRPr sz="900">
                        <a:latin typeface="Segoe UI"/>
                        <a:cs typeface="Segoe UI"/>
                      </a:endParaRPr>
                    </a:p>
                  </a:txBody>
                  <a:tcPr marL="0" marR="0" marT="19050" marB="0">
                    <a:solidFill>
                      <a:srgbClr val="FCD680"/>
                    </a:solidFill>
                  </a:tcPr>
                </a:tc>
                <a:tc>
                  <a:txBody>
                    <a:bodyPr/>
                    <a:lstStyle/>
                    <a:p>
                      <a:pPr marR="233679" algn="r">
                        <a:lnSpc>
                          <a:spcPct val="100000"/>
                        </a:lnSpc>
                        <a:spcBef>
                          <a:spcPts val="150"/>
                        </a:spcBef>
                      </a:pPr>
                      <a:r>
                        <a:rPr sz="900" b="1" dirty="0">
                          <a:latin typeface="Segoe UI"/>
                          <a:cs typeface="Segoe UI"/>
                        </a:rPr>
                        <a:t>x</a:t>
                      </a:r>
                      <a:endParaRPr sz="900">
                        <a:latin typeface="Segoe UI"/>
                        <a:cs typeface="Segoe UI"/>
                      </a:endParaRPr>
                    </a:p>
                  </a:txBody>
                  <a:tcPr marL="0" marR="0" marT="19050" marB="0">
                    <a:solidFill>
                      <a:srgbClr val="FFFFFF"/>
                    </a:solidFill>
                  </a:tcPr>
                </a:tc>
                <a:extLst>
                  <a:ext uri="{0D108BD9-81ED-4DB2-BD59-A6C34878D82A}">
                    <a16:rowId xmlns:a16="http://schemas.microsoft.com/office/drawing/2014/main" val="10011"/>
                  </a:ext>
                </a:extLst>
              </a:tr>
              <a:tr h="177165">
                <a:tc>
                  <a:txBody>
                    <a:bodyPr/>
                    <a:lstStyle/>
                    <a:p>
                      <a:pPr marL="19050">
                        <a:lnSpc>
                          <a:spcPct val="100000"/>
                        </a:lnSpc>
                        <a:spcBef>
                          <a:spcPts val="150"/>
                        </a:spcBef>
                      </a:pPr>
                      <a:r>
                        <a:rPr sz="900" spc="-10" dirty="0">
                          <a:latin typeface="Segoe UI"/>
                          <a:cs typeface="Segoe UI"/>
                        </a:rPr>
                        <a:t>SeasonSummer</a:t>
                      </a:r>
                      <a:endParaRPr sz="900">
                        <a:latin typeface="Segoe UI"/>
                        <a:cs typeface="Segoe UI"/>
                      </a:endParaRPr>
                    </a:p>
                  </a:txBody>
                  <a:tcPr marL="0" marR="0" marT="19050" marB="0">
                    <a:solidFill>
                      <a:srgbClr val="FFFFFF"/>
                    </a:solidFill>
                  </a:tcPr>
                </a:tc>
                <a:tc>
                  <a:txBody>
                    <a:bodyPr/>
                    <a:lstStyle/>
                    <a:p>
                      <a:pPr marR="48895" algn="r">
                        <a:lnSpc>
                          <a:spcPct val="100000"/>
                        </a:lnSpc>
                        <a:spcBef>
                          <a:spcPts val="150"/>
                        </a:spcBef>
                      </a:pPr>
                      <a:r>
                        <a:rPr sz="900" spc="-10" dirty="0">
                          <a:latin typeface="Segoe UI"/>
                          <a:cs typeface="Segoe UI"/>
                        </a:rPr>
                        <a:t>0.2931</a:t>
                      </a:r>
                      <a:endParaRPr sz="900">
                        <a:latin typeface="Segoe UI"/>
                        <a:cs typeface="Segoe UI"/>
                      </a:endParaRPr>
                    </a:p>
                  </a:txBody>
                  <a:tcPr marL="0" marR="0" marT="19050" marB="0">
                    <a:solidFill>
                      <a:srgbClr val="FCEB84"/>
                    </a:solidFill>
                  </a:tcPr>
                </a:tc>
                <a:tc>
                  <a:txBody>
                    <a:bodyPr/>
                    <a:lstStyle/>
                    <a:p>
                      <a:pPr marR="208279" algn="r">
                        <a:lnSpc>
                          <a:spcPct val="100000"/>
                        </a:lnSpc>
                        <a:spcBef>
                          <a:spcPts val="150"/>
                        </a:spcBef>
                      </a:pPr>
                      <a:r>
                        <a:rPr sz="900" dirty="0">
                          <a:latin typeface="Webdings"/>
                          <a:cs typeface="Webdings"/>
                        </a:rPr>
                        <a:t></a:t>
                      </a:r>
                      <a:endParaRPr sz="900">
                        <a:latin typeface="Webdings"/>
                        <a:cs typeface="Webdings"/>
                      </a:endParaRPr>
                    </a:p>
                  </a:txBody>
                  <a:tcPr marL="0" marR="0" marT="19050" marB="0">
                    <a:solidFill>
                      <a:srgbClr val="FFFFFF"/>
                    </a:solidFill>
                  </a:tcPr>
                </a:tc>
                <a:extLst>
                  <a:ext uri="{0D108BD9-81ED-4DB2-BD59-A6C34878D82A}">
                    <a16:rowId xmlns:a16="http://schemas.microsoft.com/office/drawing/2014/main" val="10012"/>
                  </a:ext>
                </a:extLst>
              </a:tr>
              <a:tr h="183515">
                <a:tc>
                  <a:txBody>
                    <a:bodyPr/>
                    <a:lstStyle/>
                    <a:p>
                      <a:pPr marL="19050">
                        <a:lnSpc>
                          <a:spcPct val="100000"/>
                        </a:lnSpc>
                        <a:spcBef>
                          <a:spcPts val="150"/>
                        </a:spcBef>
                      </a:pPr>
                      <a:r>
                        <a:rPr sz="900" spc="-10" dirty="0">
                          <a:latin typeface="Segoe UI"/>
                          <a:cs typeface="Segoe UI"/>
                        </a:rPr>
                        <a:t>SeasonWinter</a:t>
                      </a:r>
                      <a:endParaRPr sz="900">
                        <a:latin typeface="Segoe UI"/>
                        <a:cs typeface="Segoe UI"/>
                      </a:endParaRPr>
                    </a:p>
                  </a:txBody>
                  <a:tcPr marL="0" marR="0" marT="19050" marB="0">
                    <a:solidFill>
                      <a:srgbClr val="FFFFFF"/>
                    </a:solidFill>
                  </a:tcPr>
                </a:tc>
                <a:tc>
                  <a:txBody>
                    <a:bodyPr/>
                    <a:lstStyle/>
                    <a:p>
                      <a:pPr marR="12700" algn="r">
                        <a:lnSpc>
                          <a:spcPct val="100000"/>
                        </a:lnSpc>
                        <a:spcBef>
                          <a:spcPts val="150"/>
                        </a:spcBef>
                      </a:pPr>
                      <a:r>
                        <a:rPr sz="900" spc="-10" dirty="0">
                          <a:latin typeface="Segoe UI"/>
                          <a:cs typeface="Segoe UI"/>
                        </a:rPr>
                        <a:t>(0.0266)</a:t>
                      </a:r>
                      <a:endParaRPr sz="900">
                        <a:latin typeface="Segoe UI"/>
                        <a:cs typeface="Segoe UI"/>
                      </a:endParaRPr>
                    </a:p>
                  </a:txBody>
                  <a:tcPr marL="0" marR="0" marT="19050" marB="0">
                    <a:solidFill>
                      <a:srgbClr val="FCD07D"/>
                    </a:solidFill>
                  </a:tcPr>
                </a:tc>
                <a:tc>
                  <a:txBody>
                    <a:bodyPr/>
                    <a:lstStyle/>
                    <a:p>
                      <a:pPr marR="233679" algn="r">
                        <a:lnSpc>
                          <a:spcPct val="100000"/>
                        </a:lnSpc>
                        <a:spcBef>
                          <a:spcPts val="150"/>
                        </a:spcBef>
                      </a:pPr>
                      <a:r>
                        <a:rPr sz="900" b="1" dirty="0">
                          <a:latin typeface="Segoe UI"/>
                          <a:cs typeface="Segoe UI"/>
                        </a:rPr>
                        <a:t>x</a:t>
                      </a:r>
                      <a:endParaRPr sz="900">
                        <a:latin typeface="Segoe UI"/>
                        <a:cs typeface="Segoe UI"/>
                      </a:endParaRPr>
                    </a:p>
                  </a:txBody>
                  <a:tcPr marL="0" marR="0" marT="19050" marB="0">
                    <a:solidFill>
                      <a:srgbClr val="FFFFFF"/>
                    </a:solidFill>
                  </a:tcPr>
                </a:tc>
                <a:extLst>
                  <a:ext uri="{0D108BD9-81ED-4DB2-BD59-A6C34878D82A}">
                    <a16:rowId xmlns:a16="http://schemas.microsoft.com/office/drawing/2014/main" val="10013"/>
                  </a:ext>
                </a:extLst>
              </a:tr>
            </a:tbl>
          </a:graphicData>
        </a:graphic>
      </p:graphicFrame>
      <p:sp>
        <p:nvSpPr>
          <p:cNvPr id="27" name="object 27"/>
          <p:cNvSpPr/>
          <p:nvPr/>
        </p:nvSpPr>
        <p:spPr>
          <a:xfrm>
            <a:off x="4401952" y="4500054"/>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28" name="object 28"/>
          <p:cNvSpPr/>
          <p:nvPr/>
        </p:nvSpPr>
        <p:spPr>
          <a:xfrm>
            <a:off x="4401952" y="4677826"/>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29" name="object 29"/>
          <p:cNvSpPr/>
          <p:nvPr/>
        </p:nvSpPr>
        <p:spPr>
          <a:xfrm>
            <a:off x="4401952" y="4855597"/>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30" name="object 30"/>
          <p:cNvSpPr/>
          <p:nvPr/>
        </p:nvSpPr>
        <p:spPr>
          <a:xfrm>
            <a:off x="4401952" y="5033369"/>
            <a:ext cx="635" cy="6350"/>
          </a:xfrm>
          <a:custGeom>
            <a:avLst/>
            <a:gdLst/>
            <a:ahLst/>
            <a:cxnLst/>
            <a:rect l="l" t="t" r="r" b="b"/>
            <a:pathLst>
              <a:path w="635" h="6350">
                <a:moveTo>
                  <a:pt x="6" y="6355"/>
                </a:moveTo>
                <a:lnTo>
                  <a:pt x="0" y="0"/>
                </a:lnTo>
                <a:lnTo>
                  <a:pt x="6" y="6355"/>
                </a:lnTo>
                <a:close/>
              </a:path>
            </a:pathLst>
          </a:custGeom>
          <a:solidFill>
            <a:srgbClr val="D3D3D3"/>
          </a:solidFill>
        </p:spPr>
        <p:txBody>
          <a:bodyPr wrap="square" lIns="0" tIns="0" rIns="0" bIns="0" rtlCol="0"/>
          <a:lstStyle/>
          <a:p>
            <a:endParaRPr/>
          </a:p>
        </p:txBody>
      </p:sp>
      <p:sp>
        <p:nvSpPr>
          <p:cNvPr id="31" name="object 31"/>
          <p:cNvSpPr/>
          <p:nvPr/>
        </p:nvSpPr>
        <p:spPr>
          <a:xfrm>
            <a:off x="4401952" y="5211148"/>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32" name="object 32"/>
          <p:cNvSpPr/>
          <p:nvPr/>
        </p:nvSpPr>
        <p:spPr>
          <a:xfrm>
            <a:off x="4401952" y="5388913"/>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33" name="object 33"/>
          <p:cNvSpPr/>
          <p:nvPr/>
        </p:nvSpPr>
        <p:spPr>
          <a:xfrm>
            <a:off x="4401952" y="5566685"/>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34" name="object 34"/>
          <p:cNvSpPr/>
          <p:nvPr/>
        </p:nvSpPr>
        <p:spPr>
          <a:xfrm>
            <a:off x="4401952" y="5744457"/>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35" name="object 35"/>
          <p:cNvSpPr/>
          <p:nvPr/>
        </p:nvSpPr>
        <p:spPr>
          <a:xfrm>
            <a:off x="4401952" y="5922229"/>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36" name="object 36"/>
          <p:cNvSpPr/>
          <p:nvPr/>
        </p:nvSpPr>
        <p:spPr>
          <a:xfrm>
            <a:off x="4401952" y="6100001"/>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37" name="object 37"/>
          <p:cNvSpPr/>
          <p:nvPr/>
        </p:nvSpPr>
        <p:spPr>
          <a:xfrm>
            <a:off x="4401952" y="6277773"/>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38" name="object 38"/>
          <p:cNvSpPr/>
          <p:nvPr/>
        </p:nvSpPr>
        <p:spPr>
          <a:xfrm>
            <a:off x="4401952" y="6455544"/>
            <a:ext cx="635" cy="6350"/>
          </a:xfrm>
          <a:custGeom>
            <a:avLst/>
            <a:gdLst/>
            <a:ahLst/>
            <a:cxnLst/>
            <a:rect l="l" t="t" r="r" b="b"/>
            <a:pathLst>
              <a:path w="635" h="6350">
                <a:moveTo>
                  <a:pt x="6" y="6349"/>
                </a:moveTo>
                <a:lnTo>
                  <a:pt x="0" y="0"/>
                </a:lnTo>
                <a:lnTo>
                  <a:pt x="6" y="6349"/>
                </a:lnTo>
                <a:close/>
              </a:path>
            </a:pathLst>
          </a:custGeom>
          <a:solidFill>
            <a:srgbClr val="D3D3D3"/>
          </a:solidFill>
        </p:spPr>
        <p:txBody>
          <a:bodyPr wrap="square" lIns="0" tIns="0" rIns="0" bIns="0" rtlCol="0"/>
          <a:lstStyle/>
          <a:p>
            <a:endParaRPr/>
          </a:p>
        </p:txBody>
      </p:sp>
      <p:sp>
        <p:nvSpPr>
          <p:cNvPr id="39" name="object 3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44</a:t>
            </a:fld>
            <a:endParaRPr spc="-25" dirty="0"/>
          </a:p>
        </p:txBody>
      </p:sp>
    </p:spTree>
    <p:extLst>
      <p:ext uri="{BB962C8B-B14F-4D97-AF65-F5344CB8AC3E}">
        <p14:creationId xmlns:p14="http://schemas.microsoft.com/office/powerpoint/2010/main" val="1986657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51687" y="1613153"/>
            <a:ext cx="8623300" cy="5128260"/>
            <a:chOff x="551687" y="1613153"/>
            <a:chExt cx="8623300" cy="5128260"/>
          </a:xfrm>
        </p:grpSpPr>
        <p:sp>
          <p:nvSpPr>
            <p:cNvPr id="3" name="object 3"/>
            <p:cNvSpPr/>
            <p:nvPr/>
          </p:nvSpPr>
          <p:spPr>
            <a:xfrm>
              <a:off x="551687" y="1613153"/>
              <a:ext cx="8623300" cy="5116195"/>
            </a:xfrm>
            <a:custGeom>
              <a:avLst/>
              <a:gdLst/>
              <a:ahLst/>
              <a:cxnLst/>
              <a:rect l="l" t="t" r="r" b="b"/>
              <a:pathLst>
                <a:path w="8623300" h="5116195">
                  <a:moveTo>
                    <a:pt x="8622792" y="0"/>
                  </a:moveTo>
                  <a:lnTo>
                    <a:pt x="0" y="0"/>
                  </a:lnTo>
                  <a:lnTo>
                    <a:pt x="0" y="5116068"/>
                  </a:lnTo>
                  <a:lnTo>
                    <a:pt x="8622792" y="5116068"/>
                  </a:lnTo>
                  <a:lnTo>
                    <a:pt x="8622792" y="0"/>
                  </a:lnTo>
                  <a:close/>
                </a:path>
              </a:pathLst>
            </a:custGeom>
            <a:solidFill>
              <a:srgbClr val="C3C3DD"/>
            </a:solidFill>
          </p:spPr>
          <p:txBody>
            <a:bodyPr wrap="square" lIns="0" tIns="0" rIns="0" bIns="0" rtlCol="0"/>
            <a:lstStyle/>
            <a:p>
              <a:endParaRPr/>
            </a:p>
          </p:txBody>
        </p:sp>
        <p:sp>
          <p:nvSpPr>
            <p:cNvPr id="4" name="object 4"/>
            <p:cNvSpPr/>
            <p:nvPr/>
          </p:nvSpPr>
          <p:spPr>
            <a:xfrm>
              <a:off x="2766263" y="5344872"/>
              <a:ext cx="3528695" cy="1396365"/>
            </a:xfrm>
            <a:custGeom>
              <a:avLst/>
              <a:gdLst/>
              <a:ahLst/>
              <a:cxnLst/>
              <a:rect l="l" t="t" r="r" b="b"/>
              <a:pathLst>
                <a:path w="3528695" h="1396365">
                  <a:moveTo>
                    <a:pt x="3528347" y="1396370"/>
                  </a:moveTo>
                  <a:lnTo>
                    <a:pt x="0" y="1396370"/>
                  </a:lnTo>
                  <a:lnTo>
                    <a:pt x="0" y="0"/>
                  </a:lnTo>
                  <a:lnTo>
                    <a:pt x="3528347" y="0"/>
                  </a:lnTo>
                  <a:lnTo>
                    <a:pt x="3528347" y="1396370"/>
                  </a:lnTo>
                  <a:close/>
                </a:path>
              </a:pathLst>
            </a:custGeom>
            <a:solidFill>
              <a:srgbClr val="FFFFFF"/>
            </a:solidFill>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200252" rIns="0" bIns="0" rtlCol="0">
            <a:spAutoFit/>
          </a:bodyPr>
          <a:lstStyle/>
          <a:p>
            <a:pPr marL="12700" marR="5080">
              <a:lnSpc>
                <a:spcPts val="3890"/>
              </a:lnSpc>
              <a:spcBef>
                <a:spcPts val="585"/>
              </a:spcBef>
            </a:pPr>
            <a:r>
              <a:rPr dirty="0"/>
              <a:t>BDF</a:t>
            </a:r>
            <a:r>
              <a:rPr spc="-25" dirty="0"/>
              <a:t> </a:t>
            </a:r>
            <a:r>
              <a:rPr dirty="0"/>
              <a:t>can</a:t>
            </a:r>
            <a:r>
              <a:rPr spc="-30" dirty="0"/>
              <a:t> </a:t>
            </a:r>
            <a:r>
              <a:rPr dirty="0"/>
              <a:t>increase</a:t>
            </a:r>
            <a:r>
              <a:rPr spc="-40" dirty="0"/>
              <a:t> </a:t>
            </a:r>
            <a:r>
              <a:rPr dirty="0"/>
              <a:t>sales</a:t>
            </a:r>
            <a:r>
              <a:rPr spc="-35" dirty="0"/>
              <a:t> </a:t>
            </a:r>
            <a:r>
              <a:rPr dirty="0"/>
              <a:t>volume</a:t>
            </a:r>
            <a:r>
              <a:rPr spc="-30" dirty="0"/>
              <a:t> </a:t>
            </a:r>
            <a:r>
              <a:rPr dirty="0"/>
              <a:t>by</a:t>
            </a:r>
            <a:r>
              <a:rPr spc="-30" dirty="0"/>
              <a:t> </a:t>
            </a:r>
            <a:r>
              <a:rPr dirty="0"/>
              <a:t>increasing</a:t>
            </a:r>
            <a:r>
              <a:rPr spc="-40" dirty="0"/>
              <a:t> </a:t>
            </a:r>
            <a:r>
              <a:rPr dirty="0"/>
              <a:t>TDP</a:t>
            </a:r>
            <a:r>
              <a:rPr spc="-30" dirty="0"/>
              <a:t> </a:t>
            </a:r>
            <a:r>
              <a:rPr dirty="0"/>
              <a:t>for</a:t>
            </a:r>
            <a:r>
              <a:rPr spc="-35" dirty="0"/>
              <a:t> </a:t>
            </a:r>
            <a:r>
              <a:rPr spc="-50" dirty="0"/>
              <a:t>1 </a:t>
            </a:r>
            <a:r>
              <a:rPr dirty="0"/>
              <a:t>product</a:t>
            </a:r>
            <a:r>
              <a:rPr spc="-25" dirty="0"/>
              <a:t> </a:t>
            </a:r>
            <a:r>
              <a:rPr dirty="0"/>
              <a:t>in</a:t>
            </a:r>
            <a:r>
              <a:rPr spc="-40" dirty="0"/>
              <a:t> </a:t>
            </a:r>
            <a:r>
              <a:rPr dirty="0"/>
              <a:t>the</a:t>
            </a:r>
            <a:r>
              <a:rPr spc="-30" dirty="0"/>
              <a:t> </a:t>
            </a:r>
            <a:r>
              <a:rPr spc="-10" dirty="0"/>
              <a:t>segment</a:t>
            </a:r>
          </a:p>
        </p:txBody>
      </p:sp>
      <p:sp>
        <p:nvSpPr>
          <p:cNvPr id="6" name="object 6"/>
          <p:cNvSpPr txBox="1"/>
          <p:nvPr/>
        </p:nvSpPr>
        <p:spPr>
          <a:xfrm>
            <a:off x="4049692" y="5420833"/>
            <a:ext cx="601345" cy="145415"/>
          </a:xfrm>
          <a:prstGeom prst="rect">
            <a:avLst/>
          </a:prstGeom>
        </p:spPr>
        <p:txBody>
          <a:bodyPr vert="horz" wrap="square" lIns="0" tIns="17145" rIns="0" bIns="0" rtlCol="0">
            <a:spAutoFit/>
          </a:bodyPr>
          <a:lstStyle/>
          <a:p>
            <a:pPr marL="12700">
              <a:lnSpc>
                <a:spcPct val="100000"/>
              </a:lnSpc>
              <a:spcBef>
                <a:spcPts val="135"/>
              </a:spcBef>
            </a:pPr>
            <a:r>
              <a:rPr sz="750" b="1" dirty="0">
                <a:latin typeface="Segoe UI"/>
                <a:cs typeface="Segoe UI"/>
              </a:rPr>
              <a:t>Fit</a:t>
            </a:r>
            <a:r>
              <a:rPr sz="750" b="1" spc="20" dirty="0">
                <a:latin typeface="Segoe UI"/>
                <a:cs typeface="Segoe UI"/>
              </a:rPr>
              <a:t> </a:t>
            </a:r>
            <a:r>
              <a:rPr sz="750" b="1" spc="-10" dirty="0">
                <a:latin typeface="Segoe UI"/>
                <a:cs typeface="Segoe UI"/>
              </a:rPr>
              <a:t>Variables</a:t>
            </a:r>
            <a:endParaRPr sz="750">
              <a:latin typeface="Segoe UI"/>
              <a:cs typeface="Segoe UI"/>
            </a:endParaRPr>
          </a:p>
        </p:txBody>
      </p:sp>
      <p:sp>
        <p:nvSpPr>
          <p:cNvPr id="7" name="object 7"/>
          <p:cNvSpPr txBox="1"/>
          <p:nvPr/>
        </p:nvSpPr>
        <p:spPr>
          <a:xfrm>
            <a:off x="5949572" y="5420833"/>
            <a:ext cx="337820" cy="145415"/>
          </a:xfrm>
          <a:prstGeom prst="rect">
            <a:avLst/>
          </a:prstGeom>
        </p:spPr>
        <p:txBody>
          <a:bodyPr vert="horz" wrap="square" lIns="0" tIns="17145" rIns="0" bIns="0" rtlCol="0">
            <a:spAutoFit/>
          </a:bodyPr>
          <a:lstStyle/>
          <a:p>
            <a:pPr marL="12700">
              <a:lnSpc>
                <a:spcPct val="100000"/>
              </a:lnSpc>
              <a:spcBef>
                <a:spcPts val="135"/>
              </a:spcBef>
            </a:pPr>
            <a:r>
              <a:rPr sz="750" b="1" dirty="0">
                <a:latin typeface="Segoe UI"/>
                <a:cs typeface="Segoe UI"/>
              </a:rPr>
              <a:t>Adj</a:t>
            </a:r>
            <a:r>
              <a:rPr sz="750" b="1" spc="55" dirty="0">
                <a:latin typeface="Segoe UI"/>
                <a:cs typeface="Segoe UI"/>
              </a:rPr>
              <a:t> </a:t>
            </a:r>
            <a:r>
              <a:rPr sz="750" b="1" spc="-25" dirty="0">
                <a:latin typeface="Segoe UI"/>
                <a:cs typeface="Segoe UI"/>
              </a:rPr>
              <a:t>R2</a:t>
            </a:r>
            <a:endParaRPr sz="750">
              <a:latin typeface="Segoe UI"/>
              <a:cs typeface="Segoe UI"/>
            </a:endParaRPr>
          </a:p>
        </p:txBody>
      </p:sp>
      <p:graphicFrame>
        <p:nvGraphicFramePr>
          <p:cNvPr id="8" name="object 8"/>
          <p:cNvGraphicFramePr>
            <a:graphicFrameLocks noGrp="1"/>
          </p:cNvGraphicFramePr>
          <p:nvPr/>
        </p:nvGraphicFramePr>
        <p:xfrm>
          <a:off x="605914" y="1686141"/>
          <a:ext cx="8497565" cy="3770630"/>
        </p:xfrm>
        <a:graphic>
          <a:graphicData uri="http://schemas.openxmlformats.org/drawingml/2006/table">
            <a:tbl>
              <a:tblPr firstRow="1" bandRow="1">
                <a:tableStyleId>{2D5ABB26-0587-4C30-8999-92F81FD0307C}</a:tableStyleId>
              </a:tblPr>
              <a:tblGrid>
                <a:gridCol w="2313305">
                  <a:extLst>
                    <a:ext uri="{9D8B030D-6E8A-4147-A177-3AD203B41FA5}">
                      <a16:colId xmlns:a16="http://schemas.microsoft.com/office/drawing/2014/main" val="20000"/>
                    </a:ext>
                  </a:extLst>
                </a:gridCol>
                <a:gridCol w="414655">
                  <a:extLst>
                    <a:ext uri="{9D8B030D-6E8A-4147-A177-3AD203B41FA5}">
                      <a16:colId xmlns:a16="http://schemas.microsoft.com/office/drawing/2014/main" val="20001"/>
                    </a:ext>
                  </a:extLst>
                </a:gridCol>
                <a:gridCol w="435610">
                  <a:extLst>
                    <a:ext uri="{9D8B030D-6E8A-4147-A177-3AD203B41FA5}">
                      <a16:colId xmlns:a16="http://schemas.microsoft.com/office/drawing/2014/main" val="20002"/>
                    </a:ext>
                  </a:extLst>
                </a:gridCol>
                <a:gridCol w="289560">
                  <a:extLst>
                    <a:ext uri="{9D8B030D-6E8A-4147-A177-3AD203B41FA5}">
                      <a16:colId xmlns:a16="http://schemas.microsoft.com/office/drawing/2014/main" val="20003"/>
                    </a:ext>
                  </a:extLst>
                </a:gridCol>
                <a:gridCol w="397510">
                  <a:extLst>
                    <a:ext uri="{9D8B030D-6E8A-4147-A177-3AD203B41FA5}">
                      <a16:colId xmlns:a16="http://schemas.microsoft.com/office/drawing/2014/main" val="20004"/>
                    </a:ext>
                  </a:extLst>
                </a:gridCol>
                <a:gridCol w="295910">
                  <a:extLst>
                    <a:ext uri="{9D8B030D-6E8A-4147-A177-3AD203B41FA5}">
                      <a16:colId xmlns:a16="http://schemas.microsoft.com/office/drawing/2014/main" val="20005"/>
                    </a:ext>
                  </a:extLst>
                </a:gridCol>
                <a:gridCol w="429260">
                  <a:extLst>
                    <a:ext uri="{9D8B030D-6E8A-4147-A177-3AD203B41FA5}">
                      <a16:colId xmlns:a16="http://schemas.microsoft.com/office/drawing/2014/main" val="20006"/>
                    </a:ext>
                  </a:extLst>
                </a:gridCol>
                <a:gridCol w="295910">
                  <a:extLst>
                    <a:ext uri="{9D8B030D-6E8A-4147-A177-3AD203B41FA5}">
                      <a16:colId xmlns:a16="http://schemas.microsoft.com/office/drawing/2014/main" val="20007"/>
                    </a:ext>
                  </a:extLst>
                </a:gridCol>
                <a:gridCol w="429260">
                  <a:extLst>
                    <a:ext uri="{9D8B030D-6E8A-4147-A177-3AD203B41FA5}">
                      <a16:colId xmlns:a16="http://schemas.microsoft.com/office/drawing/2014/main" val="20008"/>
                    </a:ext>
                  </a:extLst>
                </a:gridCol>
                <a:gridCol w="295910">
                  <a:extLst>
                    <a:ext uri="{9D8B030D-6E8A-4147-A177-3AD203B41FA5}">
                      <a16:colId xmlns:a16="http://schemas.microsoft.com/office/drawing/2014/main" val="20009"/>
                    </a:ext>
                  </a:extLst>
                </a:gridCol>
                <a:gridCol w="429260">
                  <a:extLst>
                    <a:ext uri="{9D8B030D-6E8A-4147-A177-3AD203B41FA5}">
                      <a16:colId xmlns:a16="http://schemas.microsoft.com/office/drawing/2014/main" val="20010"/>
                    </a:ext>
                  </a:extLst>
                </a:gridCol>
                <a:gridCol w="295910">
                  <a:extLst>
                    <a:ext uri="{9D8B030D-6E8A-4147-A177-3AD203B41FA5}">
                      <a16:colId xmlns:a16="http://schemas.microsoft.com/office/drawing/2014/main" val="20011"/>
                    </a:ext>
                  </a:extLst>
                </a:gridCol>
                <a:gridCol w="429260">
                  <a:extLst>
                    <a:ext uri="{9D8B030D-6E8A-4147-A177-3AD203B41FA5}">
                      <a16:colId xmlns:a16="http://schemas.microsoft.com/office/drawing/2014/main" val="20012"/>
                    </a:ext>
                  </a:extLst>
                </a:gridCol>
                <a:gridCol w="295909">
                  <a:extLst>
                    <a:ext uri="{9D8B030D-6E8A-4147-A177-3AD203B41FA5}">
                      <a16:colId xmlns:a16="http://schemas.microsoft.com/office/drawing/2014/main" val="20013"/>
                    </a:ext>
                  </a:extLst>
                </a:gridCol>
                <a:gridCol w="429259">
                  <a:extLst>
                    <a:ext uri="{9D8B030D-6E8A-4147-A177-3AD203B41FA5}">
                      <a16:colId xmlns:a16="http://schemas.microsoft.com/office/drawing/2014/main" val="20014"/>
                    </a:ext>
                  </a:extLst>
                </a:gridCol>
                <a:gridCol w="295909">
                  <a:extLst>
                    <a:ext uri="{9D8B030D-6E8A-4147-A177-3AD203B41FA5}">
                      <a16:colId xmlns:a16="http://schemas.microsoft.com/office/drawing/2014/main" val="20015"/>
                    </a:ext>
                  </a:extLst>
                </a:gridCol>
                <a:gridCol w="429259">
                  <a:extLst>
                    <a:ext uri="{9D8B030D-6E8A-4147-A177-3AD203B41FA5}">
                      <a16:colId xmlns:a16="http://schemas.microsoft.com/office/drawing/2014/main" val="20016"/>
                    </a:ext>
                  </a:extLst>
                </a:gridCol>
                <a:gridCol w="295909">
                  <a:extLst>
                    <a:ext uri="{9D8B030D-6E8A-4147-A177-3AD203B41FA5}">
                      <a16:colId xmlns:a16="http://schemas.microsoft.com/office/drawing/2014/main" val="20017"/>
                    </a:ext>
                  </a:extLst>
                </a:gridCol>
              </a:tblGrid>
              <a:tr h="177165">
                <a:tc gridSpan="2">
                  <a:txBody>
                    <a:bodyPr/>
                    <a:lstStyle/>
                    <a:p>
                      <a:pPr>
                        <a:lnSpc>
                          <a:spcPct val="100000"/>
                        </a:lnSpc>
                      </a:pPr>
                      <a:endParaRPr sz="1000">
                        <a:latin typeface="Times New Roman"/>
                        <a:cs typeface="Times New Roman"/>
                      </a:endParaRPr>
                    </a:p>
                  </a:txBody>
                  <a:tcPr marL="0" marR="0" marT="0" marB="0">
                    <a:lnR w="9525">
                      <a:solidFill>
                        <a:srgbClr val="000000"/>
                      </a:solidFill>
                      <a:prstDash val="solid"/>
                    </a:lnR>
                    <a:solidFill>
                      <a:srgbClr val="FFFFFF"/>
                    </a:solidFill>
                  </a:tcPr>
                </a:tc>
                <a:tc hMerge="1">
                  <a:txBody>
                    <a:bodyPr/>
                    <a:lstStyle/>
                    <a:p>
                      <a:endParaRPr/>
                    </a:p>
                  </a:txBody>
                  <a:tcPr marL="0" marR="0" marT="0" marB="0"/>
                </a:tc>
                <a:tc gridSpan="2">
                  <a:txBody>
                    <a:bodyPr/>
                    <a:lstStyle/>
                    <a:p>
                      <a:pPr marL="168275">
                        <a:lnSpc>
                          <a:spcPct val="100000"/>
                        </a:lnSpc>
                        <a:spcBef>
                          <a:spcPts val="150"/>
                        </a:spcBef>
                      </a:pPr>
                      <a:r>
                        <a:rPr sz="900" spc="-10" dirty="0">
                          <a:latin typeface="Segoe UI"/>
                          <a:cs typeface="Segoe UI"/>
                        </a:rPr>
                        <a:t>Price_Ln</a:t>
                      </a:r>
                      <a:endParaRPr sz="900">
                        <a:latin typeface="Segoe UI"/>
                        <a:cs typeface="Segoe UI"/>
                      </a:endParaRPr>
                    </a:p>
                  </a:txBody>
                  <a:tcPr marL="0" marR="0" marT="19050" marB="0">
                    <a:lnL w="9525">
                      <a:solidFill>
                        <a:srgbClr val="000000"/>
                      </a:solidFill>
                      <a:prstDash val="solid"/>
                    </a:lnL>
                    <a:lnR w="6350">
                      <a:solidFill>
                        <a:srgbClr val="000000"/>
                      </a:solidFill>
                      <a:prstDash val="solid"/>
                    </a:lnR>
                    <a:solidFill>
                      <a:srgbClr val="FFF1CC"/>
                    </a:solidFill>
                  </a:tcPr>
                </a:tc>
                <a:tc hMerge="1">
                  <a:txBody>
                    <a:bodyPr/>
                    <a:lstStyle/>
                    <a:p>
                      <a:endParaRPr/>
                    </a:p>
                  </a:txBody>
                  <a:tcPr marL="0" marR="0" marT="0" marB="0"/>
                </a:tc>
                <a:tc gridSpan="2">
                  <a:txBody>
                    <a:bodyPr/>
                    <a:lstStyle/>
                    <a:p>
                      <a:pPr algn="ctr">
                        <a:lnSpc>
                          <a:spcPct val="100000"/>
                        </a:lnSpc>
                        <a:spcBef>
                          <a:spcPts val="150"/>
                        </a:spcBef>
                      </a:pPr>
                      <a:r>
                        <a:rPr sz="900" spc="-25" dirty="0">
                          <a:latin typeface="Segoe UI"/>
                          <a:cs typeface="Segoe UI"/>
                        </a:rPr>
                        <a:t>TDP</a:t>
                      </a:r>
                      <a:endParaRPr sz="900">
                        <a:latin typeface="Segoe UI"/>
                        <a:cs typeface="Segoe UI"/>
                      </a:endParaRPr>
                    </a:p>
                  </a:txBody>
                  <a:tcPr marL="0" marR="0" marT="19050" marB="0">
                    <a:lnL w="6350">
                      <a:solidFill>
                        <a:srgbClr val="000000"/>
                      </a:solidFill>
                      <a:prstDash val="solid"/>
                    </a:lnL>
                    <a:lnR w="6350">
                      <a:solidFill>
                        <a:srgbClr val="000000"/>
                      </a:solidFill>
                      <a:prstDash val="solid"/>
                    </a:lnR>
                    <a:solidFill>
                      <a:srgbClr val="FFF1CC"/>
                    </a:solidFill>
                  </a:tcPr>
                </a:tc>
                <a:tc hMerge="1">
                  <a:txBody>
                    <a:bodyPr/>
                    <a:lstStyle/>
                    <a:p>
                      <a:endParaRPr/>
                    </a:p>
                  </a:txBody>
                  <a:tcPr marL="0" marR="0" marT="0" marB="0"/>
                </a:tc>
                <a:tc gridSpan="2">
                  <a:txBody>
                    <a:bodyPr/>
                    <a:lstStyle/>
                    <a:p>
                      <a:pPr marL="199390">
                        <a:lnSpc>
                          <a:spcPct val="100000"/>
                        </a:lnSpc>
                        <a:spcBef>
                          <a:spcPts val="150"/>
                        </a:spcBef>
                      </a:pPr>
                      <a:r>
                        <a:rPr sz="900" spc="-10" dirty="0">
                          <a:latin typeface="Segoe UI"/>
                          <a:cs typeface="Segoe UI"/>
                        </a:rPr>
                        <a:t>Spring</a:t>
                      </a:r>
                      <a:endParaRPr sz="900">
                        <a:latin typeface="Segoe UI"/>
                        <a:cs typeface="Segoe UI"/>
                      </a:endParaRPr>
                    </a:p>
                  </a:txBody>
                  <a:tcPr marL="0" marR="0" marT="19050" marB="0">
                    <a:lnL w="6350">
                      <a:solidFill>
                        <a:srgbClr val="000000"/>
                      </a:solidFill>
                      <a:prstDash val="solid"/>
                    </a:lnL>
                    <a:lnR w="6350">
                      <a:solidFill>
                        <a:srgbClr val="000000"/>
                      </a:solidFill>
                      <a:prstDash val="solid"/>
                    </a:lnR>
                    <a:solidFill>
                      <a:srgbClr val="FFF1CC"/>
                    </a:solidFill>
                  </a:tcPr>
                </a:tc>
                <a:tc hMerge="1">
                  <a:txBody>
                    <a:bodyPr/>
                    <a:lstStyle/>
                    <a:p>
                      <a:endParaRPr/>
                    </a:p>
                  </a:txBody>
                  <a:tcPr marL="0" marR="0" marT="0" marB="0"/>
                </a:tc>
                <a:tc gridSpan="2">
                  <a:txBody>
                    <a:bodyPr/>
                    <a:lstStyle/>
                    <a:p>
                      <a:pPr marL="148590">
                        <a:lnSpc>
                          <a:spcPct val="100000"/>
                        </a:lnSpc>
                        <a:spcBef>
                          <a:spcPts val="150"/>
                        </a:spcBef>
                      </a:pPr>
                      <a:r>
                        <a:rPr sz="900" spc="-10" dirty="0">
                          <a:latin typeface="Segoe UI"/>
                          <a:cs typeface="Segoe UI"/>
                        </a:rPr>
                        <a:t>Summer</a:t>
                      </a:r>
                      <a:endParaRPr sz="900">
                        <a:latin typeface="Segoe UI"/>
                        <a:cs typeface="Segoe UI"/>
                      </a:endParaRPr>
                    </a:p>
                  </a:txBody>
                  <a:tcPr marL="0" marR="0" marT="19050" marB="0">
                    <a:lnL w="6350">
                      <a:solidFill>
                        <a:srgbClr val="000000"/>
                      </a:solidFill>
                      <a:prstDash val="solid"/>
                    </a:lnL>
                    <a:lnR w="6350">
                      <a:solidFill>
                        <a:srgbClr val="000000"/>
                      </a:solidFill>
                      <a:prstDash val="solid"/>
                    </a:lnR>
                    <a:solidFill>
                      <a:srgbClr val="FFF1CC"/>
                    </a:solidFill>
                  </a:tcPr>
                </a:tc>
                <a:tc hMerge="1">
                  <a:txBody>
                    <a:bodyPr/>
                    <a:lstStyle/>
                    <a:p>
                      <a:endParaRPr/>
                    </a:p>
                  </a:txBody>
                  <a:tcPr marL="0" marR="0" marT="0" marB="0"/>
                </a:tc>
                <a:tc gridSpan="2">
                  <a:txBody>
                    <a:bodyPr/>
                    <a:lstStyle/>
                    <a:p>
                      <a:pPr marL="199390">
                        <a:lnSpc>
                          <a:spcPct val="100000"/>
                        </a:lnSpc>
                        <a:spcBef>
                          <a:spcPts val="150"/>
                        </a:spcBef>
                      </a:pPr>
                      <a:r>
                        <a:rPr sz="900" spc="-10" dirty="0">
                          <a:latin typeface="Segoe UI"/>
                          <a:cs typeface="Segoe UI"/>
                        </a:rPr>
                        <a:t>Winter</a:t>
                      </a:r>
                      <a:endParaRPr sz="900">
                        <a:latin typeface="Segoe UI"/>
                        <a:cs typeface="Segoe UI"/>
                      </a:endParaRPr>
                    </a:p>
                  </a:txBody>
                  <a:tcPr marL="0" marR="0" marT="19050" marB="0">
                    <a:lnL w="6350">
                      <a:solidFill>
                        <a:srgbClr val="000000"/>
                      </a:solidFill>
                      <a:prstDash val="solid"/>
                    </a:lnL>
                    <a:lnR w="6350">
                      <a:solidFill>
                        <a:srgbClr val="000000"/>
                      </a:solidFill>
                      <a:prstDash val="solid"/>
                    </a:lnR>
                    <a:solidFill>
                      <a:srgbClr val="FFF1CC"/>
                    </a:solidFill>
                  </a:tcPr>
                </a:tc>
                <a:tc hMerge="1">
                  <a:txBody>
                    <a:bodyPr/>
                    <a:lstStyle/>
                    <a:p>
                      <a:endParaRPr/>
                    </a:p>
                  </a:txBody>
                  <a:tcPr marL="0" marR="0" marT="0" marB="0"/>
                </a:tc>
                <a:tc gridSpan="2">
                  <a:txBody>
                    <a:bodyPr/>
                    <a:lstStyle/>
                    <a:p>
                      <a:pPr marL="4445" algn="ctr">
                        <a:lnSpc>
                          <a:spcPct val="100000"/>
                        </a:lnSpc>
                        <a:spcBef>
                          <a:spcPts val="150"/>
                        </a:spcBef>
                      </a:pPr>
                      <a:r>
                        <a:rPr sz="900" spc="-25" dirty="0">
                          <a:latin typeface="Segoe UI"/>
                          <a:cs typeface="Segoe UI"/>
                        </a:rPr>
                        <a:t>CPI</a:t>
                      </a:r>
                      <a:endParaRPr sz="900">
                        <a:latin typeface="Segoe UI"/>
                        <a:cs typeface="Segoe UI"/>
                      </a:endParaRPr>
                    </a:p>
                  </a:txBody>
                  <a:tcPr marL="0" marR="0" marT="19050" marB="0">
                    <a:lnL w="6350">
                      <a:solidFill>
                        <a:srgbClr val="000000"/>
                      </a:solidFill>
                      <a:prstDash val="solid"/>
                    </a:lnL>
                    <a:lnR w="6350">
                      <a:solidFill>
                        <a:srgbClr val="000000"/>
                      </a:solidFill>
                      <a:prstDash val="solid"/>
                    </a:lnR>
                    <a:solidFill>
                      <a:srgbClr val="FFF1CC"/>
                    </a:solidFill>
                  </a:tcPr>
                </a:tc>
                <a:tc hMerge="1">
                  <a:txBody>
                    <a:bodyPr/>
                    <a:lstStyle/>
                    <a:p>
                      <a:endParaRPr/>
                    </a:p>
                  </a:txBody>
                  <a:tcPr marL="0" marR="0" marT="0" marB="0"/>
                </a:tc>
                <a:tc gridSpan="2">
                  <a:txBody>
                    <a:bodyPr/>
                    <a:lstStyle/>
                    <a:p>
                      <a:pPr marL="46990">
                        <a:lnSpc>
                          <a:spcPct val="100000"/>
                        </a:lnSpc>
                        <a:spcBef>
                          <a:spcPts val="150"/>
                        </a:spcBef>
                      </a:pPr>
                      <a:r>
                        <a:rPr sz="900" spc="-10" dirty="0">
                          <a:latin typeface="Segoe UI"/>
                          <a:cs typeface="Segoe UI"/>
                        </a:rPr>
                        <a:t>Temperature</a:t>
                      </a:r>
                      <a:endParaRPr sz="900">
                        <a:latin typeface="Segoe UI"/>
                        <a:cs typeface="Segoe UI"/>
                      </a:endParaRPr>
                    </a:p>
                  </a:txBody>
                  <a:tcPr marL="0" marR="0" marT="19050" marB="0">
                    <a:lnL w="6350">
                      <a:solidFill>
                        <a:srgbClr val="000000"/>
                      </a:solidFill>
                      <a:prstDash val="solid"/>
                    </a:lnL>
                    <a:lnR w="6350">
                      <a:solidFill>
                        <a:srgbClr val="000000"/>
                      </a:solidFill>
                      <a:prstDash val="solid"/>
                    </a:lnR>
                    <a:solidFill>
                      <a:srgbClr val="FFF1CC"/>
                    </a:solidFill>
                  </a:tcPr>
                </a:tc>
                <a:tc hMerge="1">
                  <a:txBody>
                    <a:bodyPr/>
                    <a:lstStyle/>
                    <a:p>
                      <a:endParaRPr/>
                    </a:p>
                  </a:txBody>
                  <a:tcPr marL="0" marR="0" marT="0" marB="0"/>
                </a:tc>
                <a:tc gridSpan="2">
                  <a:txBody>
                    <a:bodyPr/>
                    <a:lstStyle/>
                    <a:p>
                      <a:pPr marL="135890">
                        <a:lnSpc>
                          <a:spcPct val="100000"/>
                        </a:lnSpc>
                        <a:spcBef>
                          <a:spcPts val="150"/>
                        </a:spcBef>
                      </a:pPr>
                      <a:r>
                        <a:rPr sz="900" spc="-10" dirty="0">
                          <a:latin typeface="Segoe UI"/>
                          <a:cs typeface="Segoe UI"/>
                        </a:rPr>
                        <a:t>Sunshine</a:t>
                      </a:r>
                      <a:endParaRPr sz="900">
                        <a:latin typeface="Segoe UI"/>
                        <a:cs typeface="Segoe UI"/>
                      </a:endParaRPr>
                    </a:p>
                  </a:txBody>
                  <a:tcPr marL="0" marR="0" marT="19050" marB="0">
                    <a:lnL w="6350">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extLst>
                  <a:ext uri="{0D108BD9-81ED-4DB2-BD59-A6C34878D82A}">
                    <a16:rowId xmlns:a16="http://schemas.microsoft.com/office/drawing/2014/main" val="10000"/>
                  </a:ext>
                </a:extLst>
              </a:tr>
              <a:tr h="358140">
                <a:tc>
                  <a:txBody>
                    <a:bodyPr/>
                    <a:lstStyle/>
                    <a:p>
                      <a:pPr marL="10795" algn="ctr">
                        <a:lnSpc>
                          <a:spcPct val="100000"/>
                        </a:lnSpc>
                        <a:spcBef>
                          <a:spcPts val="850"/>
                        </a:spcBef>
                      </a:pPr>
                      <a:r>
                        <a:rPr sz="900" b="1" spc="-10" dirty="0">
                          <a:latin typeface="Segoe UI"/>
                          <a:cs typeface="Segoe UI"/>
                        </a:rPr>
                        <a:t>Combo</a:t>
                      </a:r>
                      <a:endParaRPr sz="900">
                        <a:latin typeface="Segoe UI"/>
                        <a:cs typeface="Segoe UI"/>
                      </a:endParaRPr>
                    </a:p>
                  </a:txBody>
                  <a:tcPr marL="0" marR="0" marT="107950" marB="0">
                    <a:solidFill>
                      <a:srgbClr val="FFFFFF"/>
                    </a:solidFill>
                  </a:tcPr>
                </a:tc>
                <a:tc>
                  <a:txBody>
                    <a:bodyPr/>
                    <a:lstStyle/>
                    <a:p>
                      <a:pPr marR="12065" algn="r">
                        <a:lnSpc>
                          <a:spcPct val="100000"/>
                        </a:lnSpc>
                        <a:spcBef>
                          <a:spcPts val="850"/>
                        </a:spcBef>
                      </a:pPr>
                      <a:r>
                        <a:rPr sz="900" b="1" dirty="0">
                          <a:latin typeface="Segoe UI"/>
                          <a:cs typeface="Segoe UI"/>
                        </a:rPr>
                        <a:t>Adj </a:t>
                      </a:r>
                      <a:r>
                        <a:rPr sz="900" b="1" spc="-25" dirty="0">
                          <a:latin typeface="Segoe UI"/>
                          <a:cs typeface="Segoe UI"/>
                        </a:rPr>
                        <a:t>R2</a:t>
                      </a:r>
                      <a:endParaRPr sz="900">
                        <a:latin typeface="Segoe UI"/>
                        <a:cs typeface="Segoe UI"/>
                      </a:endParaRPr>
                    </a:p>
                  </a:txBody>
                  <a:tcPr marL="0" marR="0" marT="107950" marB="0">
                    <a:lnR w="9525">
                      <a:solidFill>
                        <a:srgbClr val="000000"/>
                      </a:solidFill>
                      <a:prstDash val="solid"/>
                    </a:lnR>
                    <a:solidFill>
                      <a:srgbClr val="FFFFFF"/>
                    </a:solidFill>
                  </a:tcPr>
                </a:tc>
                <a:tc gridSpan="2">
                  <a:txBody>
                    <a:bodyPr/>
                    <a:lstStyle/>
                    <a:p>
                      <a:pPr marL="66675">
                        <a:lnSpc>
                          <a:spcPct val="100000"/>
                        </a:lnSpc>
                        <a:spcBef>
                          <a:spcPts val="850"/>
                        </a:spcBef>
                      </a:pPr>
                      <a:r>
                        <a:rPr sz="900" b="1" dirty="0">
                          <a:latin typeface="Segoe UI"/>
                          <a:cs typeface="Segoe UI"/>
                        </a:rPr>
                        <a:t>Coeff</a:t>
                      </a:r>
                      <a:r>
                        <a:rPr sz="900" b="1" spc="150" dirty="0">
                          <a:latin typeface="Segoe UI"/>
                          <a:cs typeface="Segoe UI"/>
                        </a:rPr>
                        <a:t>  </a:t>
                      </a:r>
                      <a:r>
                        <a:rPr sz="900" b="1" spc="-20" dirty="0">
                          <a:latin typeface="Segoe UI"/>
                          <a:cs typeface="Segoe UI"/>
                        </a:rPr>
                        <a:t>Sign</a:t>
                      </a:r>
                      <a:endParaRPr sz="900">
                        <a:latin typeface="Segoe UI"/>
                        <a:cs typeface="Segoe UI"/>
                      </a:endParaRPr>
                    </a:p>
                  </a:txBody>
                  <a:tcPr marL="0" marR="0" marT="107950" marB="0">
                    <a:lnL w="9525">
                      <a:solidFill>
                        <a:srgbClr val="000000"/>
                      </a:solidFill>
                      <a:prstDash val="solid"/>
                    </a:lnL>
                    <a:lnR w="6350">
                      <a:solidFill>
                        <a:srgbClr val="000000"/>
                      </a:solidFill>
                      <a:prstDash val="solid"/>
                    </a:lnR>
                    <a:solidFill>
                      <a:srgbClr val="FFFFFF"/>
                    </a:solidFill>
                  </a:tcPr>
                </a:tc>
                <a:tc hMerge="1">
                  <a:txBody>
                    <a:bodyPr/>
                    <a:lstStyle/>
                    <a:p>
                      <a:endParaRPr/>
                    </a:p>
                  </a:txBody>
                  <a:tcPr marL="0" marR="0" marT="0" marB="0"/>
                </a:tc>
                <a:tc gridSpan="2">
                  <a:txBody>
                    <a:bodyPr/>
                    <a:lstStyle/>
                    <a:p>
                      <a:pPr marL="53975">
                        <a:lnSpc>
                          <a:spcPct val="100000"/>
                        </a:lnSpc>
                        <a:spcBef>
                          <a:spcPts val="850"/>
                        </a:spcBef>
                      </a:pPr>
                      <a:r>
                        <a:rPr sz="900" b="1" dirty="0">
                          <a:latin typeface="Segoe UI"/>
                          <a:cs typeface="Segoe UI"/>
                        </a:rPr>
                        <a:t>Coeff</a:t>
                      </a:r>
                      <a:r>
                        <a:rPr sz="900" b="1" spc="405" dirty="0">
                          <a:latin typeface="Segoe UI"/>
                          <a:cs typeface="Segoe UI"/>
                        </a:rPr>
                        <a:t> </a:t>
                      </a:r>
                      <a:r>
                        <a:rPr sz="900" b="1" spc="-20" dirty="0">
                          <a:latin typeface="Segoe UI"/>
                          <a:cs typeface="Segoe UI"/>
                        </a:rPr>
                        <a:t>Sign</a:t>
                      </a:r>
                      <a:endParaRPr sz="900">
                        <a:latin typeface="Segoe UI"/>
                        <a:cs typeface="Segoe UI"/>
                      </a:endParaRPr>
                    </a:p>
                  </a:txBody>
                  <a:tcPr marL="0" marR="0" marT="107950" marB="0">
                    <a:lnL w="6350">
                      <a:solidFill>
                        <a:srgbClr val="000000"/>
                      </a:solidFill>
                      <a:prstDash val="solid"/>
                    </a:lnL>
                    <a:lnR w="6350">
                      <a:solidFill>
                        <a:srgbClr val="000000"/>
                      </a:solidFill>
                      <a:prstDash val="solid"/>
                    </a:lnR>
                    <a:solidFill>
                      <a:srgbClr val="FFFFFF"/>
                    </a:solidFill>
                  </a:tcPr>
                </a:tc>
                <a:tc hMerge="1">
                  <a:txBody>
                    <a:bodyPr/>
                    <a:lstStyle/>
                    <a:p>
                      <a:endParaRPr/>
                    </a:p>
                  </a:txBody>
                  <a:tcPr marL="0" marR="0" marT="0" marB="0"/>
                </a:tc>
                <a:tc gridSpan="2">
                  <a:txBody>
                    <a:bodyPr/>
                    <a:lstStyle/>
                    <a:p>
                      <a:pPr marL="66675">
                        <a:lnSpc>
                          <a:spcPct val="100000"/>
                        </a:lnSpc>
                        <a:spcBef>
                          <a:spcPts val="850"/>
                        </a:spcBef>
                      </a:pPr>
                      <a:r>
                        <a:rPr sz="900" b="1" dirty="0">
                          <a:latin typeface="Segoe UI"/>
                          <a:cs typeface="Segoe UI"/>
                        </a:rPr>
                        <a:t>Coeff</a:t>
                      </a:r>
                      <a:r>
                        <a:rPr sz="900" b="1" spc="150" dirty="0">
                          <a:latin typeface="Segoe UI"/>
                          <a:cs typeface="Segoe UI"/>
                        </a:rPr>
                        <a:t>  </a:t>
                      </a:r>
                      <a:r>
                        <a:rPr sz="900" b="1" spc="-20" dirty="0">
                          <a:latin typeface="Segoe UI"/>
                          <a:cs typeface="Segoe UI"/>
                        </a:rPr>
                        <a:t>Sign</a:t>
                      </a:r>
                      <a:endParaRPr sz="900">
                        <a:latin typeface="Segoe UI"/>
                        <a:cs typeface="Segoe UI"/>
                      </a:endParaRPr>
                    </a:p>
                  </a:txBody>
                  <a:tcPr marL="0" marR="0" marT="107950" marB="0">
                    <a:lnL w="6350">
                      <a:solidFill>
                        <a:srgbClr val="000000"/>
                      </a:solidFill>
                      <a:prstDash val="solid"/>
                    </a:lnL>
                    <a:lnR w="6350">
                      <a:solidFill>
                        <a:srgbClr val="000000"/>
                      </a:solidFill>
                      <a:prstDash val="solid"/>
                    </a:lnR>
                    <a:solidFill>
                      <a:srgbClr val="FFFFFF"/>
                    </a:solidFill>
                  </a:tcPr>
                </a:tc>
                <a:tc hMerge="1">
                  <a:txBody>
                    <a:bodyPr/>
                    <a:lstStyle/>
                    <a:p>
                      <a:endParaRPr/>
                    </a:p>
                  </a:txBody>
                  <a:tcPr marL="0" marR="0" marT="0" marB="0"/>
                </a:tc>
                <a:tc gridSpan="2">
                  <a:txBody>
                    <a:bodyPr/>
                    <a:lstStyle/>
                    <a:p>
                      <a:pPr marL="66675">
                        <a:lnSpc>
                          <a:spcPct val="100000"/>
                        </a:lnSpc>
                        <a:spcBef>
                          <a:spcPts val="850"/>
                        </a:spcBef>
                      </a:pPr>
                      <a:r>
                        <a:rPr sz="900" b="1" dirty="0">
                          <a:latin typeface="Segoe UI"/>
                          <a:cs typeface="Segoe UI"/>
                        </a:rPr>
                        <a:t>Coeff</a:t>
                      </a:r>
                      <a:r>
                        <a:rPr sz="900" b="1" spc="150" dirty="0">
                          <a:latin typeface="Segoe UI"/>
                          <a:cs typeface="Segoe UI"/>
                        </a:rPr>
                        <a:t>  </a:t>
                      </a:r>
                      <a:r>
                        <a:rPr sz="900" b="1" spc="-20" dirty="0">
                          <a:latin typeface="Segoe UI"/>
                          <a:cs typeface="Segoe UI"/>
                        </a:rPr>
                        <a:t>Sign</a:t>
                      </a:r>
                      <a:endParaRPr sz="900">
                        <a:latin typeface="Segoe UI"/>
                        <a:cs typeface="Segoe UI"/>
                      </a:endParaRPr>
                    </a:p>
                  </a:txBody>
                  <a:tcPr marL="0" marR="0" marT="107950" marB="0">
                    <a:lnL w="6350">
                      <a:solidFill>
                        <a:srgbClr val="000000"/>
                      </a:solidFill>
                      <a:prstDash val="solid"/>
                    </a:lnL>
                    <a:lnR w="6350">
                      <a:solidFill>
                        <a:srgbClr val="000000"/>
                      </a:solidFill>
                      <a:prstDash val="solid"/>
                    </a:lnR>
                    <a:solidFill>
                      <a:srgbClr val="FFFFFF"/>
                    </a:solidFill>
                  </a:tcPr>
                </a:tc>
                <a:tc hMerge="1">
                  <a:txBody>
                    <a:bodyPr/>
                    <a:lstStyle/>
                    <a:p>
                      <a:endParaRPr/>
                    </a:p>
                  </a:txBody>
                  <a:tcPr marL="0" marR="0" marT="0" marB="0"/>
                </a:tc>
                <a:tc gridSpan="2">
                  <a:txBody>
                    <a:bodyPr/>
                    <a:lstStyle/>
                    <a:p>
                      <a:pPr marL="66040">
                        <a:lnSpc>
                          <a:spcPct val="100000"/>
                        </a:lnSpc>
                        <a:spcBef>
                          <a:spcPts val="850"/>
                        </a:spcBef>
                      </a:pPr>
                      <a:r>
                        <a:rPr sz="900" b="1" dirty="0">
                          <a:latin typeface="Segoe UI"/>
                          <a:cs typeface="Segoe UI"/>
                        </a:rPr>
                        <a:t>Coeff</a:t>
                      </a:r>
                      <a:r>
                        <a:rPr sz="900" b="1" spc="150" dirty="0">
                          <a:latin typeface="Segoe UI"/>
                          <a:cs typeface="Segoe UI"/>
                        </a:rPr>
                        <a:t>  </a:t>
                      </a:r>
                      <a:r>
                        <a:rPr sz="900" b="1" spc="-20" dirty="0">
                          <a:latin typeface="Segoe UI"/>
                          <a:cs typeface="Segoe UI"/>
                        </a:rPr>
                        <a:t>Sign</a:t>
                      </a:r>
                      <a:endParaRPr sz="900">
                        <a:latin typeface="Segoe UI"/>
                        <a:cs typeface="Segoe UI"/>
                      </a:endParaRPr>
                    </a:p>
                  </a:txBody>
                  <a:tcPr marL="0" marR="0" marT="107950" marB="0">
                    <a:lnL w="6350">
                      <a:solidFill>
                        <a:srgbClr val="000000"/>
                      </a:solidFill>
                      <a:prstDash val="solid"/>
                    </a:lnL>
                    <a:lnR w="6350">
                      <a:solidFill>
                        <a:srgbClr val="000000"/>
                      </a:solidFill>
                      <a:prstDash val="solid"/>
                    </a:lnR>
                    <a:solidFill>
                      <a:srgbClr val="FFFFFF"/>
                    </a:solidFill>
                  </a:tcPr>
                </a:tc>
                <a:tc hMerge="1">
                  <a:txBody>
                    <a:bodyPr/>
                    <a:lstStyle/>
                    <a:p>
                      <a:endParaRPr/>
                    </a:p>
                  </a:txBody>
                  <a:tcPr marL="0" marR="0" marT="0" marB="0"/>
                </a:tc>
                <a:tc gridSpan="2">
                  <a:txBody>
                    <a:bodyPr/>
                    <a:lstStyle/>
                    <a:p>
                      <a:pPr marL="66040">
                        <a:lnSpc>
                          <a:spcPct val="100000"/>
                        </a:lnSpc>
                        <a:spcBef>
                          <a:spcPts val="850"/>
                        </a:spcBef>
                      </a:pPr>
                      <a:r>
                        <a:rPr sz="900" b="1" dirty="0">
                          <a:latin typeface="Segoe UI"/>
                          <a:cs typeface="Segoe UI"/>
                        </a:rPr>
                        <a:t>Coeff</a:t>
                      </a:r>
                      <a:r>
                        <a:rPr sz="900" b="1" spc="150" dirty="0">
                          <a:latin typeface="Segoe UI"/>
                          <a:cs typeface="Segoe UI"/>
                        </a:rPr>
                        <a:t>  </a:t>
                      </a:r>
                      <a:r>
                        <a:rPr sz="900" b="1" spc="-20" dirty="0">
                          <a:latin typeface="Segoe UI"/>
                          <a:cs typeface="Segoe UI"/>
                        </a:rPr>
                        <a:t>Sign</a:t>
                      </a:r>
                      <a:endParaRPr sz="900">
                        <a:latin typeface="Segoe UI"/>
                        <a:cs typeface="Segoe UI"/>
                      </a:endParaRPr>
                    </a:p>
                  </a:txBody>
                  <a:tcPr marL="0" marR="0" marT="107950" marB="0">
                    <a:lnL w="6350">
                      <a:solidFill>
                        <a:srgbClr val="000000"/>
                      </a:solidFill>
                      <a:prstDash val="solid"/>
                    </a:lnL>
                    <a:lnR w="6350">
                      <a:solidFill>
                        <a:srgbClr val="000000"/>
                      </a:solidFill>
                      <a:prstDash val="solid"/>
                    </a:lnR>
                    <a:solidFill>
                      <a:srgbClr val="FFFFFF"/>
                    </a:solidFill>
                  </a:tcPr>
                </a:tc>
                <a:tc hMerge="1">
                  <a:txBody>
                    <a:bodyPr/>
                    <a:lstStyle/>
                    <a:p>
                      <a:endParaRPr/>
                    </a:p>
                  </a:txBody>
                  <a:tcPr marL="0" marR="0" marT="0" marB="0"/>
                </a:tc>
                <a:tc gridSpan="2">
                  <a:txBody>
                    <a:bodyPr/>
                    <a:lstStyle/>
                    <a:p>
                      <a:pPr marL="66040">
                        <a:lnSpc>
                          <a:spcPct val="100000"/>
                        </a:lnSpc>
                        <a:spcBef>
                          <a:spcPts val="850"/>
                        </a:spcBef>
                      </a:pPr>
                      <a:r>
                        <a:rPr sz="900" b="1" dirty="0">
                          <a:latin typeface="Segoe UI"/>
                          <a:cs typeface="Segoe UI"/>
                        </a:rPr>
                        <a:t>Coeff</a:t>
                      </a:r>
                      <a:r>
                        <a:rPr sz="900" b="1" spc="150" dirty="0">
                          <a:latin typeface="Segoe UI"/>
                          <a:cs typeface="Segoe UI"/>
                        </a:rPr>
                        <a:t>  </a:t>
                      </a:r>
                      <a:r>
                        <a:rPr sz="900" b="1" spc="-20" dirty="0">
                          <a:latin typeface="Segoe UI"/>
                          <a:cs typeface="Segoe UI"/>
                        </a:rPr>
                        <a:t>Sign</a:t>
                      </a:r>
                      <a:endParaRPr sz="900">
                        <a:latin typeface="Segoe UI"/>
                        <a:cs typeface="Segoe UI"/>
                      </a:endParaRPr>
                    </a:p>
                  </a:txBody>
                  <a:tcPr marL="0" marR="0" marT="107950" marB="0">
                    <a:lnL w="6350">
                      <a:solidFill>
                        <a:srgbClr val="000000"/>
                      </a:solidFill>
                      <a:prstDash val="solid"/>
                    </a:lnL>
                    <a:lnR w="6350">
                      <a:solidFill>
                        <a:srgbClr val="000000"/>
                      </a:solidFill>
                      <a:prstDash val="solid"/>
                    </a:lnR>
                    <a:solidFill>
                      <a:srgbClr val="FFFFFF"/>
                    </a:solidFill>
                  </a:tcPr>
                </a:tc>
                <a:tc hMerge="1">
                  <a:txBody>
                    <a:bodyPr/>
                    <a:lstStyle/>
                    <a:p>
                      <a:endParaRPr/>
                    </a:p>
                  </a:txBody>
                  <a:tcPr marL="0" marR="0" marT="0" marB="0"/>
                </a:tc>
                <a:tc gridSpan="2">
                  <a:txBody>
                    <a:bodyPr/>
                    <a:lstStyle/>
                    <a:p>
                      <a:pPr marL="66040">
                        <a:lnSpc>
                          <a:spcPct val="100000"/>
                        </a:lnSpc>
                        <a:spcBef>
                          <a:spcPts val="850"/>
                        </a:spcBef>
                      </a:pPr>
                      <a:r>
                        <a:rPr sz="900" b="1" dirty="0">
                          <a:latin typeface="Segoe UI"/>
                          <a:cs typeface="Segoe UI"/>
                        </a:rPr>
                        <a:t>Coeff</a:t>
                      </a:r>
                      <a:r>
                        <a:rPr sz="900" b="1" spc="150" dirty="0">
                          <a:latin typeface="Segoe UI"/>
                          <a:cs typeface="Segoe UI"/>
                        </a:rPr>
                        <a:t>  </a:t>
                      </a:r>
                      <a:r>
                        <a:rPr sz="900" b="1" spc="-20" dirty="0">
                          <a:latin typeface="Segoe UI"/>
                          <a:cs typeface="Segoe UI"/>
                        </a:rPr>
                        <a:t>Sign</a:t>
                      </a:r>
                      <a:endParaRPr sz="900">
                        <a:latin typeface="Segoe UI"/>
                        <a:cs typeface="Segoe UI"/>
                      </a:endParaRPr>
                    </a:p>
                  </a:txBody>
                  <a:tcPr marL="0" marR="0" marT="107950" marB="0">
                    <a:lnL w="6350">
                      <a:solidFill>
                        <a:srgbClr val="000000"/>
                      </a:solidFill>
                      <a:prstDash val="solid"/>
                    </a:lnL>
                    <a:lnR w="6350">
                      <a:solidFill>
                        <a:srgbClr val="000000"/>
                      </a:solidFill>
                      <a:prstDash val="solid"/>
                    </a:lnR>
                    <a:solidFill>
                      <a:srgbClr val="FFFFFF"/>
                    </a:solidFill>
                  </a:tcPr>
                </a:tc>
                <a:tc hMerge="1">
                  <a:txBody>
                    <a:bodyPr/>
                    <a:lstStyle/>
                    <a:p>
                      <a:endParaRPr/>
                    </a:p>
                  </a:txBody>
                  <a:tcPr marL="0" marR="0" marT="0" marB="0"/>
                </a:tc>
                <a:extLst>
                  <a:ext uri="{0D108BD9-81ED-4DB2-BD59-A6C34878D82A}">
                    <a16:rowId xmlns:a16="http://schemas.microsoft.com/office/drawing/2014/main" val="10001"/>
                  </a:ext>
                </a:extLst>
              </a:tr>
              <a:tr h="184150">
                <a:tc>
                  <a:txBody>
                    <a:bodyPr/>
                    <a:lstStyle/>
                    <a:p>
                      <a:pPr marL="18415">
                        <a:lnSpc>
                          <a:spcPct val="100000"/>
                        </a:lnSpc>
                        <a:spcBef>
                          <a:spcPts val="125"/>
                        </a:spcBef>
                      </a:pPr>
                      <a:r>
                        <a:rPr sz="900" dirty="0">
                          <a:latin typeface="Segoe UI"/>
                          <a:cs typeface="Segoe UI"/>
                        </a:rPr>
                        <a:t>HANSAPLAST</a:t>
                      </a:r>
                      <a:r>
                        <a:rPr sz="900" spc="-20" dirty="0">
                          <a:latin typeface="Segoe UI"/>
                          <a:cs typeface="Segoe UI"/>
                        </a:rPr>
                        <a:t> </a:t>
                      </a:r>
                      <a:r>
                        <a:rPr sz="900" dirty="0">
                          <a:latin typeface="Segoe UI"/>
                          <a:cs typeface="Segoe UI"/>
                        </a:rPr>
                        <a:t>AQUA</a:t>
                      </a:r>
                      <a:r>
                        <a:rPr sz="900" spc="30" dirty="0">
                          <a:latin typeface="Segoe UI"/>
                          <a:cs typeface="Segoe UI"/>
                        </a:rPr>
                        <a:t> </a:t>
                      </a:r>
                      <a:r>
                        <a:rPr sz="900" dirty="0">
                          <a:latin typeface="Segoe UI"/>
                          <a:cs typeface="Segoe UI"/>
                        </a:rPr>
                        <a:t>PROTECT</a:t>
                      </a:r>
                      <a:r>
                        <a:rPr sz="900" spc="-10" dirty="0">
                          <a:latin typeface="Segoe UI"/>
                          <a:cs typeface="Segoe UI"/>
                        </a:rPr>
                        <a:t> </a:t>
                      </a:r>
                      <a:r>
                        <a:rPr sz="900" dirty="0">
                          <a:latin typeface="Segoe UI"/>
                          <a:cs typeface="Segoe UI"/>
                        </a:rPr>
                        <a:t>STRIPS</a:t>
                      </a:r>
                      <a:r>
                        <a:rPr sz="900" spc="30" dirty="0">
                          <a:latin typeface="Segoe UI"/>
                          <a:cs typeface="Segoe UI"/>
                        </a:rPr>
                        <a:t> </a:t>
                      </a:r>
                      <a:r>
                        <a:rPr sz="900" dirty="0">
                          <a:latin typeface="Segoe UI"/>
                          <a:cs typeface="Segoe UI"/>
                        </a:rPr>
                        <a:t>20</a:t>
                      </a:r>
                      <a:r>
                        <a:rPr sz="900" spc="30" dirty="0">
                          <a:latin typeface="Segoe UI"/>
                          <a:cs typeface="Segoe UI"/>
                        </a:rPr>
                        <a:t> </a:t>
                      </a:r>
                      <a:r>
                        <a:rPr sz="900" spc="-25" dirty="0">
                          <a:latin typeface="Segoe UI"/>
                          <a:cs typeface="Segoe UI"/>
                        </a:rPr>
                        <a:t>ST</a:t>
                      </a:r>
                      <a:endParaRPr sz="900">
                        <a:latin typeface="Segoe UI"/>
                        <a:cs typeface="Segoe UI"/>
                      </a:endParaRPr>
                    </a:p>
                  </a:txBody>
                  <a:tcPr marL="0" marR="0" marT="15875" marB="0">
                    <a:solidFill>
                      <a:srgbClr val="FFFFFF"/>
                    </a:solidFill>
                  </a:tcPr>
                </a:tc>
                <a:tc>
                  <a:txBody>
                    <a:bodyPr/>
                    <a:lstStyle/>
                    <a:p>
                      <a:pPr marR="13970" algn="r">
                        <a:lnSpc>
                          <a:spcPct val="100000"/>
                        </a:lnSpc>
                        <a:spcBef>
                          <a:spcPts val="125"/>
                        </a:spcBef>
                      </a:pPr>
                      <a:r>
                        <a:rPr sz="900" spc="-10" dirty="0">
                          <a:latin typeface="Segoe UI"/>
                          <a:cs typeface="Segoe UI"/>
                        </a:rPr>
                        <a:t>87.1%</a:t>
                      </a:r>
                      <a:endParaRPr sz="900">
                        <a:latin typeface="Segoe UI"/>
                        <a:cs typeface="Segoe UI"/>
                      </a:endParaRPr>
                    </a:p>
                  </a:txBody>
                  <a:tcPr marL="0" marR="0" marT="15875" marB="0">
                    <a:lnR w="9525">
                      <a:solidFill>
                        <a:srgbClr val="000000"/>
                      </a:solidFill>
                      <a:prstDash val="solid"/>
                    </a:lnR>
                    <a:solidFill>
                      <a:srgbClr val="FFFFFF"/>
                    </a:solidFill>
                  </a:tcPr>
                </a:tc>
                <a:tc>
                  <a:txBody>
                    <a:bodyPr/>
                    <a:lstStyle/>
                    <a:p>
                      <a:pPr marR="12700" algn="r">
                        <a:lnSpc>
                          <a:spcPct val="100000"/>
                        </a:lnSpc>
                        <a:spcBef>
                          <a:spcPts val="125"/>
                        </a:spcBef>
                      </a:pPr>
                      <a:r>
                        <a:rPr sz="900" spc="-10" dirty="0">
                          <a:latin typeface="Segoe UI"/>
                          <a:cs typeface="Segoe UI"/>
                        </a:rPr>
                        <a:t>(6.76)</a:t>
                      </a:r>
                      <a:endParaRPr sz="900">
                        <a:latin typeface="Segoe UI"/>
                        <a:cs typeface="Segoe UI"/>
                      </a:endParaRPr>
                    </a:p>
                  </a:txBody>
                  <a:tcPr marL="0" marR="0" marT="15875" marB="0">
                    <a:lnL w="9525">
                      <a:solidFill>
                        <a:srgbClr val="000000"/>
                      </a:solidFill>
                      <a:prstDash val="solid"/>
                    </a:lnL>
                    <a:solidFill>
                      <a:srgbClr val="FFFFFF"/>
                    </a:solidFill>
                  </a:tcPr>
                </a:tc>
                <a:tc>
                  <a:txBody>
                    <a:bodyPr/>
                    <a:lstStyle/>
                    <a:p>
                      <a:pPr algn="ctr">
                        <a:lnSpc>
                          <a:spcPct val="100000"/>
                        </a:lnSpc>
                        <a:spcBef>
                          <a:spcPts val="125"/>
                        </a:spcBef>
                      </a:pPr>
                      <a:r>
                        <a:rPr sz="900" spc="-25" dirty="0">
                          <a:solidFill>
                            <a:srgbClr val="006000"/>
                          </a:solidFill>
                          <a:latin typeface="Segoe UI"/>
                          <a:cs typeface="Segoe UI"/>
                        </a:rPr>
                        <a:t>Yes</a:t>
                      </a:r>
                      <a:endParaRPr sz="900">
                        <a:latin typeface="Segoe UI"/>
                        <a:cs typeface="Segoe UI"/>
                      </a:endParaRPr>
                    </a:p>
                  </a:txBody>
                  <a:tcPr marL="0" marR="0" marT="15875" marB="0">
                    <a:lnR w="6350">
                      <a:solidFill>
                        <a:srgbClr val="000000"/>
                      </a:solidFill>
                      <a:prstDash val="solid"/>
                    </a:lnR>
                    <a:lnT w="6350">
                      <a:solidFill>
                        <a:srgbClr val="FFFFFF"/>
                      </a:solidFill>
                      <a:prstDash val="solid"/>
                    </a:lnT>
                    <a:solidFill>
                      <a:srgbClr val="C5EECE"/>
                    </a:solidFill>
                  </a:tcPr>
                </a:tc>
                <a:tc>
                  <a:txBody>
                    <a:bodyPr/>
                    <a:lstStyle/>
                    <a:p>
                      <a:pPr marL="15875" algn="ctr">
                        <a:lnSpc>
                          <a:spcPct val="100000"/>
                        </a:lnSpc>
                        <a:spcBef>
                          <a:spcPts val="125"/>
                        </a:spcBef>
                      </a:pPr>
                      <a:r>
                        <a:rPr sz="900" spc="-10" dirty="0">
                          <a:latin typeface="Segoe UI"/>
                          <a:cs typeface="Segoe UI"/>
                        </a:rPr>
                        <a:t>0.031</a:t>
                      </a:r>
                      <a:endParaRPr sz="900">
                        <a:latin typeface="Segoe UI"/>
                        <a:cs typeface="Segoe UI"/>
                      </a:endParaRPr>
                    </a:p>
                  </a:txBody>
                  <a:tcPr marL="0" marR="0" marT="15875" marB="0">
                    <a:lnL w="6350">
                      <a:solidFill>
                        <a:srgbClr val="000000"/>
                      </a:solidFill>
                      <a:prstDash val="solid"/>
                    </a:lnL>
                    <a:solidFill>
                      <a:srgbClr val="FFFFFF"/>
                    </a:solidFill>
                  </a:tcPr>
                </a:tc>
                <a:tc>
                  <a:txBody>
                    <a:bodyPr/>
                    <a:lstStyle/>
                    <a:p>
                      <a:pPr marR="19050" algn="r">
                        <a:lnSpc>
                          <a:spcPct val="100000"/>
                        </a:lnSpc>
                        <a:spcBef>
                          <a:spcPts val="125"/>
                        </a:spcBef>
                      </a:pPr>
                      <a:r>
                        <a:rPr sz="900" spc="-25" dirty="0">
                          <a:solidFill>
                            <a:srgbClr val="006000"/>
                          </a:solidFill>
                          <a:latin typeface="Segoe UI"/>
                          <a:cs typeface="Segoe UI"/>
                        </a:rPr>
                        <a:t>Yes</a:t>
                      </a:r>
                      <a:endParaRPr sz="900">
                        <a:latin typeface="Segoe UI"/>
                        <a:cs typeface="Segoe UI"/>
                      </a:endParaRPr>
                    </a:p>
                  </a:txBody>
                  <a:tcPr marL="0" marR="0" marT="15875" marB="0">
                    <a:lnR w="6350">
                      <a:solidFill>
                        <a:srgbClr val="000000"/>
                      </a:solidFill>
                      <a:prstDash val="solid"/>
                    </a:lnR>
                    <a:solidFill>
                      <a:srgbClr val="C5EECE"/>
                    </a:solidFill>
                  </a:tcPr>
                </a:tc>
                <a:tc>
                  <a:txBody>
                    <a:bodyPr/>
                    <a:lstStyle/>
                    <a:p>
                      <a:pPr marL="50165" algn="ctr">
                        <a:lnSpc>
                          <a:spcPct val="100000"/>
                        </a:lnSpc>
                        <a:spcBef>
                          <a:spcPts val="125"/>
                        </a:spcBef>
                      </a:pPr>
                      <a:r>
                        <a:rPr sz="900" spc="-10" dirty="0">
                          <a:latin typeface="Segoe UI"/>
                          <a:cs typeface="Segoe UI"/>
                        </a:rPr>
                        <a:t>(0.010)</a:t>
                      </a:r>
                      <a:endParaRPr sz="900">
                        <a:latin typeface="Segoe UI"/>
                        <a:cs typeface="Segoe UI"/>
                      </a:endParaRPr>
                    </a:p>
                  </a:txBody>
                  <a:tcPr marL="0" marR="0" marT="15875" marB="0">
                    <a:lnL w="6350">
                      <a:solidFill>
                        <a:srgbClr val="000000"/>
                      </a:solidFill>
                      <a:prstDash val="solid"/>
                    </a:lnL>
                    <a:solidFill>
                      <a:srgbClr val="FFFFFF"/>
                    </a:solidFill>
                  </a:tcPr>
                </a:tc>
                <a:tc>
                  <a:txBody>
                    <a:bodyPr/>
                    <a:lstStyle/>
                    <a:p>
                      <a:pPr marL="75565">
                        <a:lnSpc>
                          <a:spcPct val="100000"/>
                        </a:lnSpc>
                        <a:spcBef>
                          <a:spcPts val="125"/>
                        </a:spcBef>
                      </a:pPr>
                      <a:r>
                        <a:rPr sz="900" spc="-25" dirty="0">
                          <a:solidFill>
                            <a:srgbClr val="9C0006"/>
                          </a:solidFill>
                          <a:latin typeface="Segoe UI"/>
                          <a:cs typeface="Segoe UI"/>
                        </a:rPr>
                        <a:t>No</a:t>
                      </a:r>
                      <a:endParaRPr sz="900">
                        <a:latin typeface="Segoe UI"/>
                        <a:cs typeface="Segoe UI"/>
                      </a:endParaRPr>
                    </a:p>
                  </a:txBody>
                  <a:tcPr marL="0" marR="0" marT="15875" marB="0">
                    <a:lnR w="6350">
                      <a:solidFill>
                        <a:srgbClr val="000000"/>
                      </a:solidFill>
                      <a:prstDash val="solid"/>
                    </a:lnR>
                    <a:solidFill>
                      <a:srgbClr val="FFC6CE"/>
                    </a:solidFill>
                  </a:tcPr>
                </a:tc>
                <a:tc>
                  <a:txBody>
                    <a:bodyPr/>
                    <a:lstStyle/>
                    <a:p>
                      <a:pPr marR="42545" algn="r">
                        <a:lnSpc>
                          <a:spcPct val="100000"/>
                        </a:lnSpc>
                        <a:spcBef>
                          <a:spcPts val="125"/>
                        </a:spcBef>
                      </a:pPr>
                      <a:r>
                        <a:rPr sz="900" spc="-10" dirty="0">
                          <a:latin typeface="Segoe UI"/>
                          <a:cs typeface="Segoe UI"/>
                        </a:rPr>
                        <a:t>0.369</a:t>
                      </a:r>
                      <a:endParaRPr sz="900">
                        <a:latin typeface="Segoe UI"/>
                        <a:cs typeface="Segoe UI"/>
                      </a:endParaRPr>
                    </a:p>
                  </a:txBody>
                  <a:tcPr marL="0" marR="0" marT="15875" marB="0">
                    <a:lnL w="6350">
                      <a:solidFill>
                        <a:srgbClr val="000000"/>
                      </a:solidFill>
                      <a:prstDash val="solid"/>
                    </a:lnL>
                    <a:solidFill>
                      <a:srgbClr val="FFFFFF"/>
                    </a:solidFill>
                  </a:tcPr>
                </a:tc>
                <a:tc>
                  <a:txBody>
                    <a:bodyPr/>
                    <a:lstStyle/>
                    <a:p>
                      <a:pPr algn="ctr">
                        <a:lnSpc>
                          <a:spcPct val="100000"/>
                        </a:lnSpc>
                        <a:spcBef>
                          <a:spcPts val="125"/>
                        </a:spcBef>
                      </a:pPr>
                      <a:r>
                        <a:rPr sz="900" spc="-25" dirty="0">
                          <a:solidFill>
                            <a:srgbClr val="006000"/>
                          </a:solidFill>
                          <a:latin typeface="Segoe UI"/>
                          <a:cs typeface="Segoe UI"/>
                        </a:rPr>
                        <a:t>Yes</a:t>
                      </a:r>
                      <a:endParaRPr sz="900">
                        <a:latin typeface="Segoe UI"/>
                        <a:cs typeface="Segoe UI"/>
                      </a:endParaRPr>
                    </a:p>
                  </a:txBody>
                  <a:tcPr marL="0" marR="0" marT="15875" marB="0">
                    <a:lnR w="6350">
                      <a:solidFill>
                        <a:srgbClr val="000000"/>
                      </a:solidFill>
                      <a:prstDash val="solid"/>
                    </a:lnR>
                    <a:solidFill>
                      <a:srgbClr val="C5EECE"/>
                    </a:solidFill>
                  </a:tcPr>
                </a:tc>
                <a:tc>
                  <a:txBody>
                    <a:bodyPr/>
                    <a:lstStyle/>
                    <a:p>
                      <a:pPr marL="98425">
                        <a:lnSpc>
                          <a:spcPct val="100000"/>
                        </a:lnSpc>
                        <a:spcBef>
                          <a:spcPts val="125"/>
                        </a:spcBef>
                      </a:pPr>
                      <a:r>
                        <a:rPr sz="900" spc="-10" dirty="0">
                          <a:latin typeface="Segoe UI"/>
                          <a:cs typeface="Segoe UI"/>
                        </a:rPr>
                        <a:t>0.044</a:t>
                      </a:r>
                      <a:endParaRPr sz="900">
                        <a:latin typeface="Segoe UI"/>
                        <a:cs typeface="Segoe UI"/>
                      </a:endParaRPr>
                    </a:p>
                  </a:txBody>
                  <a:tcPr marL="0" marR="0" marT="15875" marB="0">
                    <a:lnL w="6350">
                      <a:solidFill>
                        <a:srgbClr val="000000"/>
                      </a:solidFill>
                      <a:prstDash val="solid"/>
                    </a:lnL>
                    <a:solidFill>
                      <a:srgbClr val="FFFFFF"/>
                    </a:solidFill>
                  </a:tcPr>
                </a:tc>
                <a:tc>
                  <a:txBody>
                    <a:bodyPr/>
                    <a:lstStyle/>
                    <a:p>
                      <a:pPr marR="64769" algn="r">
                        <a:lnSpc>
                          <a:spcPct val="100000"/>
                        </a:lnSpc>
                        <a:spcBef>
                          <a:spcPts val="125"/>
                        </a:spcBef>
                      </a:pPr>
                      <a:r>
                        <a:rPr sz="900" spc="-25" dirty="0">
                          <a:solidFill>
                            <a:srgbClr val="9C0006"/>
                          </a:solidFill>
                          <a:latin typeface="Segoe UI"/>
                          <a:cs typeface="Segoe UI"/>
                        </a:rPr>
                        <a:t>No</a:t>
                      </a:r>
                      <a:endParaRPr sz="900">
                        <a:latin typeface="Segoe UI"/>
                        <a:cs typeface="Segoe UI"/>
                      </a:endParaRPr>
                    </a:p>
                  </a:txBody>
                  <a:tcPr marL="0" marR="0" marT="15875" marB="0">
                    <a:lnR w="6350">
                      <a:solidFill>
                        <a:srgbClr val="000000"/>
                      </a:solidFill>
                      <a:prstDash val="solid"/>
                    </a:lnR>
                    <a:solidFill>
                      <a:srgbClr val="FFC6CE"/>
                    </a:solidFill>
                  </a:tcPr>
                </a:tc>
                <a:tc>
                  <a:txBody>
                    <a:bodyPr/>
                    <a:lstStyle/>
                    <a:p>
                      <a:pPr marR="42545" algn="r">
                        <a:lnSpc>
                          <a:spcPct val="100000"/>
                        </a:lnSpc>
                        <a:spcBef>
                          <a:spcPts val="125"/>
                        </a:spcBef>
                      </a:pPr>
                      <a:r>
                        <a:rPr sz="900" spc="-10" dirty="0">
                          <a:latin typeface="Segoe UI"/>
                          <a:cs typeface="Segoe UI"/>
                        </a:rPr>
                        <a:t>0.037</a:t>
                      </a:r>
                      <a:endParaRPr sz="900">
                        <a:latin typeface="Segoe UI"/>
                        <a:cs typeface="Segoe UI"/>
                      </a:endParaRPr>
                    </a:p>
                  </a:txBody>
                  <a:tcPr marL="0" marR="0" marT="15875" marB="0">
                    <a:lnL w="6350">
                      <a:solidFill>
                        <a:srgbClr val="000000"/>
                      </a:solidFill>
                      <a:prstDash val="solid"/>
                    </a:lnL>
                    <a:solidFill>
                      <a:srgbClr val="FFFFFF"/>
                    </a:solidFill>
                  </a:tcPr>
                </a:tc>
                <a:tc>
                  <a:txBody>
                    <a:bodyPr/>
                    <a:lstStyle/>
                    <a:p>
                      <a:pPr marL="76200">
                        <a:lnSpc>
                          <a:spcPct val="100000"/>
                        </a:lnSpc>
                        <a:spcBef>
                          <a:spcPts val="125"/>
                        </a:spcBef>
                      </a:pPr>
                      <a:r>
                        <a:rPr sz="900" spc="-25" dirty="0">
                          <a:solidFill>
                            <a:srgbClr val="9C0006"/>
                          </a:solidFill>
                          <a:latin typeface="Segoe UI"/>
                          <a:cs typeface="Segoe UI"/>
                        </a:rPr>
                        <a:t>No</a:t>
                      </a:r>
                      <a:endParaRPr sz="900">
                        <a:latin typeface="Segoe UI"/>
                        <a:cs typeface="Segoe UI"/>
                      </a:endParaRPr>
                    </a:p>
                  </a:txBody>
                  <a:tcPr marL="0" marR="0" marT="15875" marB="0">
                    <a:lnR w="6350">
                      <a:solidFill>
                        <a:srgbClr val="000000"/>
                      </a:solidFill>
                      <a:prstDash val="solid"/>
                    </a:lnR>
                    <a:solidFill>
                      <a:srgbClr val="FFC6CE"/>
                    </a:solidFill>
                  </a:tcPr>
                </a:tc>
                <a:tc>
                  <a:txBody>
                    <a:bodyPr/>
                    <a:lstStyle/>
                    <a:p>
                      <a:pPr marL="50800" algn="ctr">
                        <a:lnSpc>
                          <a:spcPct val="100000"/>
                        </a:lnSpc>
                        <a:spcBef>
                          <a:spcPts val="125"/>
                        </a:spcBef>
                      </a:pPr>
                      <a:r>
                        <a:rPr sz="900" spc="-10" dirty="0">
                          <a:latin typeface="Segoe UI"/>
                          <a:cs typeface="Segoe UI"/>
                        </a:rPr>
                        <a:t>(0.002)</a:t>
                      </a:r>
                      <a:endParaRPr sz="900">
                        <a:latin typeface="Segoe UI"/>
                        <a:cs typeface="Segoe UI"/>
                      </a:endParaRPr>
                    </a:p>
                  </a:txBody>
                  <a:tcPr marL="0" marR="0" marT="15875" marB="0">
                    <a:lnL w="6350">
                      <a:solidFill>
                        <a:srgbClr val="000000"/>
                      </a:solidFill>
                      <a:prstDash val="solid"/>
                    </a:lnL>
                    <a:solidFill>
                      <a:srgbClr val="FFFFFF"/>
                    </a:solidFill>
                  </a:tcPr>
                </a:tc>
                <a:tc>
                  <a:txBody>
                    <a:bodyPr/>
                    <a:lstStyle/>
                    <a:p>
                      <a:pPr marL="76200">
                        <a:lnSpc>
                          <a:spcPct val="100000"/>
                        </a:lnSpc>
                        <a:spcBef>
                          <a:spcPts val="125"/>
                        </a:spcBef>
                      </a:pPr>
                      <a:r>
                        <a:rPr sz="900" spc="-25" dirty="0">
                          <a:solidFill>
                            <a:srgbClr val="9C0006"/>
                          </a:solidFill>
                          <a:latin typeface="Segoe UI"/>
                          <a:cs typeface="Segoe UI"/>
                        </a:rPr>
                        <a:t>No</a:t>
                      </a:r>
                      <a:endParaRPr sz="900">
                        <a:latin typeface="Segoe UI"/>
                        <a:cs typeface="Segoe UI"/>
                      </a:endParaRPr>
                    </a:p>
                  </a:txBody>
                  <a:tcPr marL="0" marR="0" marT="15875" marB="0">
                    <a:lnR w="6350">
                      <a:solidFill>
                        <a:srgbClr val="000000"/>
                      </a:solidFill>
                      <a:prstDash val="solid"/>
                    </a:lnR>
                    <a:solidFill>
                      <a:srgbClr val="FFC6CE"/>
                    </a:solidFill>
                  </a:tcPr>
                </a:tc>
                <a:tc>
                  <a:txBody>
                    <a:bodyPr/>
                    <a:lstStyle/>
                    <a:p>
                      <a:pPr marR="42545" algn="r">
                        <a:lnSpc>
                          <a:spcPct val="100000"/>
                        </a:lnSpc>
                        <a:spcBef>
                          <a:spcPts val="125"/>
                        </a:spcBef>
                      </a:pPr>
                      <a:r>
                        <a:rPr sz="900" spc="-10" dirty="0">
                          <a:latin typeface="Segoe UI"/>
                          <a:cs typeface="Segoe UI"/>
                        </a:rPr>
                        <a:t>0.001</a:t>
                      </a:r>
                      <a:endParaRPr sz="900">
                        <a:latin typeface="Segoe UI"/>
                        <a:cs typeface="Segoe UI"/>
                      </a:endParaRPr>
                    </a:p>
                  </a:txBody>
                  <a:tcPr marL="0" marR="0" marT="15875" marB="0">
                    <a:lnL w="6350">
                      <a:solidFill>
                        <a:srgbClr val="000000"/>
                      </a:solidFill>
                      <a:prstDash val="solid"/>
                    </a:lnL>
                    <a:solidFill>
                      <a:srgbClr val="FFFFFF"/>
                    </a:solidFill>
                  </a:tcPr>
                </a:tc>
                <a:tc>
                  <a:txBody>
                    <a:bodyPr/>
                    <a:lstStyle/>
                    <a:p>
                      <a:pPr algn="ctr">
                        <a:lnSpc>
                          <a:spcPct val="100000"/>
                        </a:lnSpc>
                        <a:spcBef>
                          <a:spcPts val="125"/>
                        </a:spcBef>
                      </a:pPr>
                      <a:r>
                        <a:rPr sz="900" spc="-25" dirty="0">
                          <a:solidFill>
                            <a:srgbClr val="006000"/>
                          </a:solidFill>
                          <a:latin typeface="Segoe UI"/>
                          <a:cs typeface="Segoe UI"/>
                        </a:rPr>
                        <a:t>Yes</a:t>
                      </a:r>
                      <a:endParaRPr sz="900">
                        <a:latin typeface="Segoe UI"/>
                        <a:cs typeface="Segoe UI"/>
                      </a:endParaRPr>
                    </a:p>
                  </a:txBody>
                  <a:tcPr marL="0" marR="0" marT="15875" marB="0">
                    <a:lnR w="9525">
                      <a:solidFill>
                        <a:srgbClr val="000000"/>
                      </a:solidFill>
                      <a:prstDash val="solid"/>
                    </a:lnR>
                    <a:solidFill>
                      <a:srgbClr val="C5EECE"/>
                    </a:solidFill>
                  </a:tcPr>
                </a:tc>
                <a:extLst>
                  <a:ext uri="{0D108BD9-81ED-4DB2-BD59-A6C34878D82A}">
                    <a16:rowId xmlns:a16="http://schemas.microsoft.com/office/drawing/2014/main" val="10002"/>
                  </a:ext>
                </a:extLst>
              </a:tr>
              <a:tr h="177800">
                <a:tc>
                  <a:txBody>
                    <a:bodyPr/>
                    <a:lstStyle/>
                    <a:p>
                      <a:pPr marL="19050">
                        <a:lnSpc>
                          <a:spcPct val="100000"/>
                        </a:lnSpc>
                        <a:spcBef>
                          <a:spcPts val="70"/>
                        </a:spcBef>
                      </a:pPr>
                      <a:r>
                        <a:rPr sz="900" dirty="0">
                          <a:latin typeface="Segoe UI"/>
                          <a:cs typeface="Segoe UI"/>
                        </a:rPr>
                        <a:t>HANSAPLAST</a:t>
                      </a:r>
                      <a:r>
                        <a:rPr sz="900" spc="-10" dirty="0">
                          <a:latin typeface="Segoe UI"/>
                          <a:cs typeface="Segoe UI"/>
                        </a:rPr>
                        <a:t> </a:t>
                      </a:r>
                      <a:r>
                        <a:rPr sz="900" dirty="0">
                          <a:latin typeface="Segoe UI"/>
                          <a:cs typeface="Segoe UI"/>
                        </a:rPr>
                        <a:t>SENSITIVE</a:t>
                      </a:r>
                      <a:r>
                        <a:rPr sz="900" spc="5" dirty="0">
                          <a:latin typeface="Segoe UI"/>
                          <a:cs typeface="Segoe UI"/>
                        </a:rPr>
                        <a:t> </a:t>
                      </a:r>
                      <a:r>
                        <a:rPr sz="900" dirty="0">
                          <a:latin typeface="Segoe UI"/>
                          <a:cs typeface="Segoe UI"/>
                        </a:rPr>
                        <a:t>STRIPS</a:t>
                      </a:r>
                      <a:r>
                        <a:rPr sz="900" spc="35" dirty="0">
                          <a:latin typeface="Segoe UI"/>
                          <a:cs typeface="Segoe UI"/>
                        </a:rPr>
                        <a:t> </a:t>
                      </a:r>
                      <a:r>
                        <a:rPr sz="900" dirty="0">
                          <a:latin typeface="Segoe UI"/>
                          <a:cs typeface="Segoe UI"/>
                        </a:rPr>
                        <a:t>20</a:t>
                      </a:r>
                      <a:r>
                        <a:rPr sz="900" spc="30" dirty="0">
                          <a:latin typeface="Segoe UI"/>
                          <a:cs typeface="Segoe UI"/>
                        </a:rPr>
                        <a:t> </a:t>
                      </a:r>
                      <a:r>
                        <a:rPr sz="900" spc="-25" dirty="0">
                          <a:latin typeface="Segoe UI"/>
                          <a:cs typeface="Segoe UI"/>
                        </a:rPr>
                        <a:t>ST</a:t>
                      </a:r>
                      <a:endParaRPr sz="900">
                        <a:latin typeface="Segoe UI"/>
                        <a:cs typeface="Segoe UI"/>
                      </a:endParaRPr>
                    </a:p>
                  </a:txBody>
                  <a:tcPr marL="0" marR="0" marT="8890" marB="0">
                    <a:solidFill>
                      <a:srgbClr val="FFFFFF"/>
                    </a:solidFill>
                  </a:tcPr>
                </a:tc>
                <a:tc>
                  <a:txBody>
                    <a:bodyPr/>
                    <a:lstStyle/>
                    <a:p>
                      <a:pPr marR="13970" algn="r">
                        <a:lnSpc>
                          <a:spcPct val="100000"/>
                        </a:lnSpc>
                        <a:spcBef>
                          <a:spcPts val="70"/>
                        </a:spcBef>
                      </a:pPr>
                      <a:r>
                        <a:rPr sz="900" spc="-10" dirty="0">
                          <a:latin typeface="Segoe UI"/>
                          <a:cs typeface="Segoe UI"/>
                        </a:rPr>
                        <a:t>84.8%</a:t>
                      </a:r>
                      <a:endParaRPr sz="900">
                        <a:latin typeface="Segoe UI"/>
                        <a:cs typeface="Segoe UI"/>
                      </a:endParaRPr>
                    </a:p>
                  </a:txBody>
                  <a:tcPr marL="0" marR="0" marT="8890" marB="0">
                    <a:lnR w="9525">
                      <a:solidFill>
                        <a:srgbClr val="000000"/>
                      </a:solidFill>
                      <a:prstDash val="solid"/>
                    </a:lnR>
                    <a:solidFill>
                      <a:srgbClr val="FFFFFF"/>
                    </a:solidFill>
                  </a:tcPr>
                </a:tc>
                <a:tc>
                  <a:txBody>
                    <a:bodyPr/>
                    <a:lstStyle/>
                    <a:p>
                      <a:pPr marR="12700" algn="r">
                        <a:lnSpc>
                          <a:spcPct val="100000"/>
                        </a:lnSpc>
                        <a:spcBef>
                          <a:spcPts val="70"/>
                        </a:spcBef>
                      </a:pPr>
                      <a:r>
                        <a:rPr sz="900" spc="-10" dirty="0">
                          <a:latin typeface="Segoe UI"/>
                          <a:cs typeface="Segoe UI"/>
                        </a:rPr>
                        <a:t>(4.72)</a:t>
                      </a:r>
                      <a:endParaRPr sz="900">
                        <a:latin typeface="Segoe UI"/>
                        <a:cs typeface="Segoe UI"/>
                      </a:endParaRPr>
                    </a:p>
                  </a:txBody>
                  <a:tcPr marL="0" marR="0" marT="8890" marB="0">
                    <a:lnL w="9525">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15875" algn="ctr">
                        <a:lnSpc>
                          <a:spcPct val="100000"/>
                        </a:lnSpc>
                        <a:spcBef>
                          <a:spcPts val="70"/>
                        </a:spcBef>
                      </a:pPr>
                      <a:r>
                        <a:rPr sz="900" spc="-10" dirty="0">
                          <a:latin typeface="Segoe UI"/>
                          <a:cs typeface="Segoe UI"/>
                        </a:rPr>
                        <a:t>0.027</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19050" algn="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50800" algn="ctr">
                        <a:lnSpc>
                          <a:spcPct val="100000"/>
                        </a:lnSpc>
                        <a:spcBef>
                          <a:spcPts val="70"/>
                        </a:spcBef>
                      </a:pPr>
                      <a:r>
                        <a:rPr sz="900" spc="-10" dirty="0">
                          <a:latin typeface="Segoe UI"/>
                          <a:cs typeface="Segoe UI"/>
                        </a:rPr>
                        <a:t>(0.016)</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620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2545" algn="r">
                        <a:lnSpc>
                          <a:spcPct val="100000"/>
                        </a:lnSpc>
                        <a:spcBef>
                          <a:spcPts val="70"/>
                        </a:spcBef>
                      </a:pPr>
                      <a:r>
                        <a:rPr sz="900" spc="-10" dirty="0">
                          <a:latin typeface="Segoe UI"/>
                          <a:cs typeface="Segoe UI"/>
                        </a:rPr>
                        <a:t>0.299</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8255" algn="r">
                        <a:lnSpc>
                          <a:spcPct val="100000"/>
                        </a:lnSpc>
                        <a:spcBef>
                          <a:spcPts val="70"/>
                        </a:spcBef>
                      </a:pPr>
                      <a:r>
                        <a:rPr sz="900" spc="-10" dirty="0">
                          <a:latin typeface="Segoe UI"/>
                          <a:cs typeface="Segoe UI"/>
                        </a:rPr>
                        <a:t>(0.021)</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64135" algn="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2545" algn="r">
                        <a:lnSpc>
                          <a:spcPct val="100000"/>
                        </a:lnSpc>
                        <a:spcBef>
                          <a:spcPts val="70"/>
                        </a:spcBef>
                      </a:pPr>
                      <a:r>
                        <a:rPr sz="900" spc="-10" dirty="0">
                          <a:latin typeface="Segoe UI"/>
                          <a:cs typeface="Segoe UI"/>
                        </a:rPr>
                        <a:t>0.029</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620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L="50800" algn="ctr">
                        <a:lnSpc>
                          <a:spcPct val="100000"/>
                        </a:lnSpc>
                        <a:spcBef>
                          <a:spcPts val="70"/>
                        </a:spcBef>
                      </a:pPr>
                      <a:r>
                        <a:rPr sz="900" spc="-10" dirty="0">
                          <a:latin typeface="Segoe UI"/>
                          <a:cs typeface="Segoe UI"/>
                        </a:rPr>
                        <a:t>(0.007)</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620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2545" algn="r">
                        <a:lnSpc>
                          <a:spcPct val="100000"/>
                        </a:lnSpc>
                        <a:spcBef>
                          <a:spcPts val="70"/>
                        </a:spcBef>
                      </a:pPr>
                      <a:r>
                        <a:rPr sz="900" spc="-10" dirty="0">
                          <a:latin typeface="Segoe UI"/>
                          <a:cs typeface="Segoe UI"/>
                        </a:rPr>
                        <a:t>0.001</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9525">
                      <a:solidFill>
                        <a:srgbClr val="000000"/>
                      </a:solidFill>
                      <a:prstDash val="solid"/>
                    </a:lnR>
                    <a:solidFill>
                      <a:srgbClr val="C5EECE"/>
                    </a:solidFill>
                  </a:tcPr>
                </a:tc>
                <a:extLst>
                  <a:ext uri="{0D108BD9-81ED-4DB2-BD59-A6C34878D82A}">
                    <a16:rowId xmlns:a16="http://schemas.microsoft.com/office/drawing/2014/main" val="10003"/>
                  </a:ext>
                </a:extLst>
              </a:tr>
              <a:tr h="177800">
                <a:tc>
                  <a:txBody>
                    <a:bodyPr/>
                    <a:lstStyle/>
                    <a:p>
                      <a:pPr marL="19050">
                        <a:lnSpc>
                          <a:spcPct val="100000"/>
                        </a:lnSpc>
                        <a:spcBef>
                          <a:spcPts val="70"/>
                        </a:spcBef>
                      </a:pPr>
                      <a:r>
                        <a:rPr sz="900" dirty="0">
                          <a:latin typeface="Segoe UI"/>
                          <a:cs typeface="Segoe UI"/>
                        </a:rPr>
                        <a:t>HANSAPLAST</a:t>
                      </a:r>
                      <a:r>
                        <a:rPr sz="900" spc="-20" dirty="0">
                          <a:latin typeface="Segoe UI"/>
                          <a:cs typeface="Segoe UI"/>
                        </a:rPr>
                        <a:t> </a:t>
                      </a:r>
                      <a:r>
                        <a:rPr sz="900" dirty="0">
                          <a:latin typeface="Segoe UI"/>
                          <a:cs typeface="Segoe UI"/>
                        </a:rPr>
                        <a:t>UNIVERSAL</a:t>
                      </a:r>
                      <a:r>
                        <a:rPr sz="900" spc="-10" dirty="0">
                          <a:latin typeface="Segoe UI"/>
                          <a:cs typeface="Segoe UI"/>
                        </a:rPr>
                        <a:t> </a:t>
                      </a:r>
                      <a:r>
                        <a:rPr sz="900" dirty="0">
                          <a:latin typeface="Segoe UI"/>
                          <a:cs typeface="Segoe UI"/>
                        </a:rPr>
                        <a:t>STRIPS</a:t>
                      </a:r>
                      <a:r>
                        <a:rPr sz="900" spc="40" dirty="0">
                          <a:latin typeface="Segoe UI"/>
                          <a:cs typeface="Segoe UI"/>
                        </a:rPr>
                        <a:t> </a:t>
                      </a:r>
                      <a:r>
                        <a:rPr sz="900" dirty="0">
                          <a:latin typeface="Segoe UI"/>
                          <a:cs typeface="Segoe UI"/>
                        </a:rPr>
                        <a:t>40</a:t>
                      </a:r>
                      <a:r>
                        <a:rPr sz="900" spc="30" dirty="0">
                          <a:latin typeface="Segoe UI"/>
                          <a:cs typeface="Segoe UI"/>
                        </a:rPr>
                        <a:t> </a:t>
                      </a:r>
                      <a:r>
                        <a:rPr sz="900" spc="-25" dirty="0">
                          <a:latin typeface="Segoe UI"/>
                          <a:cs typeface="Segoe UI"/>
                        </a:rPr>
                        <a:t>ST</a:t>
                      </a:r>
                      <a:endParaRPr sz="900">
                        <a:latin typeface="Segoe UI"/>
                        <a:cs typeface="Segoe UI"/>
                      </a:endParaRPr>
                    </a:p>
                  </a:txBody>
                  <a:tcPr marL="0" marR="0" marT="8890" marB="0">
                    <a:solidFill>
                      <a:srgbClr val="FFFFFF"/>
                    </a:solidFill>
                  </a:tcPr>
                </a:tc>
                <a:tc>
                  <a:txBody>
                    <a:bodyPr/>
                    <a:lstStyle/>
                    <a:p>
                      <a:pPr marR="15875" algn="r">
                        <a:lnSpc>
                          <a:spcPct val="100000"/>
                        </a:lnSpc>
                        <a:spcBef>
                          <a:spcPts val="70"/>
                        </a:spcBef>
                      </a:pPr>
                      <a:r>
                        <a:rPr sz="900" spc="-10" dirty="0">
                          <a:latin typeface="Segoe UI"/>
                          <a:cs typeface="Segoe UI"/>
                        </a:rPr>
                        <a:t>83.3%</a:t>
                      </a:r>
                      <a:endParaRPr sz="900">
                        <a:latin typeface="Segoe UI"/>
                        <a:cs typeface="Segoe UI"/>
                      </a:endParaRPr>
                    </a:p>
                  </a:txBody>
                  <a:tcPr marL="0" marR="0" marT="8890" marB="0">
                    <a:lnR w="9525">
                      <a:solidFill>
                        <a:srgbClr val="000000"/>
                      </a:solidFill>
                      <a:prstDash val="solid"/>
                    </a:lnR>
                    <a:solidFill>
                      <a:srgbClr val="FFFFFF"/>
                    </a:solidFill>
                  </a:tcPr>
                </a:tc>
                <a:tc>
                  <a:txBody>
                    <a:bodyPr/>
                    <a:lstStyle/>
                    <a:p>
                      <a:pPr marR="50800" algn="r">
                        <a:lnSpc>
                          <a:spcPct val="100000"/>
                        </a:lnSpc>
                        <a:spcBef>
                          <a:spcPts val="70"/>
                        </a:spcBef>
                      </a:pPr>
                      <a:r>
                        <a:rPr sz="900" spc="-20" dirty="0">
                          <a:latin typeface="Segoe UI"/>
                          <a:cs typeface="Segoe UI"/>
                        </a:rPr>
                        <a:t>0.11</a:t>
                      </a:r>
                      <a:endParaRPr sz="900">
                        <a:latin typeface="Segoe UI"/>
                        <a:cs typeface="Segoe UI"/>
                      </a:endParaRPr>
                    </a:p>
                  </a:txBody>
                  <a:tcPr marL="0" marR="0" marT="8890" marB="0">
                    <a:lnL w="9525">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L="16510" algn="ctr">
                        <a:lnSpc>
                          <a:spcPct val="100000"/>
                        </a:lnSpc>
                        <a:spcBef>
                          <a:spcPts val="70"/>
                        </a:spcBef>
                      </a:pPr>
                      <a:r>
                        <a:rPr sz="900" spc="-10" dirty="0">
                          <a:latin typeface="Segoe UI"/>
                          <a:cs typeface="Segoe UI"/>
                        </a:rPr>
                        <a:t>0.060</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19050" algn="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48260" algn="ctr">
                        <a:lnSpc>
                          <a:spcPct val="100000"/>
                        </a:lnSpc>
                        <a:spcBef>
                          <a:spcPts val="70"/>
                        </a:spcBef>
                      </a:pPr>
                      <a:r>
                        <a:rPr sz="900" spc="-10" dirty="0">
                          <a:latin typeface="Segoe UI"/>
                          <a:cs typeface="Segoe UI"/>
                        </a:rPr>
                        <a:t>0.023</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620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2545" algn="r">
                        <a:lnSpc>
                          <a:spcPct val="100000"/>
                        </a:lnSpc>
                        <a:spcBef>
                          <a:spcPts val="70"/>
                        </a:spcBef>
                      </a:pPr>
                      <a:r>
                        <a:rPr sz="900" spc="-10" dirty="0">
                          <a:latin typeface="Segoe UI"/>
                          <a:cs typeface="Segoe UI"/>
                        </a:rPr>
                        <a:t>0.345</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7620" algn="r">
                        <a:lnSpc>
                          <a:spcPct val="100000"/>
                        </a:lnSpc>
                        <a:spcBef>
                          <a:spcPts val="70"/>
                        </a:spcBef>
                      </a:pPr>
                      <a:r>
                        <a:rPr sz="900" spc="-10" dirty="0">
                          <a:latin typeface="Segoe UI"/>
                          <a:cs typeface="Segoe UI"/>
                        </a:rPr>
                        <a:t>(0.005)</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64135" algn="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7620" algn="r">
                        <a:lnSpc>
                          <a:spcPct val="100000"/>
                        </a:lnSpc>
                        <a:spcBef>
                          <a:spcPts val="70"/>
                        </a:spcBef>
                      </a:pPr>
                      <a:r>
                        <a:rPr sz="900" spc="-10" dirty="0">
                          <a:latin typeface="Segoe UI"/>
                          <a:cs typeface="Segoe UI"/>
                        </a:rPr>
                        <a:t>(0.006)</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620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L="50800" algn="ctr">
                        <a:lnSpc>
                          <a:spcPct val="100000"/>
                        </a:lnSpc>
                        <a:spcBef>
                          <a:spcPts val="70"/>
                        </a:spcBef>
                      </a:pPr>
                      <a:r>
                        <a:rPr sz="900" spc="-10" dirty="0">
                          <a:latin typeface="Segoe UI"/>
                          <a:cs typeface="Segoe UI"/>
                        </a:rPr>
                        <a:t>(0.005)</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620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2545" algn="r">
                        <a:lnSpc>
                          <a:spcPct val="100000"/>
                        </a:lnSpc>
                        <a:spcBef>
                          <a:spcPts val="70"/>
                        </a:spcBef>
                      </a:pPr>
                      <a:r>
                        <a:rPr sz="900" spc="-10" dirty="0">
                          <a:latin typeface="Segoe UI"/>
                          <a:cs typeface="Segoe UI"/>
                        </a:rPr>
                        <a:t>0.001</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9525">
                      <a:solidFill>
                        <a:srgbClr val="000000"/>
                      </a:solidFill>
                      <a:prstDash val="solid"/>
                    </a:lnR>
                    <a:solidFill>
                      <a:srgbClr val="C5EECE"/>
                    </a:solidFill>
                  </a:tcPr>
                </a:tc>
                <a:extLst>
                  <a:ext uri="{0D108BD9-81ED-4DB2-BD59-A6C34878D82A}">
                    <a16:rowId xmlns:a16="http://schemas.microsoft.com/office/drawing/2014/main" val="10004"/>
                  </a:ext>
                </a:extLst>
              </a:tr>
              <a:tr h="167005">
                <a:tc>
                  <a:txBody>
                    <a:bodyPr/>
                    <a:lstStyle/>
                    <a:p>
                      <a:pPr marL="19050">
                        <a:lnSpc>
                          <a:spcPct val="100000"/>
                        </a:lnSpc>
                        <a:spcBef>
                          <a:spcPts val="70"/>
                        </a:spcBef>
                      </a:pPr>
                      <a:r>
                        <a:rPr sz="900" dirty="0">
                          <a:latin typeface="Segoe UI"/>
                          <a:cs typeface="Segoe UI"/>
                        </a:rPr>
                        <a:t>HANSAPLAST</a:t>
                      </a:r>
                      <a:r>
                        <a:rPr sz="900" spc="-15" dirty="0">
                          <a:latin typeface="Segoe UI"/>
                          <a:cs typeface="Segoe UI"/>
                        </a:rPr>
                        <a:t> </a:t>
                      </a:r>
                      <a:r>
                        <a:rPr sz="900" dirty="0">
                          <a:latin typeface="Segoe UI"/>
                          <a:cs typeface="Segoe UI"/>
                        </a:rPr>
                        <a:t>DRK</a:t>
                      </a:r>
                      <a:r>
                        <a:rPr sz="900" spc="-5" dirty="0">
                          <a:latin typeface="Segoe UI"/>
                          <a:cs typeface="Segoe UI"/>
                        </a:rPr>
                        <a:t> </a:t>
                      </a:r>
                      <a:r>
                        <a:rPr sz="900" dirty="0">
                          <a:latin typeface="Segoe UI"/>
                          <a:cs typeface="Segoe UI"/>
                        </a:rPr>
                        <a:t>MIX</a:t>
                      </a:r>
                      <a:r>
                        <a:rPr sz="900" spc="40" dirty="0">
                          <a:latin typeface="Segoe UI"/>
                          <a:cs typeface="Segoe UI"/>
                        </a:rPr>
                        <a:t> </a:t>
                      </a:r>
                      <a:r>
                        <a:rPr sz="900" dirty="0">
                          <a:latin typeface="Segoe UI"/>
                          <a:cs typeface="Segoe UI"/>
                        </a:rPr>
                        <a:t>PACK DIVERSE</a:t>
                      </a:r>
                      <a:r>
                        <a:rPr sz="900" spc="15" dirty="0">
                          <a:latin typeface="Segoe UI"/>
                          <a:cs typeface="Segoe UI"/>
                        </a:rPr>
                        <a:t> </a:t>
                      </a:r>
                      <a:r>
                        <a:rPr sz="900" dirty="0">
                          <a:latin typeface="Segoe UI"/>
                          <a:cs typeface="Segoe UI"/>
                        </a:rPr>
                        <a:t>20</a:t>
                      </a:r>
                      <a:r>
                        <a:rPr sz="900" spc="35" dirty="0">
                          <a:latin typeface="Segoe UI"/>
                          <a:cs typeface="Segoe UI"/>
                        </a:rPr>
                        <a:t> </a:t>
                      </a:r>
                      <a:r>
                        <a:rPr sz="900" spc="-25" dirty="0">
                          <a:latin typeface="Segoe UI"/>
                          <a:cs typeface="Segoe UI"/>
                        </a:rPr>
                        <a:t>ST</a:t>
                      </a:r>
                      <a:endParaRPr sz="900">
                        <a:latin typeface="Segoe UI"/>
                        <a:cs typeface="Segoe UI"/>
                      </a:endParaRPr>
                    </a:p>
                  </a:txBody>
                  <a:tcPr marL="0" marR="0" marT="8890" marB="0">
                    <a:solidFill>
                      <a:srgbClr val="FFFFFF"/>
                    </a:solidFill>
                  </a:tcPr>
                </a:tc>
                <a:tc>
                  <a:txBody>
                    <a:bodyPr/>
                    <a:lstStyle/>
                    <a:p>
                      <a:pPr marR="15240" algn="r">
                        <a:lnSpc>
                          <a:spcPct val="100000"/>
                        </a:lnSpc>
                        <a:spcBef>
                          <a:spcPts val="70"/>
                        </a:spcBef>
                      </a:pPr>
                      <a:r>
                        <a:rPr sz="900" spc="-10" dirty="0">
                          <a:latin typeface="Segoe UI"/>
                          <a:cs typeface="Segoe UI"/>
                        </a:rPr>
                        <a:t>89.6%</a:t>
                      </a:r>
                      <a:endParaRPr sz="900">
                        <a:latin typeface="Segoe UI"/>
                        <a:cs typeface="Segoe UI"/>
                      </a:endParaRPr>
                    </a:p>
                  </a:txBody>
                  <a:tcPr marL="0" marR="0" marT="8890" marB="0">
                    <a:lnR w="9525">
                      <a:solidFill>
                        <a:srgbClr val="000000"/>
                      </a:solidFill>
                      <a:prstDash val="solid"/>
                    </a:lnR>
                    <a:solidFill>
                      <a:srgbClr val="FFFFFF"/>
                    </a:solidFill>
                  </a:tcPr>
                </a:tc>
                <a:tc>
                  <a:txBody>
                    <a:bodyPr/>
                    <a:lstStyle/>
                    <a:p>
                      <a:pPr marR="12065" algn="r">
                        <a:lnSpc>
                          <a:spcPct val="100000"/>
                        </a:lnSpc>
                        <a:spcBef>
                          <a:spcPts val="70"/>
                        </a:spcBef>
                      </a:pPr>
                      <a:r>
                        <a:rPr sz="900" spc="-10" dirty="0">
                          <a:latin typeface="Segoe UI"/>
                          <a:cs typeface="Segoe UI"/>
                        </a:rPr>
                        <a:t>(8.04)</a:t>
                      </a:r>
                      <a:endParaRPr sz="900">
                        <a:latin typeface="Segoe UI"/>
                        <a:cs typeface="Segoe UI"/>
                      </a:endParaRPr>
                    </a:p>
                  </a:txBody>
                  <a:tcPr marL="0" marR="0" marT="8890" marB="0">
                    <a:lnL w="9525">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16510" algn="ctr">
                        <a:lnSpc>
                          <a:spcPct val="100000"/>
                        </a:lnSpc>
                        <a:spcBef>
                          <a:spcPts val="70"/>
                        </a:spcBef>
                      </a:pPr>
                      <a:r>
                        <a:rPr sz="900" spc="-10" dirty="0">
                          <a:latin typeface="Segoe UI"/>
                          <a:cs typeface="Segoe UI"/>
                        </a:rPr>
                        <a:t>0.052</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19050" algn="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48260" algn="ctr">
                        <a:lnSpc>
                          <a:spcPct val="100000"/>
                        </a:lnSpc>
                        <a:spcBef>
                          <a:spcPts val="70"/>
                        </a:spcBef>
                      </a:pPr>
                      <a:r>
                        <a:rPr sz="900" spc="-10" dirty="0">
                          <a:latin typeface="Segoe UI"/>
                          <a:cs typeface="Segoe UI"/>
                        </a:rPr>
                        <a:t>0.132</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3500">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41910" algn="r">
                        <a:lnSpc>
                          <a:spcPct val="100000"/>
                        </a:lnSpc>
                        <a:spcBef>
                          <a:spcPts val="70"/>
                        </a:spcBef>
                      </a:pPr>
                      <a:r>
                        <a:rPr sz="900" spc="-10" dirty="0">
                          <a:latin typeface="Segoe UI"/>
                          <a:cs typeface="Segoe UI"/>
                        </a:rPr>
                        <a:t>0.334</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41910" algn="r">
                        <a:lnSpc>
                          <a:spcPct val="100000"/>
                        </a:lnSpc>
                        <a:spcBef>
                          <a:spcPts val="70"/>
                        </a:spcBef>
                      </a:pPr>
                      <a:r>
                        <a:rPr sz="900" spc="-10" dirty="0">
                          <a:latin typeface="Segoe UI"/>
                          <a:cs typeface="Segoe UI"/>
                        </a:rPr>
                        <a:t>0.144</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64135" algn="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1910" algn="r">
                        <a:lnSpc>
                          <a:spcPct val="100000"/>
                        </a:lnSpc>
                        <a:spcBef>
                          <a:spcPts val="70"/>
                        </a:spcBef>
                      </a:pPr>
                      <a:r>
                        <a:rPr sz="900" spc="-10" dirty="0">
                          <a:latin typeface="Segoe UI"/>
                          <a:cs typeface="Segoe UI"/>
                        </a:rPr>
                        <a:t>0.156</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4135">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48895" algn="ctr">
                        <a:lnSpc>
                          <a:spcPct val="100000"/>
                        </a:lnSpc>
                        <a:spcBef>
                          <a:spcPts val="70"/>
                        </a:spcBef>
                      </a:pPr>
                      <a:r>
                        <a:rPr sz="900" spc="-10" dirty="0">
                          <a:latin typeface="Segoe UI"/>
                          <a:cs typeface="Segoe UI"/>
                        </a:rPr>
                        <a:t>0.006</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6835">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1910" algn="r">
                        <a:lnSpc>
                          <a:spcPct val="100000"/>
                        </a:lnSpc>
                        <a:spcBef>
                          <a:spcPts val="70"/>
                        </a:spcBef>
                      </a:pPr>
                      <a:r>
                        <a:rPr sz="900" spc="-10" dirty="0">
                          <a:latin typeface="Segoe UI"/>
                          <a:cs typeface="Segoe UI"/>
                        </a:rPr>
                        <a:t>0.001</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9525">
                      <a:solidFill>
                        <a:srgbClr val="000000"/>
                      </a:solidFill>
                      <a:prstDash val="solid"/>
                    </a:lnR>
                    <a:solidFill>
                      <a:srgbClr val="C5EECE"/>
                    </a:solidFill>
                  </a:tcPr>
                </a:tc>
                <a:extLst>
                  <a:ext uri="{0D108BD9-81ED-4DB2-BD59-A6C34878D82A}">
                    <a16:rowId xmlns:a16="http://schemas.microsoft.com/office/drawing/2014/main" val="10005"/>
                  </a:ext>
                </a:extLst>
              </a:tr>
              <a:tr h="187960">
                <a:tc>
                  <a:txBody>
                    <a:bodyPr/>
                    <a:lstStyle/>
                    <a:p>
                      <a:pPr marL="19685">
                        <a:lnSpc>
                          <a:spcPct val="100000"/>
                        </a:lnSpc>
                        <a:spcBef>
                          <a:spcPts val="150"/>
                        </a:spcBef>
                      </a:pPr>
                      <a:r>
                        <a:rPr sz="900" dirty="0">
                          <a:latin typeface="Segoe UI"/>
                          <a:cs typeface="Segoe UI"/>
                        </a:rPr>
                        <a:t>HANSAPLAST</a:t>
                      </a:r>
                      <a:r>
                        <a:rPr sz="900" spc="5" dirty="0">
                          <a:latin typeface="Segoe UI"/>
                          <a:cs typeface="Segoe UI"/>
                        </a:rPr>
                        <a:t> </a:t>
                      </a:r>
                      <a:r>
                        <a:rPr sz="900" dirty="0">
                          <a:latin typeface="Segoe UI"/>
                          <a:cs typeface="Segoe UI"/>
                        </a:rPr>
                        <a:t>WATERPROOF</a:t>
                      </a:r>
                      <a:r>
                        <a:rPr sz="900" spc="40" dirty="0">
                          <a:latin typeface="Segoe UI"/>
                          <a:cs typeface="Segoe UI"/>
                        </a:rPr>
                        <a:t> </a:t>
                      </a:r>
                      <a:r>
                        <a:rPr sz="900" dirty="0">
                          <a:latin typeface="Segoe UI"/>
                          <a:cs typeface="Segoe UI"/>
                        </a:rPr>
                        <a:t>16</a:t>
                      </a:r>
                      <a:r>
                        <a:rPr sz="900" spc="50" dirty="0">
                          <a:latin typeface="Segoe UI"/>
                          <a:cs typeface="Segoe UI"/>
                        </a:rPr>
                        <a:t> </a:t>
                      </a:r>
                      <a:r>
                        <a:rPr sz="900" spc="-25" dirty="0">
                          <a:latin typeface="Segoe UI"/>
                          <a:cs typeface="Segoe UI"/>
                        </a:rPr>
                        <a:t>ST</a:t>
                      </a:r>
                      <a:endParaRPr sz="900">
                        <a:latin typeface="Segoe UI"/>
                        <a:cs typeface="Segoe UI"/>
                      </a:endParaRPr>
                    </a:p>
                  </a:txBody>
                  <a:tcPr marL="0" marR="0" marT="19050" marB="0">
                    <a:solidFill>
                      <a:srgbClr val="FFFFFF"/>
                    </a:solidFill>
                  </a:tcPr>
                </a:tc>
                <a:tc>
                  <a:txBody>
                    <a:bodyPr/>
                    <a:lstStyle/>
                    <a:p>
                      <a:pPr marR="15240" algn="r">
                        <a:lnSpc>
                          <a:spcPct val="100000"/>
                        </a:lnSpc>
                        <a:spcBef>
                          <a:spcPts val="150"/>
                        </a:spcBef>
                      </a:pPr>
                      <a:r>
                        <a:rPr sz="900" spc="-10" dirty="0">
                          <a:latin typeface="Segoe UI"/>
                          <a:cs typeface="Segoe UI"/>
                        </a:rPr>
                        <a:t>72.7%</a:t>
                      </a:r>
                      <a:endParaRPr sz="900">
                        <a:latin typeface="Segoe UI"/>
                        <a:cs typeface="Segoe UI"/>
                      </a:endParaRPr>
                    </a:p>
                  </a:txBody>
                  <a:tcPr marL="0" marR="0" marT="19050" marB="0">
                    <a:lnR w="9525">
                      <a:solidFill>
                        <a:srgbClr val="000000"/>
                      </a:solidFill>
                      <a:prstDash val="solid"/>
                    </a:lnR>
                    <a:solidFill>
                      <a:srgbClr val="FFFFFF"/>
                    </a:solidFill>
                  </a:tcPr>
                </a:tc>
                <a:tc>
                  <a:txBody>
                    <a:bodyPr/>
                    <a:lstStyle/>
                    <a:p>
                      <a:pPr marR="12065" algn="r">
                        <a:lnSpc>
                          <a:spcPct val="100000"/>
                        </a:lnSpc>
                        <a:spcBef>
                          <a:spcPts val="150"/>
                        </a:spcBef>
                      </a:pPr>
                      <a:r>
                        <a:rPr sz="900" spc="-10" dirty="0">
                          <a:latin typeface="Segoe UI"/>
                          <a:cs typeface="Segoe UI"/>
                        </a:rPr>
                        <a:t>(6.33)</a:t>
                      </a:r>
                      <a:endParaRPr sz="900">
                        <a:latin typeface="Segoe UI"/>
                        <a:cs typeface="Segoe UI"/>
                      </a:endParaRPr>
                    </a:p>
                  </a:txBody>
                  <a:tcPr marL="0" marR="0" marT="19050" marB="0">
                    <a:lnL w="9525">
                      <a:solidFill>
                        <a:srgbClr val="000000"/>
                      </a:solidFill>
                      <a:prstDash val="solid"/>
                    </a:lnL>
                    <a:solidFill>
                      <a:srgbClr val="FFFFFF"/>
                    </a:solidFill>
                  </a:tcPr>
                </a:tc>
                <a:tc>
                  <a:txBody>
                    <a:bodyPr/>
                    <a:lstStyle/>
                    <a:p>
                      <a:pPr algn="ctr">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6350">
                      <a:solidFill>
                        <a:srgbClr val="000000"/>
                      </a:solidFill>
                      <a:prstDash val="solid"/>
                    </a:lnR>
                    <a:solidFill>
                      <a:srgbClr val="C5EECE"/>
                    </a:solidFill>
                  </a:tcPr>
                </a:tc>
                <a:tc>
                  <a:txBody>
                    <a:bodyPr/>
                    <a:lstStyle/>
                    <a:p>
                      <a:pPr marL="17145" algn="ctr">
                        <a:lnSpc>
                          <a:spcPct val="100000"/>
                        </a:lnSpc>
                        <a:spcBef>
                          <a:spcPts val="150"/>
                        </a:spcBef>
                      </a:pPr>
                      <a:r>
                        <a:rPr sz="900" spc="-10" dirty="0">
                          <a:latin typeface="Segoe UI"/>
                          <a:cs typeface="Segoe UI"/>
                        </a:rPr>
                        <a:t>0.050</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R="18415" algn="r">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6350">
                      <a:solidFill>
                        <a:srgbClr val="000000"/>
                      </a:solidFill>
                      <a:prstDash val="solid"/>
                    </a:lnR>
                    <a:solidFill>
                      <a:srgbClr val="C5EECE"/>
                    </a:solidFill>
                  </a:tcPr>
                </a:tc>
                <a:tc>
                  <a:txBody>
                    <a:bodyPr/>
                    <a:lstStyle/>
                    <a:p>
                      <a:pPr marL="49530" algn="ctr">
                        <a:lnSpc>
                          <a:spcPct val="100000"/>
                        </a:lnSpc>
                        <a:spcBef>
                          <a:spcPts val="150"/>
                        </a:spcBef>
                      </a:pPr>
                      <a:r>
                        <a:rPr sz="900" spc="-10" dirty="0">
                          <a:latin typeface="Segoe UI"/>
                          <a:cs typeface="Segoe UI"/>
                        </a:rPr>
                        <a:t>0.041</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L="76835">
                        <a:lnSpc>
                          <a:spcPct val="100000"/>
                        </a:lnSpc>
                        <a:spcBef>
                          <a:spcPts val="150"/>
                        </a:spcBef>
                      </a:pPr>
                      <a:r>
                        <a:rPr sz="900" spc="-25" dirty="0">
                          <a:solidFill>
                            <a:srgbClr val="9C0006"/>
                          </a:solidFill>
                          <a:latin typeface="Segoe UI"/>
                          <a:cs typeface="Segoe UI"/>
                        </a:rPr>
                        <a:t>No</a:t>
                      </a:r>
                      <a:endParaRPr sz="900">
                        <a:latin typeface="Segoe UI"/>
                        <a:cs typeface="Segoe UI"/>
                      </a:endParaRPr>
                    </a:p>
                  </a:txBody>
                  <a:tcPr marL="0" marR="0" marT="19050" marB="0">
                    <a:lnR w="6350">
                      <a:solidFill>
                        <a:srgbClr val="000000"/>
                      </a:solidFill>
                      <a:prstDash val="solid"/>
                    </a:lnR>
                    <a:solidFill>
                      <a:srgbClr val="FFC6CE"/>
                    </a:solidFill>
                  </a:tcPr>
                </a:tc>
                <a:tc>
                  <a:txBody>
                    <a:bodyPr/>
                    <a:lstStyle/>
                    <a:p>
                      <a:pPr marR="41910" algn="r">
                        <a:lnSpc>
                          <a:spcPct val="100000"/>
                        </a:lnSpc>
                        <a:spcBef>
                          <a:spcPts val="150"/>
                        </a:spcBef>
                      </a:pPr>
                      <a:r>
                        <a:rPr sz="900" spc="-10" dirty="0">
                          <a:latin typeface="Segoe UI"/>
                          <a:cs typeface="Segoe UI"/>
                        </a:rPr>
                        <a:t>0.413</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algn="ctr">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6350">
                      <a:solidFill>
                        <a:srgbClr val="000000"/>
                      </a:solidFill>
                      <a:prstDash val="solid"/>
                    </a:lnR>
                    <a:solidFill>
                      <a:srgbClr val="C5EECE"/>
                    </a:solidFill>
                  </a:tcPr>
                </a:tc>
                <a:tc>
                  <a:txBody>
                    <a:bodyPr/>
                    <a:lstStyle/>
                    <a:p>
                      <a:pPr marR="6985" algn="r">
                        <a:lnSpc>
                          <a:spcPct val="100000"/>
                        </a:lnSpc>
                        <a:spcBef>
                          <a:spcPts val="150"/>
                        </a:spcBef>
                      </a:pPr>
                      <a:r>
                        <a:rPr sz="900" spc="-10" dirty="0">
                          <a:latin typeface="Segoe UI"/>
                          <a:cs typeface="Segoe UI"/>
                        </a:rPr>
                        <a:t>(0.018)</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R="63500" algn="r">
                        <a:lnSpc>
                          <a:spcPct val="100000"/>
                        </a:lnSpc>
                        <a:spcBef>
                          <a:spcPts val="150"/>
                        </a:spcBef>
                      </a:pPr>
                      <a:r>
                        <a:rPr sz="900" spc="-25" dirty="0">
                          <a:solidFill>
                            <a:srgbClr val="9C0006"/>
                          </a:solidFill>
                          <a:latin typeface="Segoe UI"/>
                          <a:cs typeface="Segoe UI"/>
                        </a:rPr>
                        <a:t>No</a:t>
                      </a:r>
                      <a:endParaRPr sz="900">
                        <a:latin typeface="Segoe UI"/>
                        <a:cs typeface="Segoe UI"/>
                      </a:endParaRPr>
                    </a:p>
                  </a:txBody>
                  <a:tcPr marL="0" marR="0" marT="19050" marB="0">
                    <a:lnR w="6350">
                      <a:solidFill>
                        <a:srgbClr val="000000"/>
                      </a:solidFill>
                      <a:prstDash val="solid"/>
                    </a:lnR>
                    <a:solidFill>
                      <a:srgbClr val="FFC6CE"/>
                    </a:solidFill>
                  </a:tcPr>
                </a:tc>
                <a:tc>
                  <a:txBody>
                    <a:bodyPr/>
                    <a:lstStyle/>
                    <a:p>
                      <a:pPr marR="41910" algn="r">
                        <a:lnSpc>
                          <a:spcPct val="100000"/>
                        </a:lnSpc>
                        <a:spcBef>
                          <a:spcPts val="150"/>
                        </a:spcBef>
                      </a:pPr>
                      <a:r>
                        <a:rPr sz="900" spc="-10" dirty="0">
                          <a:latin typeface="Segoe UI"/>
                          <a:cs typeface="Segoe UI"/>
                        </a:rPr>
                        <a:t>0.173</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L="64135">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6350">
                      <a:solidFill>
                        <a:srgbClr val="000000"/>
                      </a:solidFill>
                      <a:prstDash val="solid"/>
                    </a:lnR>
                    <a:solidFill>
                      <a:srgbClr val="C5EECE"/>
                    </a:solidFill>
                  </a:tcPr>
                </a:tc>
                <a:tc>
                  <a:txBody>
                    <a:bodyPr/>
                    <a:lstStyle/>
                    <a:p>
                      <a:pPr marL="49530" algn="ctr">
                        <a:lnSpc>
                          <a:spcPct val="100000"/>
                        </a:lnSpc>
                        <a:spcBef>
                          <a:spcPts val="150"/>
                        </a:spcBef>
                      </a:pPr>
                      <a:r>
                        <a:rPr sz="900" spc="-10" dirty="0">
                          <a:latin typeface="Segoe UI"/>
                          <a:cs typeface="Segoe UI"/>
                        </a:rPr>
                        <a:t>0.001</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L="76835">
                        <a:lnSpc>
                          <a:spcPct val="100000"/>
                        </a:lnSpc>
                        <a:spcBef>
                          <a:spcPts val="150"/>
                        </a:spcBef>
                      </a:pPr>
                      <a:r>
                        <a:rPr sz="900" spc="-25" dirty="0">
                          <a:solidFill>
                            <a:srgbClr val="9C0006"/>
                          </a:solidFill>
                          <a:latin typeface="Segoe UI"/>
                          <a:cs typeface="Segoe UI"/>
                        </a:rPr>
                        <a:t>No</a:t>
                      </a:r>
                      <a:endParaRPr sz="900">
                        <a:latin typeface="Segoe UI"/>
                        <a:cs typeface="Segoe UI"/>
                      </a:endParaRPr>
                    </a:p>
                  </a:txBody>
                  <a:tcPr marL="0" marR="0" marT="19050" marB="0">
                    <a:lnR w="6350">
                      <a:solidFill>
                        <a:srgbClr val="000000"/>
                      </a:solidFill>
                      <a:prstDash val="solid"/>
                    </a:lnR>
                    <a:solidFill>
                      <a:srgbClr val="FFC6CE"/>
                    </a:solidFill>
                  </a:tcPr>
                </a:tc>
                <a:tc>
                  <a:txBody>
                    <a:bodyPr/>
                    <a:lstStyle/>
                    <a:p>
                      <a:pPr marR="41275" algn="r">
                        <a:lnSpc>
                          <a:spcPct val="100000"/>
                        </a:lnSpc>
                        <a:spcBef>
                          <a:spcPts val="150"/>
                        </a:spcBef>
                      </a:pPr>
                      <a:r>
                        <a:rPr sz="900" spc="-10" dirty="0">
                          <a:latin typeface="Segoe UI"/>
                          <a:cs typeface="Segoe UI"/>
                        </a:rPr>
                        <a:t>0.000</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L="5715" algn="ctr">
                        <a:lnSpc>
                          <a:spcPct val="100000"/>
                        </a:lnSpc>
                        <a:spcBef>
                          <a:spcPts val="150"/>
                        </a:spcBef>
                      </a:pPr>
                      <a:r>
                        <a:rPr sz="900" spc="-25" dirty="0">
                          <a:solidFill>
                            <a:srgbClr val="9C0006"/>
                          </a:solidFill>
                          <a:latin typeface="Segoe UI"/>
                          <a:cs typeface="Segoe UI"/>
                        </a:rPr>
                        <a:t>No</a:t>
                      </a:r>
                      <a:endParaRPr sz="900">
                        <a:latin typeface="Segoe UI"/>
                        <a:cs typeface="Segoe UI"/>
                      </a:endParaRPr>
                    </a:p>
                  </a:txBody>
                  <a:tcPr marL="0" marR="0" marT="19050" marB="0">
                    <a:lnR w="9525">
                      <a:solidFill>
                        <a:srgbClr val="000000"/>
                      </a:solidFill>
                      <a:prstDash val="solid"/>
                    </a:lnR>
                    <a:solidFill>
                      <a:srgbClr val="FFC6CE"/>
                    </a:solidFill>
                  </a:tcPr>
                </a:tc>
                <a:extLst>
                  <a:ext uri="{0D108BD9-81ED-4DB2-BD59-A6C34878D82A}">
                    <a16:rowId xmlns:a16="http://schemas.microsoft.com/office/drawing/2014/main" val="10006"/>
                  </a:ext>
                </a:extLst>
              </a:tr>
              <a:tr h="177800">
                <a:tc>
                  <a:txBody>
                    <a:bodyPr/>
                    <a:lstStyle/>
                    <a:p>
                      <a:pPr marL="19685">
                        <a:lnSpc>
                          <a:spcPct val="100000"/>
                        </a:lnSpc>
                        <a:spcBef>
                          <a:spcPts val="70"/>
                        </a:spcBef>
                      </a:pPr>
                      <a:r>
                        <a:rPr sz="900" dirty="0">
                          <a:latin typeface="Segoe UI"/>
                          <a:cs typeface="Segoe UI"/>
                        </a:rPr>
                        <a:t>HANSAPLAST</a:t>
                      </a:r>
                      <a:r>
                        <a:rPr sz="900" spc="-15" dirty="0">
                          <a:latin typeface="Segoe UI"/>
                          <a:cs typeface="Segoe UI"/>
                        </a:rPr>
                        <a:t> </a:t>
                      </a:r>
                      <a:r>
                        <a:rPr sz="900" dirty="0">
                          <a:latin typeface="Segoe UI"/>
                          <a:cs typeface="Segoe UI"/>
                        </a:rPr>
                        <a:t>STREIFEN</a:t>
                      </a:r>
                      <a:r>
                        <a:rPr sz="900" spc="-10" dirty="0">
                          <a:latin typeface="Segoe UI"/>
                          <a:cs typeface="Segoe UI"/>
                        </a:rPr>
                        <a:t> </a:t>
                      </a:r>
                      <a:r>
                        <a:rPr sz="900" dirty="0">
                          <a:latin typeface="Segoe UI"/>
                          <a:cs typeface="Segoe UI"/>
                        </a:rPr>
                        <a:t>ELASTIC</a:t>
                      </a:r>
                      <a:r>
                        <a:rPr sz="900" spc="5" dirty="0">
                          <a:latin typeface="Segoe UI"/>
                          <a:cs typeface="Segoe UI"/>
                        </a:rPr>
                        <a:t> </a:t>
                      </a:r>
                      <a:r>
                        <a:rPr sz="900" dirty="0">
                          <a:latin typeface="Segoe UI"/>
                          <a:cs typeface="Segoe UI"/>
                        </a:rPr>
                        <a:t>20</a:t>
                      </a:r>
                      <a:r>
                        <a:rPr sz="900" spc="30" dirty="0">
                          <a:latin typeface="Segoe UI"/>
                          <a:cs typeface="Segoe UI"/>
                        </a:rPr>
                        <a:t> </a:t>
                      </a:r>
                      <a:r>
                        <a:rPr sz="900" spc="-25" dirty="0">
                          <a:latin typeface="Segoe UI"/>
                          <a:cs typeface="Segoe UI"/>
                        </a:rPr>
                        <a:t>ST</a:t>
                      </a:r>
                      <a:endParaRPr sz="900">
                        <a:latin typeface="Segoe UI"/>
                        <a:cs typeface="Segoe UI"/>
                      </a:endParaRPr>
                    </a:p>
                  </a:txBody>
                  <a:tcPr marL="0" marR="0" marT="8890" marB="0">
                    <a:solidFill>
                      <a:srgbClr val="FFFFFF"/>
                    </a:solidFill>
                  </a:tcPr>
                </a:tc>
                <a:tc>
                  <a:txBody>
                    <a:bodyPr/>
                    <a:lstStyle/>
                    <a:p>
                      <a:pPr marR="14604" algn="r">
                        <a:lnSpc>
                          <a:spcPct val="100000"/>
                        </a:lnSpc>
                        <a:spcBef>
                          <a:spcPts val="70"/>
                        </a:spcBef>
                      </a:pPr>
                      <a:r>
                        <a:rPr sz="900" spc="-10" dirty="0">
                          <a:latin typeface="Segoe UI"/>
                          <a:cs typeface="Segoe UI"/>
                        </a:rPr>
                        <a:t>69.8%</a:t>
                      </a:r>
                      <a:endParaRPr sz="900">
                        <a:latin typeface="Segoe UI"/>
                        <a:cs typeface="Segoe UI"/>
                      </a:endParaRPr>
                    </a:p>
                  </a:txBody>
                  <a:tcPr marL="0" marR="0" marT="8890" marB="0">
                    <a:lnR w="9525">
                      <a:solidFill>
                        <a:srgbClr val="000000"/>
                      </a:solidFill>
                      <a:prstDash val="solid"/>
                    </a:lnR>
                    <a:solidFill>
                      <a:srgbClr val="FFFFFF"/>
                    </a:solidFill>
                  </a:tcPr>
                </a:tc>
                <a:tc>
                  <a:txBody>
                    <a:bodyPr/>
                    <a:lstStyle/>
                    <a:p>
                      <a:pPr marR="11430" algn="r">
                        <a:lnSpc>
                          <a:spcPct val="100000"/>
                        </a:lnSpc>
                        <a:spcBef>
                          <a:spcPts val="70"/>
                        </a:spcBef>
                      </a:pPr>
                      <a:r>
                        <a:rPr sz="900" spc="-10" dirty="0">
                          <a:latin typeface="Segoe UI"/>
                          <a:cs typeface="Segoe UI"/>
                        </a:rPr>
                        <a:t>(1.64)</a:t>
                      </a:r>
                      <a:endParaRPr sz="900">
                        <a:latin typeface="Segoe UI"/>
                        <a:cs typeface="Segoe UI"/>
                      </a:endParaRPr>
                    </a:p>
                  </a:txBody>
                  <a:tcPr marL="0" marR="0" marT="8890" marB="0">
                    <a:lnL w="9525">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L="18415" algn="ctr">
                        <a:lnSpc>
                          <a:spcPct val="100000"/>
                        </a:lnSpc>
                        <a:spcBef>
                          <a:spcPts val="70"/>
                        </a:spcBef>
                      </a:pPr>
                      <a:r>
                        <a:rPr sz="900" spc="-10" dirty="0">
                          <a:latin typeface="Segoe UI"/>
                          <a:cs typeface="Segoe UI"/>
                        </a:rPr>
                        <a:t>0.050</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17780" algn="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50165" algn="ctr">
                        <a:lnSpc>
                          <a:spcPct val="100000"/>
                        </a:lnSpc>
                        <a:spcBef>
                          <a:spcPts val="70"/>
                        </a:spcBef>
                      </a:pPr>
                      <a:r>
                        <a:rPr sz="900" spc="-10" dirty="0">
                          <a:latin typeface="Segoe UI"/>
                          <a:cs typeface="Segoe UI"/>
                        </a:rPr>
                        <a:t>0.150</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4769">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41275" algn="r">
                        <a:lnSpc>
                          <a:spcPct val="100000"/>
                        </a:lnSpc>
                        <a:spcBef>
                          <a:spcPts val="70"/>
                        </a:spcBef>
                      </a:pPr>
                      <a:r>
                        <a:rPr sz="900" spc="-10" dirty="0">
                          <a:latin typeface="Segoe UI"/>
                          <a:cs typeface="Segoe UI"/>
                        </a:rPr>
                        <a:t>0.376</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35"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41275" algn="r">
                        <a:lnSpc>
                          <a:spcPct val="100000"/>
                        </a:lnSpc>
                        <a:spcBef>
                          <a:spcPts val="70"/>
                        </a:spcBef>
                      </a:pPr>
                      <a:r>
                        <a:rPr sz="900" spc="-10" dirty="0">
                          <a:latin typeface="Segoe UI"/>
                          <a:cs typeface="Segoe UI"/>
                        </a:rPr>
                        <a:t>0.019</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62865" algn="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1275" algn="r">
                        <a:lnSpc>
                          <a:spcPct val="100000"/>
                        </a:lnSpc>
                        <a:spcBef>
                          <a:spcPts val="70"/>
                        </a:spcBef>
                      </a:pPr>
                      <a:r>
                        <a:rPr sz="900" spc="-10" dirty="0">
                          <a:latin typeface="Segoe UI"/>
                          <a:cs typeface="Segoe UI"/>
                        </a:rPr>
                        <a:t>0.221</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4769">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50800" algn="ctr">
                        <a:lnSpc>
                          <a:spcPct val="100000"/>
                        </a:lnSpc>
                        <a:spcBef>
                          <a:spcPts val="70"/>
                        </a:spcBef>
                      </a:pPr>
                      <a:r>
                        <a:rPr sz="900" spc="-10" dirty="0">
                          <a:latin typeface="Segoe UI"/>
                          <a:cs typeface="Segoe UI"/>
                        </a:rPr>
                        <a:t>0.002</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747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1275" algn="r">
                        <a:lnSpc>
                          <a:spcPct val="100000"/>
                        </a:lnSpc>
                        <a:spcBef>
                          <a:spcPts val="70"/>
                        </a:spcBef>
                      </a:pPr>
                      <a:r>
                        <a:rPr sz="900" spc="-10" dirty="0">
                          <a:latin typeface="Segoe UI"/>
                          <a:cs typeface="Segoe UI"/>
                        </a:rPr>
                        <a:t>0.000</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985" algn="ct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07"/>
                  </a:ext>
                </a:extLst>
              </a:tr>
              <a:tr h="177800">
                <a:tc>
                  <a:txBody>
                    <a:bodyPr/>
                    <a:lstStyle/>
                    <a:p>
                      <a:pPr marL="20320">
                        <a:lnSpc>
                          <a:spcPct val="100000"/>
                        </a:lnSpc>
                        <a:spcBef>
                          <a:spcPts val="70"/>
                        </a:spcBef>
                      </a:pPr>
                      <a:r>
                        <a:rPr sz="900" dirty="0">
                          <a:latin typeface="Segoe UI"/>
                          <a:cs typeface="Segoe UI"/>
                        </a:rPr>
                        <a:t>HANSAPLAST SILICONE</a:t>
                      </a:r>
                      <a:r>
                        <a:rPr sz="900" spc="20" dirty="0">
                          <a:latin typeface="Segoe UI"/>
                          <a:cs typeface="Segoe UI"/>
                        </a:rPr>
                        <a:t> </a:t>
                      </a:r>
                      <a:r>
                        <a:rPr sz="900" dirty="0">
                          <a:latin typeface="Segoe UI"/>
                          <a:cs typeface="Segoe UI"/>
                        </a:rPr>
                        <a:t>SOFT</a:t>
                      </a:r>
                      <a:r>
                        <a:rPr sz="900" spc="5" dirty="0">
                          <a:latin typeface="Segoe UI"/>
                          <a:cs typeface="Segoe UI"/>
                        </a:rPr>
                        <a:t> </a:t>
                      </a:r>
                      <a:r>
                        <a:rPr sz="900" dirty="0">
                          <a:latin typeface="Segoe UI"/>
                          <a:cs typeface="Segoe UI"/>
                        </a:rPr>
                        <a:t>DIVERSE</a:t>
                      </a:r>
                      <a:r>
                        <a:rPr sz="900" spc="20" dirty="0">
                          <a:latin typeface="Segoe UI"/>
                          <a:cs typeface="Segoe UI"/>
                        </a:rPr>
                        <a:t> </a:t>
                      </a:r>
                      <a:r>
                        <a:rPr sz="900" dirty="0">
                          <a:latin typeface="Segoe UI"/>
                          <a:cs typeface="Segoe UI"/>
                        </a:rPr>
                        <a:t>8</a:t>
                      </a:r>
                      <a:r>
                        <a:rPr sz="900" spc="45" dirty="0">
                          <a:latin typeface="Segoe UI"/>
                          <a:cs typeface="Segoe UI"/>
                        </a:rPr>
                        <a:t> </a:t>
                      </a:r>
                      <a:r>
                        <a:rPr sz="900" spc="-25" dirty="0">
                          <a:latin typeface="Segoe UI"/>
                          <a:cs typeface="Segoe UI"/>
                        </a:rPr>
                        <a:t>ST</a:t>
                      </a:r>
                      <a:endParaRPr sz="900">
                        <a:latin typeface="Segoe UI"/>
                        <a:cs typeface="Segoe UI"/>
                      </a:endParaRPr>
                    </a:p>
                  </a:txBody>
                  <a:tcPr marL="0" marR="0" marT="8890" marB="0">
                    <a:solidFill>
                      <a:srgbClr val="FFFFFF"/>
                    </a:solidFill>
                  </a:tcPr>
                </a:tc>
                <a:tc>
                  <a:txBody>
                    <a:bodyPr/>
                    <a:lstStyle/>
                    <a:p>
                      <a:pPr marR="13970" algn="r">
                        <a:lnSpc>
                          <a:spcPct val="100000"/>
                        </a:lnSpc>
                        <a:spcBef>
                          <a:spcPts val="70"/>
                        </a:spcBef>
                      </a:pPr>
                      <a:r>
                        <a:rPr sz="900" spc="-10" dirty="0">
                          <a:latin typeface="Segoe UI"/>
                          <a:cs typeface="Segoe UI"/>
                        </a:rPr>
                        <a:t>61.9%</a:t>
                      </a:r>
                      <a:endParaRPr sz="900">
                        <a:latin typeface="Segoe UI"/>
                        <a:cs typeface="Segoe UI"/>
                      </a:endParaRPr>
                    </a:p>
                  </a:txBody>
                  <a:tcPr marL="0" marR="0" marT="8890" marB="0">
                    <a:lnR w="9525">
                      <a:solidFill>
                        <a:srgbClr val="000000"/>
                      </a:solidFill>
                      <a:prstDash val="solid"/>
                    </a:lnR>
                    <a:solidFill>
                      <a:srgbClr val="FFFFFF"/>
                    </a:solidFill>
                  </a:tcPr>
                </a:tc>
                <a:tc>
                  <a:txBody>
                    <a:bodyPr/>
                    <a:lstStyle/>
                    <a:p>
                      <a:pPr marR="12700" algn="r">
                        <a:lnSpc>
                          <a:spcPct val="100000"/>
                        </a:lnSpc>
                        <a:spcBef>
                          <a:spcPts val="70"/>
                        </a:spcBef>
                      </a:pPr>
                      <a:r>
                        <a:rPr sz="900" spc="-10" dirty="0">
                          <a:latin typeface="Segoe UI"/>
                          <a:cs typeface="Segoe UI"/>
                        </a:rPr>
                        <a:t>(21.68)</a:t>
                      </a:r>
                      <a:endParaRPr sz="900">
                        <a:latin typeface="Segoe UI"/>
                        <a:cs typeface="Segoe UI"/>
                      </a:endParaRPr>
                    </a:p>
                  </a:txBody>
                  <a:tcPr marL="0" marR="0" marT="8890" marB="0">
                    <a:lnL w="9525">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19050" algn="ctr">
                        <a:lnSpc>
                          <a:spcPct val="100000"/>
                        </a:lnSpc>
                        <a:spcBef>
                          <a:spcPts val="70"/>
                        </a:spcBef>
                      </a:pPr>
                      <a:r>
                        <a:rPr sz="900" spc="-10" dirty="0">
                          <a:latin typeface="Segoe UI"/>
                          <a:cs typeface="Segoe UI"/>
                        </a:rPr>
                        <a:t>0.063</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17780" algn="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50800" algn="ctr">
                        <a:lnSpc>
                          <a:spcPct val="100000"/>
                        </a:lnSpc>
                        <a:spcBef>
                          <a:spcPts val="70"/>
                        </a:spcBef>
                      </a:pPr>
                      <a:r>
                        <a:rPr sz="900" spc="-10" dirty="0">
                          <a:latin typeface="Segoe UI"/>
                          <a:cs typeface="Segoe UI"/>
                        </a:rPr>
                        <a:t>0.281</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747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0640" algn="r">
                        <a:lnSpc>
                          <a:spcPct val="100000"/>
                        </a:lnSpc>
                        <a:spcBef>
                          <a:spcPts val="70"/>
                        </a:spcBef>
                      </a:pPr>
                      <a:r>
                        <a:rPr sz="900" spc="-10" dirty="0">
                          <a:latin typeface="Segoe UI"/>
                          <a:cs typeface="Segoe UI"/>
                        </a:rPr>
                        <a:t>0.615</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1905"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40640" algn="r">
                        <a:lnSpc>
                          <a:spcPct val="100000"/>
                        </a:lnSpc>
                        <a:spcBef>
                          <a:spcPts val="70"/>
                        </a:spcBef>
                      </a:pPr>
                      <a:r>
                        <a:rPr sz="900" spc="-10" dirty="0">
                          <a:latin typeface="Segoe UI"/>
                          <a:cs typeface="Segoe UI"/>
                        </a:rPr>
                        <a:t>0.133</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62865" algn="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0640" algn="r">
                        <a:lnSpc>
                          <a:spcPct val="100000"/>
                        </a:lnSpc>
                        <a:spcBef>
                          <a:spcPts val="70"/>
                        </a:spcBef>
                      </a:pPr>
                      <a:r>
                        <a:rPr sz="900" spc="-10" dirty="0">
                          <a:latin typeface="Segoe UI"/>
                          <a:cs typeface="Segoe UI"/>
                        </a:rPr>
                        <a:t>0.078</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8105">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L="53975" algn="ctr">
                        <a:lnSpc>
                          <a:spcPct val="100000"/>
                        </a:lnSpc>
                        <a:spcBef>
                          <a:spcPts val="70"/>
                        </a:spcBef>
                      </a:pPr>
                      <a:r>
                        <a:rPr sz="900" spc="-10" dirty="0">
                          <a:latin typeface="Segoe UI"/>
                          <a:cs typeface="Segoe UI"/>
                        </a:rPr>
                        <a:t>(0.010)</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8105">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0640" algn="r">
                        <a:lnSpc>
                          <a:spcPct val="100000"/>
                        </a:lnSpc>
                        <a:spcBef>
                          <a:spcPts val="70"/>
                        </a:spcBef>
                      </a:pPr>
                      <a:r>
                        <a:rPr sz="900" spc="-10" dirty="0">
                          <a:latin typeface="Segoe UI"/>
                          <a:cs typeface="Segoe UI"/>
                        </a:rPr>
                        <a:t>0.002</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620" algn="ct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08"/>
                  </a:ext>
                </a:extLst>
              </a:tr>
              <a:tr h="177800">
                <a:tc>
                  <a:txBody>
                    <a:bodyPr/>
                    <a:lstStyle/>
                    <a:p>
                      <a:pPr marL="20955">
                        <a:lnSpc>
                          <a:spcPct val="100000"/>
                        </a:lnSpc>
                        <a:spcBef>
                          <a:spcPts val="70"/>
                        </a:spcBef>
                      </a:pPr>
                      <a:r>
                        <a:rPr sz="900" dirty="0">
                          <a:latin typeface="Segoe UI"/>
                          <a:cs typeface="Segoe UI"/>
                        </a:rPr>
                        <a:t>HANSAPLAST</a:t>
                      </a:r>
                      <a:r>
                        <a:rPr sz="900" spc="-15" dirty="0">
                          <a:latin typeface="Segoe UI"/>
                          <a:cs typeface="Segoe UI"/>
                        </a:rPr>
                        <a:t> </a:t>
                      </a:r>
                      <a:r>
                        <a:rPr sz="900" dirty="0">
                          <a:latin typeface="Segoe UI"/>
                          <a:cs typeface="Segoe UI"/>
                        </a:rPr>
                        <a:t>KIDS</a:t>
                      </a:r>
                      <a:r>
                        <a:rPr sz="900" spc="45" dirty="0">
                          <a:latin typeface="Segoe UI"/>
                          <a:cs typeface="Segoe UI"/>
                        </a:rPr>
                        <a:t> </a:t>
                      </a:r>
                      <a:r>
                        <a:rPr sz="900" dirty="0">
                          <a:latin typeface="Segoe UI"/>
                          <a:cs typeface="Segoe UI"/>
                        </a:rPr>
                        <a:t>FROZEN</a:t>
                      </a:r>
                      <a:r>
                        <a:rPr sz="900" spc="-5" dirty="0">
                          <a:latin typeface="Segoe UI"/>
                          <a:cs typeface="Segoe UI"/>
                        </a:rPr>
                        <a:t> </a:t>
                      </a:r>
                      <a:r>
                        <a:rPr sz="900" dirty="0">
                          <a:latin typeface="Segoe UI"/>
                          <a:cs typeface="Segoe UI"/>
                        </a:rPr>
                        <a:t>DIVERSE</a:t>
                      </a:r>
                      <a:r>
                        <a:rPr sz="900" spc="15" dirty="0">
                          <a:latin typeface="Segoe UI"/>
                          <a:cs typeface="Segoe UI"/>
                        </a:rPr>
                        <a:t> </a:t>
                      </a:r>
                      <a:r>
                        <a:rPr sz="900" dirty="0">
                          <a:latin typeface="Segoe UI"/>
                          <a:cs typeface="Segoe UI"/>
                        </a:rPr>
                        <a:t>16</a:t>
                      </a:r>
                      <a:r>
                        <a:rPr sz="900" spc="40" dirty="0">
                          <a:latin typeface="Segoe UI"/>
                          <a:cs typeface="Segoe UI"/>
                        </a:rPr>
                        <a:t> </a:t>
                      </a:r>
                      <a:r>
                        <a:rPr sz="900" spc="-25" dirty="0">
                          <a:latin typeface="Segoe UI"/>
                          <a:cs typeface="Segoe UI"/>
                        </a:rPr>
                        <a:t>ST</a:t>
                      </a:r>
                      <a:endParaRPr sz="900">
                        <a:latin typeface="Segoe UI"/>
                        <a:cs typeface="Segoe UI"/>
                      </a:endParaRPr>
                    </a:p>
                  </a:txBody>
                  <a:tcPr marL="0" marR="0" marT="8890" marB="0">
                    <a:solidFill>
                      <a:srgbClr val="FFFFFF"/>
                    </a:solidFill>
                  </a:tcPr>
                </a:tc>
                <a:tc>
                  <a:txBody>
                    <a:bodyPr/>
                    <a:lstStyle/>
                    <a:p>
                      <a:pPr marR="13970" algn="r">
                        <a:lnSpc>
                          <a:spcPct val="100000"/>
                        </a:lnSpc>
                        <a:spcBef>
                          <a:spcPts val="70"/>
                        </a:spcBef>
                      </a:pPr>
                      <a:r>
                        <a:rPr sz="900" spc="-10" dirty="0">
                          <a:latin typeface="Segoe UI"/>
                          <a:cs typeface="Segoe UI"/>
                        </a:rPr>
                        <a:t>71.1%</a:t>
                      </a:r>
                      <a:endParaRPr sz="900">
                        <a:latin typeface="Segoe UI"/>
                        <a:cs typeface="Segoe UI"/>
                      </a:endParaRPr>
                    </a:p>
                  </a:txBody>
                  <a:tcPr marL="0" marR="0" marT="8890" marB="0">
                    <a:lnR w="9525">
                      <a:solidFill>
                        <a:srgbClr val="000000"/>
                      </a:solidFill>
                      <a:prstDash val="solid"/>
                    </a:lnR>
                    <a:solidFill>
                      <a:srgbClr val="FFFFFF"/>
                    </a:solidFill>
                  </a:tcPr>
                </a:tc>
                <a:tc>
                  <a:txBody>
                    <a:bodyPr/>
                    <a:lstStyle/>
                    <a:p>
                      <a:pPr marR="10795" algn="r">
                        <a:lnSpc>
                          <a:spcPct val="100000"/>
                        </a:lnSpc>
                        <a:spcBef>
                          <a:spcPts val="70"/>
                        </a:spcBef>
                      </a:pPr>
                      <a:r>
                        <a:rPr sz="900" spc="-10" dirty="0">
                          <a:latin typeface="Segoe UI"/>
                          <a:cs typeface="Segoe UI"/>
                        </a:rPr>
                        <a:t>(0.78)</a:t>
                      </a:r>
                      <a:endParaRPr sz="900">
                        <a:latin typeface="Segoe UI"/>
                        <a:cs typeface="Segoe UI"/>
                      </a:endParaRPr>
                    </a:p>
                  </a:txBody>
                  <a:tcPr marL="0" marR="0" marT="8890" marB="0">
                    <a:lnL w="9525">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19685" algn="ctr">
                        <a:lnSpc>
                          <a:spcPct val="100000"/>
                        </a:lnSpc>
                        <a:spcBef>
                          <a:spcPts val="70"/>
                        </a:spcBef>
                      </a:pPr>
                      <a:r>
                        <a:rPr sz="900" spc="-10" dirty="0">
                          <a:latin typeface="Segoe UI"/>
                          <a:cs typeface="Segoe UI"/>
                        </a:rPr>
                        <a:t>0.198</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17145" algn="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51435" algn="ctr">
                        <a:lnSpc>
                          <a:spcPct val="100000"/>
                        </a:lnSpc>
                        <a:spcBef>
                          <a:spcPts val="70"/>
                        </a:spcBef>
                      </a:pPr>
                      <a:r>
                        <a:rPr sz="900" spc="-10" dirty="0">
                          <a:latin typeface="Segoe UI"/>
                          <a:cs typeface="Segoe UI"/>
                        </a:rPr>
                        <a:t>0.434</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5405">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40640" algn="r">
                        <a:lnSpc>
                          <a:spcPct val="100000"/>
                        </a:lnSpc>
                        <a:spcBef>
                          <a:spcPts val="70"/>
                        </a:spcBef>
                      </a:pPr>
                      <a:r>
                        <a:rPr sz="900" spc="-10" dirty="0">
                          <a:latin typeface="Segoe UI"/>
                          <a:cs typeface="Segoe UI"/>
                        </a:rPr>
                        <a:t>0.589</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2540"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40640" algn="r">
                        <a:lnSpc>
                          <a:spcPct val="100000"/>
                        </a:lnSpc>
                        <a:spcBef>
                          <a:spcPts val="70"/>
                        </a:spcBef>
                      </a:pPr>
                      <a:r>
                        <a:rPr sz="900" spc="-10" dirty="0">
                          <a:latin typeface="Segoe UI"/>
                          <a:cs typeface="Segoe UI"/>
                        </a:rPr>
                        <a:t>0.381</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55244" algn="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40640" algn="r">
                        <a:lnSpc>
                          <a:spcPct val="100000"/>
                        </a:lnSpc>
                        <a:spcBef>
                          <a:spcPts val="70"/>
                        </a:spcBef>
                      </a:pPr>
                      <a:r>
                        <a:rPr sz="900" spc="-10" dirty="0">
                          <a:latin typeface="Segoe UI"/>
                          <a:cs typeface="Segoe UI"/>
                        </a:rPr>
                        <a:t>0.380</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5405">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54610" algn="ctr">
                        <a:lnSpc>
                          <a:spcPct val="100000"/>
                        </a:lnSpc>
                        <a:spcBef>
                          <a:spcPts val="70"/>
                        </a:spcBef>
                      </a:pPr>
                      <a:r>
                        <a:rPr sz="900" spc="-10" dirty="0">
                          <a:latin typeface="Segoe UI"/>
                          <a:cs typeface="Segoe UI"/>
                        </a:rPr>
                        <a:t>(0.051)</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5405">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R="40640" algn="r">
                        <a:lnSpc>
                          <a:spcPct val="100000"/>
                        </a:lnSpc>
                        <a:spcBef>
                          <a:spcPts val="70"/>
                        </a:spcBef>
                      </a:pPr>
                      <a:r>
                        <a:rPr sz="900" spc="-10" dirty="0">
                          <a:latin typeface="Segoe UI"/>
                          <a:cs typeface="Segoe UI"/>
                        </a:rPr>
                        <a:t>0.002</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8255" algn="ct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09"/>
                  </a:ext>
                </a:extLst>
              </a:tr>
              <a:tr h="167005">
                <a:tc>
                  <a:txBody>
                    <a:bodyPr/>
                    <a:lstStyle/>
                    <a:p>
                      <a:pPr marL="20955">
                        <a:lnSpc>
                          <a:spcPct val="100000"/>
                        </a:lnSpc>
                        <a:spcBef>
                          <a:spcPts val="70"/>
                        </a:spcBef>
                      </a:pPr>
                      <a:r>
                        <a:rPr sz="900" spc="-10" dirty="0">
                          <a:latin typeface="Segoe UI"/>
                          <a:cs typeface="Segoe UI"/>
                        </a:rPr>
                        <a:t>EIGENMARKE</a:t>
                      </a:r>
                      <a:r>
                        <a:rPr sz="900" spc="20" dirty="0">
                          <a:latin typeface="Segoe UI"/>
                          <a:cs typeface="Segoe UI"/>
                        </a:rPr>
                        <a:t> </a:t>
                      </a:r>
                      <a:r>
                        <a:rPr sz="900" dirty="0">
                          <a:latin typeface="Segoe UI"/>
                          <a:cs typeface="Segoe UI"/>
                        </a:rPr>
                        <a:t>DIVERSE</a:t>
                      </a:r>
                      <a:r>
                        <a:rPr sz="900" spc="20" dirty="0">
                          <a:latin typeface="Segoe UI"/>
                          <a:cs typeface="Segoe UI"/>
                        </a:rPr>
                        <a:t> </a:t>
                      </a:r>
                      <a:r>
                        <a:rPr sz="900" dirty="0">
                          <a:latin typeface="Segoe UI"/>
                          <a:cs typeface="Segoe UI"/>
                        </a:rPr>
                        <a:t>20</a:t>
                      </a:r>
                      <a:r>
                        <a:rPr sz="900" spc="45" dirty="0">
                          <a:latin typeface="Segoe UI"/>
                          <a:cs typeface="Segoe UI"/>
                        </a:rPr>
                        <a:t> </a:t>
                      </a:r>
                      <a:r>
                        <a:rPr sz="900" spc="-25" dirty="0">
                          <a:latin typeface="Segoe UI"/>
                          <a:cs typeface="Segoe UI"/>
                        </a:rPr>
                        <a:t>ST</a:t>
                      </a:r>
                      <a:endParaRPr sz="900">
                        <a:latin typeface="Segoe UI"/>
                        <a:cs typeface="Segoe UI"/>
                      </a:endParaRPr>
                    </a:p>
                  </a:txBody>
                  <a:tcPr marL="0" marR="0" marT="8890" marB="0">
                    <a:solidFill>
                      <a:srgbClr val="FFFFFF"/>
                    </a:solidFill>
                  </a:tcPr>
                </a:tc>
                <a:tc>
                  <a:txBody>
                    <a:bodyPr/>
                    <a:lstStyle/>
                    <a:p>
                      <a:pPr marR="13335" algn="r">
                        <a:lnSpc>
                          <a:spcPct val="100000"/>
                        </a:lnSpc>
                        <a:spcBef>
                          <a:spcPts val="70"/>
                        </a:spcBef>
                      </a:pPr>
                      <a:r>
                        <a:rPr sz="900" spc="-10" dirty="0">
                          <a:latin typeface="Segoe UI"/>
                          <a:cs typeface="Segoe UI"/>
                        </a:rPr>
                        <a:t>51.3%</a:t>
                      </a:r>
                      <a:endParaRPr sz="900">
                        <a:latin typeface="Segoe UI"/>
                        <a:cs typeface="Segoe UI"/>
                      </a:endParaRPr>
                    </a:p>
                  </a:txBody>
                  <a:tcPr marL="0" marR="0" marT="8890" marB="0">
                    <a:lnR w="9525">
                      <a:solidFill>
                        <a:srgbClr val="000000"/>
                      </a:solidFill>
                      <a:prstDash val="solid"/>
                    </a:lnR>
                    <a:solidFill>
                      <a:srgbClr val="FFFFFF"/>
                    </a:solidFill>
                  </a:tcPr>
                </a:tc>
                <a:tc>
                  <a:txBody>
                    <a:bodyPr/>
                    <a:lstStyle/>
                    <a:p>
                      <a:pPr marR="10160" algn="r">
                        <a:lnSpc>
                          <a:spcPct val="100000"/>
                        </a:lnSpc>
                        <a:spcBef>
                          <a:spcPts val="70"/>
                        </a:spcBef>
                      </a:pPr>
                      <a:r>
                        <a:rPr sz="900" spc="-10" dirty="0">
                          <a:latin typeface="Segoe UI"/>
                          <a:cs typeface="Segoe UI"/>
                        </a:rPr>
                        <a:t>(0.16)</a:t>
                      </a:r>
                      <a:endParaRPr sz="900">
                        <a:latin typeface="Segoe UI"/>
                        <a:cs typeface="Segoe UI"/>
                      </a:endParaRPr>
                    </a:p>
                  </a:txBody>
                  <a:tcPr marL="0" marR="0" marT="8890" marB="0">
                    <a:lnL w="9525">
                      <a:solidFill>
                        <a:srgbClr val="000000"/>
                      </a:solidFill>
                      <a:prstDash val="solid"/>
                    </a:lnL>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20320" algn="ctr">
                        <a:lnSpc>
                          <a:spcPct val="100000"/>
                        </a:lnSpc>
                        <a:spcBef>
                          <a:spcPts val="70"/>
                        </a:spcBef>
                      </a:pPr>
                      <a:r>
                        <a:rPr sz="900" spc="-10" dirty="0">
                          <a:latin typeface="Segoe UI"/>
                          <a:cs typeface="Segoe UI"/>
                        </a:rPr>
                        <a:t>0.146</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16510" algn="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55244" algn="ctr">
                        <a:lnSpc>
                          <a:spcPct val="100000"/>
                        </a:lnSpc>
                        <a:spcBef>
                          <a:spcPts val="70"/>
                        </a:spcBef>
                      </a:pPr>
                      <a:r>
                        <a:rPr sz="900" spc="-10" dirty="0">
                          <a:latin typeface="Segoe UI"/>
                          <a:cs typeface="Segoe UI"/>
                        </a:rPr>
                        <a:t>(0.083)</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8105">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0640" algn="r">
                        <a:lnSpc>
                          <a:spcPct val="100000"/>
                        </a:lnSpc>
                        <a:spcBef>
                          <a:spcPts val="70"/>
                        </a:spcBef>
                      </a:pPr>
                      <a:r>
                        <a:rPr sz="900" spc="-10" dirty="0">
                          <a:latin typeface="Segoe UI"/>
                          <a:cs typeface="Segoe UI"/>
                        </a:rPr>
                        <a:t>0.079</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8255" algn="ct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0005" algn="r">
                        <a:lnSpc>
                          <a:spcPct val="100000"/>
                        </a:lnSpc>
                        <a:spcBef>
                          <a:spcPts val="70"/>
                        </a:spcBef>
                      </a:pPr>
                      <a:r>
                        <a:rPr sz="900" spc="-10" dirty="0">
                          <a:latin typeface="Segoe UI"/>
                          <a:cs typeface="Segoe UI"/>
                        </a:rPr>
                        <a:t>0.065</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62230" algn="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0005" algn="r">
                        <a:lnSpc>
                          <a:spcPct val="100000"/>
                        </a:lnSpc>
                        <a:spcBef>
                          <a:spcPts val="70"/>
                        </a:spcBef>
                      </a:pPr>
                      <a:r>
                        <a:rPr sz="900" spc="-10" dirty="0">
                          <a:latin typeface="Segoe UI"/>
                          <a:cs typeface="Segoe UI"/>
                        </a:rPr>
                        <a:t>0.118</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66040">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a:txBody>
                    <a:bodyPr/>
                    <a:lstStyle/>
                    <a:p>
                      <a:pPr marL="52705" algn="ctr">
                        <a:lnSpc>
                          <a:spcPct val="100000"/>
                        </a:lnSpc>
                        <a:spcBef>
                          <a:spcPts val="70"/>
                        </a:spcBef>
                      </a:pPr>
                      <a:r>
                        <a:rPr sz="900" spc="-10" dirty="0">
                          <a:latin typeface="Segoe UI"/>
                          <a:cs typeface="Segoe UI"/>
                        </a:rPr>
                        <a:t>0.012</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874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a:txBody>
                    <a:bodyPr/>
                    <a:lstStyle/>
                    <a:p>
                      <a:pPr marR="40005" algn="r">
                        <a:lnSpc>
                          <a:spcPct val="100000"/>
                        </a:lnSpc>
                        <a:spcBef>
                          <a:spcPts val="70"/>
                        </a:spcBef>
                      </a:pPr>
                      <a:r>
                        <a:rPr sz="900" spc="-10" dirty="0">
                          <a:latin typeface="Segoe UI"/>
                          <a:cs typeface="Segoe UI"/>
                        </a:rPr>
                        <a:t>0.000</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8890" algn="ct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10"/>
                  </a:ext>
                </a:extLst>
              </a:tr>
              <a:tr h="187960">
                <a:tc>
                  <a:txBody>
                    <a:bodyPr/>
                    <a:lstStyle/>
                    <a:p>
                      <a:pPr marL="21590">
                        <a:lnSpc>
                          <a:spcPct val="100000"/>
                        </a:lnSpc>
                        <a:spcBef>
                          <a:spcPts val="150"/>
                        </a:spcBef>
                      </a:pPr>
                      <a:r>
                        <a:rPr sz="900" spc="-10" dirty="0">
                          <a:latin typeface="Segoe UI"/>
                          <a:cs typeface="Segoe UI"/>
                        </a:rPr>
                        <a:t>EIGENMARKE</a:t>
                      </a:r>
                      <a:r>
                        <a:rPr sz="900" spc="-5" dirty="0">
                          <a:latin typeface="Segoe UI"/>
                          <a:cs typeface="Segoe UI"/>
                        </a:rPr>
                        <a:t> </a:t>
                      </a:r>
                      <a:r>
                        <a:rPr sz="900" dirty="0">
                          <a:latin typeface="Segoe UI"/>
                          <a:cs typeface="Segoe UI"/>
                        </a:rPr>
                        <a:t>8</a:t>
                      </a:r>
                      <a:r>
                        <a:rPr sz="900" spc="20" dirty="0">
                          <a:latin typeface="Segoe UI"/>
                          <a:cs typeface="Segoe UI"/>
                        </a:rPr>
                        <a:t> </a:t>
                      </a:r>
                      <a:r>
                        <a:rPr sz="900" dirty="0">
                          <a:latin typeface="Segoe UI"/>
                          <a:cs typeface="Segoe UI"/>
                        </a:rPr>
                        <a:t>CM X</a:t>
                      </a:r>
                      <a:r>
                        <a:rPr sz="900" spc="20" dirty="0">
                          <a:latin typeface="Segoe UI"/>
                          <a:cs typeface="Segoe UI"/>
                        </a:rPr>
                        <a:t> </a:t>
                      </a:r>
                      <a:r>
                        <a:rPr sz="900" dirty="0">
                          <a:latin typeface="Segoe UI"/>
                          <a:cs typeface="Segoe UI"/>
                        </a:rPr>
                        <a:t>10</a:t>
                      </a:r>
                      <a:r>
                        <a:rPr sz="900" spc="20" dirty="0">
                          <a:latin typeface="Segoe UI"/>
                          <a:cs typeface="Segoe UI"/>
                        </a:rPr>
                        <a:t> </a:t>
                      </a:r>
                      <a:r>
                        <a:rPr sz="900" dirty="0">
                          <a:latin typeface="Segoe UI"/>
                          <a:cs typeface="Segoe UI"/>
                        </a:rPr>
                        <a:t>CM 5</a:t>
                      </a:r>
                      <a:r>
                        <a:rPr sz="900" spc="20" dirty="0">
                          <a:latin typeface="Segoe UI"/>
                          <a:cs typeface="Segoe UI"/>
                        </a:rPr>
                        <a:t> </a:t>
                      </a:r>
                      <a:r>
                        <a:rPr sz="900" spc="-25" dirty="0">
                          <a:latin typeface="Segoe UI"/>
                          <a:cs typeface="Segoe UI"/>
                        </a:rPr>
                        <a:t>ST</a:t>
                      </a:r>
                      <a:endParaRPr sz="900">
                        <a:latin typeface="Segoe UI"/>
                        <a:cs typeface="Segoe UI"/>
                      </a:endParaRPr>
                    </a:p>
                  </a:txBody>
                  <a:tcPr marL="0" marR="0" marT="19050" marB="0">
                    <a:solidFill>
                      <a:srgbClr val="FFFFFF"/>
                    </a:solidFill>
                  </a:tcPr>
                </a:tc>
                <a:tc>
                  <a:txBody>
                    <a:bodyPr/>
                    <a:lstStyle/>
                    <a:p>
                      <a:pPr marR="11430" algn="r">
                        <a:lnSpc>
                          <a:spcPct val="100000"/>
                        </a:lnSpc>
                        <a:spcBef>
                          <a:spcPts val="150"/>
                        </a:spcBef>
                      </a:pPr>
                      <a:r>
                        <a:rPr sz="900" spc="-10" dirty="0">
                          <a:latin typeface="Segoe UI"/>
                          <a:cs typeface="Segoe UI"/>
                        </a:rPr>
                        <a:t>56.0%</a:t>
                      </a:r>
                      <a:endParaRPr sz="900">
                        <a:latin typeface="Segoe UI"/>
                        <a:cs typeface="Segoe UI"/>
                      </a:endParaRPr>
                    </a:p>
                  </a:txBody>
                  <a:tcPr marL="0" marR="0" marT="19050" marB="0">
                    <a:lnR w="9525">
                      <a:solidFill>
                        <a:srgbClr val="000000"/>
                      </a:solidFill>
                      <a:prstDash val="solid"/>
                    </a:lnR>
                    <a:solidFill>
                      <a:srgbClr val="FFFFFF"/>
                    </a:solidFill>
                  </a:tcPr>
                </a:tc>
                <a:tc>
                  <a:txBody>
                    <a:bodyPr/>
                    <a:lstStyle/>
                    <a:p>
                      <a:pPr marR="48260" algn="r">
                        <a:lnSpc>
                          <a:spcPct val="100000"/>
                        </a:lnSpc>
                        <a:spcBef>
                          <a:spcPts val="150"/>
                        </a:spcBef>
                      </a:pPr>
                      <a:r>
                        <a:rPr sz="900" spc="-20" dirty="0">
                          <a:latin typeface="Segoe UI"/>
                          <a:cs typeface="Segoe UI"/>
                        </a:rPr>
                        <a:t>1.40</a:t>
                      </a:r>
                      <a:endParaRPr sz="900">
                        <a:latin typeface="Segoe UI"/>
                        <a:cs typeface="Segoe UI"/>
                      </a:endParaRPr>
                    </a:p>
                  </a:txBody>
                  <a:tcPr marL="0" marR="0" marT="19050" marB="0">
                    <a:lnL w="9525">
                      <a:solidFill>
                        <a:srgbClr val="000000"/>
                      </a:solidFill>
                      <a:prstDash val="solid"/>
                    </a:lnL>
                    <a:solidFill>
                      <a:srgbClr val="FFFFFF"/>
                    </a:solidFill>
                  </a:tcPr>
                </a:tc>
                <a:tc>
                  <a:txBody>
                    <a:bodyPr/>
                    <a:lstStyle/>
                    <a:p>
                      <a:pPr algn="ctr">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6350">
                      <a:solidFill>
                        <a:srgbClr val="000000"/>
                      </a:solidFill>
                      <a:prstDash val="solid"/>
                    </a:lnR>
                    <a:solidFill>
                      <a:srgbClr val="C5EECE"/>
                    </a:solidFill>
                  </a:tcPr>
                </a:tc>
                <a:tc>
                  <a:txBody>
                    <a:bodyPr/>
                    <a:lstStyle/>
                    <a:p>
                      <a:pPr marL="20955" algn="ctr">
                        <a:lnSpc>
                          <a:spcPct val="100000"/>
                        </a:lnSpc>
                        <a:spcBef>
                          <a:spcPts val="150"/>
                        </a:spcBef>
                      </a:pPr>
                      <a:r>
                        <a:rPr sz="900" spc="-10" dirty="0">
                          <a:latin typeface="Segoe UI"/>
                          <a:cs typeface="Segoe UI"/>
                        </a:rPr>
                        <a:t>0.144</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R="16510" algn="r">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6350">
                      <a:solidFill>
                        <a:srgbClr val="000000"/>
                      </a:solidFill>
                      <a:prstDash val="solid"/>
                    </a:lnR>
                    <a:solidFill>
                      <a:srgbClr val="C5EECE"/>
                    </a:solidFill>
                  </a:tcPr>
                </a:tc>
                <a:tc>
                  <a:txBody>
                    <a:bodyPr/>
                    <a:lstStyle/>
                    <a:p>
                      <a:pPr marL="52705" algn="ctr">
                        <a:lnSpc>
                          <a:spcPct val="100000"/>
                        </a:lnSpc>
                        <a:spcBef>
                          <a:spcPts val="150"/>
                        </a:spcBef>
                      </a:pPr>
                      <a:r>
                        <a:rPr sz="900" spc="-10" dirty="0">
                          <a:latin typeface="Segoe UI"/>
                          <a:cs typeface="Segoe UI"/>
                        </a:rPr>
                        <a:t>0.204</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L="78740">
                        <a:lnSpc>
                          <a:spcPct val="100000"/>
                        </a:lnSpc>
                        <a:spcBef>
                          <a:spcPts val="150"/>
                        </a:spcBef>
                      </a:pPr>
                      <a:r>
                        <a:rPr sz="900" spc="-25" dirty="0">
                          <a:solidFill>
                            <a:srgbClr val="9C0006"/>
                          </a:solidFill>
                          <a:latin typeface="Segoe UI"/>
                          <a:cs typeface="Segoe UI"/>
                        </a:rPr>
                        <a:t>No</a:t>
                      </a:r>
                      <a:endParaRPr sz="900">
                        <a:latin typeface="Segoe UI"/>
                        <a:cs typeface="Segoe UI"/>
                      </a:endParaRPr>
                    </a:p>
                  </a:txBody>
                  <a:tcPr marL="0" marR="0" marT="19050" marB="0">
                    <a:lnR w="6350">
                      <a:solidFill>
                        <a:srgbClr val="000000"/>
                      </a:solidFill>
                      <a:prstDash val="solid"/>
                    </a:lnR>
                    <a:solidFill>
                      <a:srgbClr val="FFC6CE"/>
                    </a:solidFill>
                  </a:tcPr>
                </a:tc>
                <a:tc>
                  <a:txBody>
                    <a:bodyPr/>
                    <a:lstStyle/>
                    <a:p>
                      <a:pPr marR="40005" algn="r">
                        <a:lnSpc>
                          <a:spcPct val="100000"/>
                        </a:lnSpc>
                        <a:spcBef>
                          <a:spcPts val="150"/>
                        </a:spcBef>
                      </a:pPr>
                      <a:r>
                        <a:rPr sz="900" spc="-10" dirty="0">
                          <a:latin typeface="Segoe UI"/>
                          <a:cs typeface="Segoe UI"/>
                        </a:rPr>
                        <a:t>0.536</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L="3810" algn="ctr">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6350">
                      <a:solidFill>
                        <a:srgbClr val="000000"/>
                      </a:solidFill>
                      <a:prstDash val="solid"/>
                    </a:lnR>
                    <a:solidFill>
                      <a:srgbClr val="C5EECE"/>
                    </a:solidFill>
                  </a:tcPr>
                </a:tc>
                <a:tc>
                  <a:txBody>
                    <a:bodyPr/>
                    <a:lstStyle/>
                    <a:p>
                      <a:pPr marR="5715" algn="r">
                        <a:lnSpc>
                          <a:spcPct val="100000"/>
                        </a:lnSpc>
                        <a:spcBef>
                          <a:spcPts val="150"/>
                        </a:spcBef>
                      </a:pPr>
                      <a:r>
                        <a:rPr sz="900" spc="-10" dirty="0">
                          <a:latin typeface="Segoe UI"/>
                          <a:cs typeface="Segoe UI"/>
                        </a:rPr>
                        <a:t>(0.278)</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R="61594" algn="r">
                        <a:lnSpc>
                          <a:spcPct val="100000"/>
                        </a:lnSpc>
                        <a:spcBef>
                          <a:spcPts val="150"/>
                        </a:spcBef>
                      </a:pPr>
                      <a:r>
                        <a:rPr sz="900" spc="-25" dirty="0">
                          <a:solidFill>
                            <a:srgbClr val="9C0006"/>
                          </a:solidFill>
                          <a:latin typeface="Segoe UI"/>
                          <a:cs typeface="Segoe UI"/>
                        </a:rPr>
                        <a:t>No</a:t>
                      </a:r>
                      <a:endParaRPr sz="900">
                        <a:latin typeface="Segoe UI"/>
                        <a:cs typeface="Segoe UI"/>
                      </a:endParaRPr>
                    </a:p>
                  </a:txBody>
                  <a:tcPr marL="0" marR="0" marT="19050" marB="0">
                    <a:lnR w="6350">
                      <a:solidFill>
                        <a:srgbClr val="000000"/>
                      </a:solidFill>
                      <a:prstDash val="solid"/>
                    </a:lnR>
                    <a:solidFill>
                      <a:srgbClr val="FFC6CE"/>
                    </a:solidFill>
                  </a:tcPr>
                </a:tc>
                <a:tc>
                  <a:txBody>
                    <a:bodyPr/>
                    <a:lstStyle/>
                    <a:p>
                      <a:pPr marR="5715" algn="r">
                        <a:lnSpc>
                          <a:spcPct val="100000"/>
                        </a:lnSpc>
                        <a:spcBef>
                          <a:spcPts val="150"/>
                        </a:spcBef>
                      </a:pPr>
                      <a:r>
                        <a:rPr sz="900" spc="-10" dirty="0">
                          <a:latin typeface="Segoe UI"/>
                          <a:cs typeface="Segoe UI"/>
                        </a:rPr>
                        <a:t>(0.102)</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L="78740">
                        <a:lnSpc>
                          <a:spcPct val="100000"/>
                        </a:lnSpc>
                        <a:spcBef>
                          <a:spcPts val="150"/>
                        </a:spcBef>
                      </a:pPr>
                      <a:r>
                        <a:rPr sz="900" spc="-25" dirty="0">
                          <a:solidFill>
                            <a:srgbClr val="9C0006"/>
                          </a:solidFill>
                          <a:latin typeface="Segoe UI"/>
                          <a:cs typeface="Segoe UI"/>
                        </a:rPr>
                        <a:t>No</a:t>
                      </a:r>
                      <a:endParaRPr sz="900">
                        <a:latin typeface="Segoe UI"/>
                        <a:cs typeface="Segoe UI"/>
                      </a:endParaRPr>
                    </a:p>
                  </a:txBody>
                  <a:tcPr marL="0" marR="0" marT="19050" marB="0">
                    <a:lnR w="6350">
                      <a:solidFill>
                        <a:srgbClr val="000000"/>
                      </a:solidFill>
                      <a:prstDash val="solid"/>
                    </a:lnR>
                    <a:solidFill>
                      <a:srgbClr val="FFC6CE"/>
                    </a:solidFill>
                  </a:tcPr>
                </a:tc>
                <a:tc>
                  <a:txBody>
                    <a:bodyPr/>
                    <a:lstStyle/>
                    <a:p>
                      <a:pPr marL="55880" algn="ctr">
                        <a:lnSpc>
                          <a:spcPct val="100000"/>
                        </a:lnSpc>
                        <a:spcBef>
                          <a:spcPts val="150"/>
                        </a:spcBef>
                      </a:pPr>
                      <a:r>
                        <a:rPr sz="900" spc="-10" dirty="0">
                          <a:latin typeface="Segoe UI"/>
                          <a:cs typeface="Segoe UI"/>
                        </a:rPr>
                        <a:t>(0.102)</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L="66040">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6350">
                      <a:solidFill>
                        <a:srgbClr val="000000"/>
                      </a:solidFill>
                      <a:prstDash val="solid"/>
                    </a:lnR>
                    <a:solidFill>
                      <a:srgbClr val="C5EECE"/>
                    </a:solidFill>
                  </a:tcPr>
                </a:tc>
                <a:tc>
                  <a:txBody>
                    <a:bodyPr/>
                    <a:lstStyle/>
                    <a:p>
                      <a:pPr marR="40005" algn="r">
                        <a:lnSpc>
                          <a:spcPct val="100000"/>
                        </a:lnSpc>
                        <a:spcBef>
                          <a:spcPts val="150"/>
                        </a:spcBef>
                      </a:pPr>
                      <a:r>
                        <a:rPr sz="900" spc="-10" dirty="0">
                          <a:latin typeface="Segoe UI"/>
                          <a:cs typeface="Segoe UI"/>
                        </a:rPr>
                        <a:t>0.004</a:t>
                      </a:r>
                      <a:endParaRPr sz="900">
                        <a:latin typeface="Segoe UI"/>
                        <a:cs typeface="Segoe UI"/>
                      </a:endParaRPr>
                    </a:p>
                  </a:txBody>
                  <a:tcPr marL="0" marR="0" marT="19050" marB="0">
                    <a:lnL w="6350">
                      <a:solidFill>
                        <a:srgbClr val="000000"/>
                      </a:solidFill>
                      <a:prstDash val="solid"/>
                    </a:lnL>
                    <a:solidFill>
                      <a:srgbClr val="FFFFFF"/>
                    </a:solidFill>
                  </a:tcPr>
                </a:tc>
                <a:tc>
                  <a:txBody>
                    <a:bodyPr/>
                    <a:lstStyle/>
                    <a:p>
                      <a:pPr marL="3810" algn="ctr">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9525">
                      <a:solidFill>
                        <a:srgbClr val="000000"/>
                      </a:solidFill>
                      <a:prstDash val="solid"/>
                    </a:lnR>
                    <a:solidFill>
                      <a:srgbClr val="C5EECE"/>
                    </a:solidFill>
                  </a:tcPr>
                </a:tc>
                <a:extLst>
                  <a:ext uri="{0D108BD9-81ED-4DB2-BD59-A6C34878D82A}">
                    <a16:rowId xmlns:a16="http://schemas.microsoft.com/office/drawing/2014/main" val="10011"/>
                  </a:ext>
                </a:extLst>
              </a:tr>
              <a:tr h="164465">
                <a:tc>
                  <a:txBody>
                    <a:bodyPr/>
                    <a:lstStyle/>
                    <a:p>
                      <a:pPr marL="21590">
                        <a:lnSpc>
                          <a:spcPct val="100000"/>
                        </a:lnSpc>
                        <a:spcBef>
                          <a:spcPts val="70"/>
                        </a:spcBef>
                      </a:pPr>
                      <a:r>
                        <a:rPr sz="900" spc="-10" dirty="0">
                          <a:latin typeface="Segoe UI"/>
                          <a:cs typeface="Segoe UI"/>
                        </a:rPr>
                        <a:t>EIGENMARKE</a:t>
                      </a:r>
                      <a:r>
                        <a:rPr sz="900" spc="20" dirty="0">
                          <a:latin typeface="Segoe UI"/>
                          <a:cs typeface="Segoe UI"/>
                        </a:rPr>
                        <a:t> </a:t>
                      </a:r>
                      <a:r>
                        <a:rPr sz="900" dirty="0">
                          <a:latin typeface="Segoe UI"/>
                          <a:cs typeface="Segoe UI"/>
                        </a:rPr>
                        <a:t>DIVERSE</a:t>
                      </a:r>
                      <a:r>
                        <a:rPr sz="900" spc="20" dirty="0">
                          <a:latin typeface="Segoe UI"/>
                          <a:cs typeface="Segoe UI"/>
                        </a:rPr>
                        <a:t> </a:t>
                      </a:r>
                      <a:r>
                        <a:rPr sz="900" dirty="0">
                          <a:latin typeface="Segoe UI"/>
                          <a:cs typeface="Segoe UI"/>
                        </a:rPr>
                        <a:t>40</a:t>
                      </a:r>
                      <a:r>
                        <a:rPr sz="900" spc="45" dirty="0">
                          <a:latin typeface="Segoe UI"/>
                          <a:cs typeface="Segoe UI"/>
                        </a:rPr>
                        <a:t> </a:t>
                      </a:r>
                      <a:r>
                        <a:rPr sz="900" spc="-25" dirty="0">
                          <a:latin typeface="Segoe UI"/>
                          <a:cs typeface="Segoe UI"/>
                        </a:rPr>
                        <a:t>ST</a:t>
                      </a:r>
                      <a:endParaRPr sz="900">
                        <a:latin typeface="Segoe UI"/>
                        <a:cs typeface="Segoe UI"/>
                      </a:endParaRPr>
                    </a:p>
                  </a:txBody>
                  <a:tcPr marL="0" marR="0" marT="8890" marB="0">
                    <a:solidFill>
                      <a:srgbClr val="FFFFFF"/>
                    </a:solidFill>
                  </a:tcPr>
                </a:tc>
                <a:tc>
                  <a:txBody>
                    <a:bodyPr/>
                    <a:lstStyle/>
                    <a:p>
                      <a:pPr marR="10795" algn="r">
                        <a:lnSpc>
                          <a:spcPct val="100000"/>
                        </a:lnSpc>
                        <a:spcBef>
                          <a:spcPts val="70"/>
                        </a:spcBef>
                      </a:pPr>
                      <a:r>
                        <a:rPr sz="900" spc="-10" dirty="0">
                          <a:latin typeface="Segoe UI"/>
                          <a:cs typeface="Segoe UI"/>
                        </a:rPr>
                        <a:t>36.4%</a:t>
                      </a:r>
                      <a:endParaRPr sz="900">
                        <a:latin typeface="Segoe UI"/>
                        <a:cs typeface="Segoe UI"/>
                      </a:endParaRPr>
                    </a:p>
                  </a:txBody>
                  <a:tcPr marL="0" marR="0" marT="8890" marB="0">
                    <a:lnR w="9525">
                      <a:solidFill>
                        <a:srgbClr val="000000"/>
                      </a:solidFill>
                      <a:prstDash val="solid"/>
                    </a:lnR>
                    <a:solidFill>
                      <a:srgbClr val="FFFFFF"/>
                    </a:solidFill>
                  </a:tcPr>
                </a:tc>
                <a:tc>
                  <a:txBody>
                    <a:bodyPr/>
                    <a:lstStyle/>
                    <a:p>
                      <a:pPr marR="48260" algn="r">
                        <a:lnSpc>
                          <a:spcPct val="100000"/>
                        </a:lnSpc>
                        <a:spcBef>
                          <a:spcPts val="70"/>
                        </a:spcBef>
                      </a:pPr>
                      <a:r>
                        <a:rPr sz="900" spc="-20" dirty="0">
                          <a:latin typeface="Segoe UI"/>
                          <a:cs typeface="Segoe UI"/>
                        </a:rPr>
                        <a:t>0.33</a:t>
                      </a:r>
                      <a:endParaRPr sz="900">
                        <a:latin typeface="Segoe UI"/>
                        <a:cs typeface="Segoe UI"/>
                      </a:endParaRPr>
                    </a:p>
                  </a:txBody>
                  <a:tcPr marL="0" marR="0" marT="8890" marB="0">
                    <a:lnL w="9525">
                      <a:solidFill>
                        <a:srgbClr val="000000"/>
                      </a:solidFill>
                      <a:prstDash val="solid"/>
                    </a:lnL>
                    <a:solidFill>
                      <a:srgbClr val="FFFFFF"/>
                    </a:solidFill>
                  </a:tcPr>
                </a:tc>
                <a:tc rowSpan="2">
                  <a:txBody>
                    <a:bodyPr/>
                    <a:lstStyle/>
                    <a:p>
                      <a:pPr marL="59690">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rowSpan="2">
                  <a:txBody>
                    <a:bodyPr/>
                    <a:lstStyle/>
                    <a:p>
                      <a:pPr marL="69215">
                        <a:lnSpc>
                          <a:spcPct val="100000"/>
                        </a:lnSpc>
                        <a:spcBef>
                          <a:spcPts val="70"/>
                        </a:spcBef>
                      </a:pPr>
                      <a:r>
                        <a:rPr sz="900" spc="-10" dirty="0">
                          <a:latin typeface="Segoe UI"/>
                          <a:cs typeface="Segoe UI"/>
                        </a:rPr>
                        <a:t>0.208</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R="16510" algn="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rowSpan="2">
                  <a:txBody>
                    <a:bodyPr/>
                    <a:lstStyle/>
                    <a:p>
                      <a:pPr marL="100965">
                        <a:lnSpc>
                          <a:spcPct val="100000"/>
                        </a:lnSpc>
                        <a:spcBef>
                          <a:spcPts val="110"/>
                        </a:spcBef>
                      </a:pPr>
                      <a:r>
                        <a:rPr sz="900" spc="-10" dirty="0">
                          <a:latin typeface="Segoe UI"/>
                          <a:cs typeface="Segoe UI"/>
                        </a:rPr>
                        <a:t>0.096</a:t>
                      </a:r>
                      <a:endParaRPr sz="900">
                        <a:latin typeface="Segoe UI"/>
                        <a:cs typeface="Segoe UI"/>
                      </a:endParaRPr>
                    </a:p>
                  </a:txBody>
                  <a:tcPr marL="0" marR="0" marT="13970" marB="0">
                    <a:lnL w="6350">
                      <a:solidFill>
                        <a:srgbClr val="000000"/>
                      </a:solidFill>
                      <a:prstDash val="solid"/>
                    </a:lnL>
                    <a:solidFill>
                      <a:srgbClr val="FFFFFF"/>
                    </a:solidFill>
                  </a:tcPr>
                </a:tc>
                <a:tc rowSpan="2">
                  <a:txBody>
                    <a:bodyPr/>
                    <a:lstStyle/>
                    <a:p>
                      <a:pPr marL="78740">
                        <a:lnSpc>
                          <a:spcPct val="100000"/>
                        </a:lnSpc>
                        <a:spcBef>
                          <a:spcPts val="110"/>
                        </a:spcBef>
                      </a:pPr>
                      <a:r>
                        <a:rPr sz="900" spc="-25" dirty="0">
                          <a:solidFill>
                            <a:srgbClr val="9C0006"/>
                          </a:solidFill>
                          <a:latin typeface="Segoe UI"/>
                          <a:cs typeface="Segoe UI"/>
                        </a:rPr>
                        <a:t>No</a:t>
                      </a:r>
                      <a:endParaRPr sz="900">
                        <a:latin typeface="Segoe UI"/>
                        <a:cs typeface="Segoe UI"/>
                      </a:endParaRPr>
                    </a:p>
                  </a:txBody>
                  <a:tcPr marL="0" marR="0" marT="13970" marB="0">
                    <a:lnR w="6350">
                      <a:solidFill>
                        <a:srgbClr val="000000"/>
                      </a:solidFill>
                      <a:prstDash val="solid"/>
                    </a:lnR>
                    <a:solidFill>
                      <a:srgbClr val="FFC6CE"/>
                    </a:solidFill>
                  </a:tcPr>
                </a:tc>
                <a:tc rowSpan="2">
                  <a:txBody>
                    <a:bodyPr/>
                    <a:lstStyle/>
                    <a:p>
                      <a:pPr marL="100965">
                        <a:lnSpc>
                          <a:spcPct val="100000"/>
                        </a:lnSpc>
                        <a:spcBef>
                          <a:spcPts val="110"/>
                        </a:spcBef>
                      </a:pPr>
                      <a:r>
                        <a:rPr sz="900" spc="-10" dirty="0">
                          <a:latin typeface="Segoe UI"/>
                          <a:cs typeface="Segoe UI"/>
                        </a:rPr>
                        <a:t>0.369</a:t>
                      </a:r>
                      <a:endParaRPr sz="900">
                        <a:latin typeface="Segoe UI"/>
                        <a:cs typeface="Segoe UI"/>
                      </a:endParaRPr>
                    </a:p>
                  </a:txBody>
                  <a:tcPr marL="0" marR="0" marT="13970" marB="0">
                    <a:lnL w="6350">
                      <a:solidFill>
                        <a:srgbClr val="000000"/>
                      </a:solidFill>
                      <a:prstDash val="solid"/>
                    </a:lnL>
                    <a:solidFill>
                      <a:srgbClr val="FFFFFF"/>
                    </a:solidFill>
                  </a:tcPr>
                </a:tc>
                <a:tc rowSpan="2">
                  <a:txBody>
                    <a:bodyPr/>
                    <a:lstStyle/>
                    <a:p>
                      <a:pPr marL="66040">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rowSpan="2">
                  <a:txBody>
                    <a:bodyPr/>
                    <a:lstStyle/>
                    <a:p>
                      <a:pPr marL="100965">
                        <a:lnSpc>
                          <a:spcPct val="100000"/>
                        </a:lnSpc>
                        <a:spcBef>
                          <a:spcPts val="110"/>
                        </a:spcBef>
                      </a:pPr>
                      <a:r>
                        <a:rPr sz="900" spc="-10" dirty="0">
                          <a:latin typeface="Segoe UI"/>
                          <a:cs typeface="Segoe UI"/>
                        </a:rPr>
                        <a:t>0.058</a:t>
                      </a:r>
                      <a:endParaRPr sz="900">
                        <a:latin typeface="Segoe UI"/>
                        <a:cs typeface="Segoe UI"/>
                      </a:endParaRPr>
                    </a:p>
                  </a:txBody>
                  <a:tcPr marL="0" marR="0" marT="13970" marB="0">
                    <a:lnL w="6350">
                      <a:solidFill>
                        <a:srgbClr val="000000"/>
                      </a:solidFill>
                      <a:prstDash val="solid"/>
                    </a:lnL>
                    <a:solidFill>
                      <a:srgbClr val="FFFFFF"/>
                    </a:solidFill>
                  </a:tcPr>
                </a:tc>
                <a:tc rowSpan="2">
                  <a:txBody>
                    <a:bodyPr/>
                    <a:lstStyle/>
                    <a:p>
                      <a:pPr marL="78740">
                        <a:lnSpc>
                          <a:spcPct val="100000"/>
                        </a:lnSpc>
                        <a:spcBef>
                          <a:spcPts val="110"/>
                        </a:spcBef>
                      </a:pPr>
                      <a:r>
                        <a:rPr sz="900" spc="-25" dirty="0">
                          <a:solidFill>
                            <a:srgbClr val="9C0006"/>
                          </a:solidFill>
                          <a:latin typeface="Segoe UI"/>
                          <a:cs typeface="Segoe UI"/>
                        </a:rPr>
                        <a:t>No</a:t>
                      </a:r>
                      <a:endParaRPr sz="900">
                        <a:latin typeface="Segoe UI"/>
                        <a:cs typeface="Segoe UI"/>
                      </a:endParaRPr>
                    </a:p>
                  </a:txBody>
                  <a:tcPr marL="0" marR="0" marT="13970" marB="0">
                    <a:lnR w="6350">
                      <a:solidFill>
                        <a:srgbClr val="000000"/>
                      </a:solidFill>
                      <a:prstDash val="solid"/>
                    </a:lnR>
                    <a:solidFill>
                      <a:srgbClr val="FFC6CE"/>
                    </a:solidFill>
                  </a:tcPr>
                </a:tc>
                <a:tc rowSpan="2">
                  <a:txBody>
                    <a:bodyPr/>
                    <a:lstStyle/>
                    <a:p>
                      <a:pPr marL="69215">
                        <a:lnSpc>
                          <a:spcPct val="100000"/>
                        </a:lnSpc>
                        <a:spcBef>
                          <a:spcPts val="110"/>
                        </a:spcBef>
                      </a:pPr>
                      <a:r>
                        <a:rPr sz="900" spc="-10" dirty="0">
                          <a:latin typeface="Segoe UI"/>
                          <a:cs typeface="Segoe UI"/>
                        </a:rPr>
                        <a:t>(0.350)</a:t>
                      </a:r>
                      <a:endParaRPr sz="900">
                        <a:latin typeface="Segoe UI"/>
                        <a:cs typeface="Segoe UI"/>
                      </a:endParaRPr>
                    </a:p>
                  </a:txBody>
                  <a:tcPr marL="0" marR="0" marT="13970" marB="0">
                    <a:lnL w="6350">
                      <a:solidFill>
                        <a:srgbClr val="000000"/>
                      </a:solidFill>
                      <a:prstDash val="solid"/>
                    </a:lnL>
                    <a:solidFill>
                      <a:srgbClr val="FFFFFF"/>
                    </a:solidFill>
                  </a:tcPr>
                </a:tc>
                <a:tc rowSpan="2">
                  <a:txBody>
                    <a:bodyPr/>
                    <a:lstStyle/>
                    <a:p>
                      <a:pPr marL="66040">
                        <a:lnSpc>
                          <a:spcPct val="100000"/>
                        </a:lnSpc>
                        <a:spcBef>
                          <a:spcPts val="110"/>
                        </a:spcBef>
                      </a:pPr>
                      <a:r>
                        <a:rPr sz="900" spc="-25" dirty="0">
                          <a:solidFill>
                            <a:srgbClr val="006000"/>
                          </a:solidFill>
                          <a:latin typeface="Segoe UI"/>
                          <a:cs typeface="Segoe UI"/>
                        </a:rPr>
                        <a:t>Yes</a:t>
                      </a:r>
                      <a:endParaRPr sz="900">
                        <a:latin typeface="Segoe UI"/>
                        <a:cs typeface="Segoe UI"/>
                      </a:endParaRPr>
                    </a:p>
                  </a:txBody>
                  <a:tcPr marL="0" marR="0" marT="13970" marB="0">
                    <a:lnR w="6350">
                      <a:solidFill>
                        <a:srgbClr val="000000"/>
                      </a:solidFill>
                      <a:prstDash val="solid"/>
                    </a:lnR>
                    <a:solidFill>
                      <a:srgbClr val="C5EECE"/>
                    </a:solidFill>
                  </a:tcPr>
                </a:tc>
                <a:tc rowSpan="2">
                  <a:txBody>
                    <a:bodyPr/>
                    <a:lstStyle/>
                    <a:p>
                      <a:pPr marL="100965">
                        <a:lnSpc>
                          <a:spcPct val="100000"/>
                        </a:lnSpc>
                        <a:spcBef>
                          <a:spcPts val="110"/>
                        </a:spcBef>
                      </a:pPr>
                      <a:r>
                        <a:rPr sz="900" spc="-10" dirty="0">
                          <a:latin typeface="Segoe UI"/>
                          <a:cs typeface="Segoe UI"/>
                        </a:rPr>
                        <a:t>0.026</a:t>
                      </a:r>
                      <a:endParaRPr sz="900">
                        <a:latin typeface="Segoe UI"/>
                        <a:cs typeface="Segoe UI"/>
                      </a:endParaRPr>
                    </a:p>
                  </a:txBody>
                  <a:tcPr marL="0" marR="0" marT="13970" marB="0">
                    <a:lnL w="6350">
                      <a:solidFill>
                        <a:srgbClr val="000000"/>
                      </a:solidFill>
                      <a:prstDash val="solid"/>
                    </a:lnL>
                    <a:solidFill>
                      <a:srgbClr val="FFFFFF"/>
                    </a:solidFill>
                  </a:tcPr>
                </a:tc>
                <a:tc rowSpan="2">
                  <a:txBody>
                    <a:bodyPr/>
                    <a:lstStyle/>
                    <a:p>
                      <a:pPr marL="78740">
                        <a:lnSpc>
                          <a:spcPct val="100000"/>
                        </a:lnSpc>
                        <a:spcBef>
                          <a:spcPts val="110"/>
                        </a:spcBef>
                      </a:pPr>
                      <a:r>
                        <a:rPr sz="900" spc="-25" dirty="0">
                          <a:solidFill>
                            <a:srgbClr val="9C0006"/>
                          </a:solidFill>
                          <a:latin typeface="Segoe UI"/>
                          <a:cs typeface="Segoe UI"/>
                        </a:rPr>
                        <a:t>No</a:t>
                      </a:r>
                      <a:endParaRPr sz="900">
                        <a:latin typeface="Segoe UI"/>
                        <a:cs typeface="Segoe UI"/>
                      </a:endParaRPr>
                    </a:p>
                  </a:txBody>
                  <a:tcPr marL="0" marR="0" marT="13970" marB="0">
                    <a:lnR w="6350">
                      <a:solidFill>
                        <a:srgbClr val="000000"/>
                      </a:solidFill>
                      <a:prstDash val="solid"/>
                    </a:lnR>
                    <a:solidFill>
                      <a:srgbClr val="FFC6CE"/>
                    </a:solidFill>
                  </a:tcPr>
                </a:tc>
                <a:tc rowSpan="2">
                  <a:txBody>
                    <a:bodyPr/>
                    <a:lstStyle/>
                    <a:p>
                      <a:pPr marL="69215">
                        <a:lnSpc>
                          <a:spcPct val="100000"/>
                        </a:lnSpc>
                        <a:spcBef>
                          <a:spcPts val="110"/>
                        </a:spcBef>
                      </a:pPr>
                      <a:r>
                        <a:rPr sz="900" spc="-10" dirty="0">
                          <a:latin typeface="Segoe UI"/>
                          <a:cs typeface="Segoe UI"/>
                        </a:rPr>
                        <a:t>(0.002)</a:t>
                      </a:r>
                      <a:endParaRPr sz="900">
                        <a:latin typeface="Segoe UI"/>
                        <a:cs typeface="Segoe UI"/>
                      </a:endParaRPr>
                    </a:p>
                  </a:txBody>
                  <a:tcPr marL="0" marR="0" marT="13970" marB="0">
                    <a:lnL w="6350">
                      <a:solidFill>
                        <a:srgbClr val="000000"/>
                      </a:solidFill>
                      <a:prstDash val="solid"/>
                    </a:lnL>
                    <a:solidFill>
                      <a:srgbClr val="FFFFFF"/>
                    </a:solidFill>
                  </a:tcPr>
                </a:tc>
                <a:tc rowSpan="2">
                  <a:txBody>
                    <a:bodyPr/>
                    <a:lstStyle/>
                    <a:p>
                      <a:pPr marL="78740">
                        <a:lnSpc>
                          <a:spcPct val="100000"/>
                        </a:lnSpc>
                        <a:spcBef>
                          <a:spcPts val="110"/>
                        </a:spcBef>
                      </a:pPr>
                      <a:r>
                        <a:rPr sz="900" spc="-25" dirty="0">
                          <a:solidFill>
                            <a:srgbClr val="9C0006"/>
                          </a:solidFill>
                          <a:latin typeface="Segoe UI"/>
                          <a:cs typeface="Segoe UI"/>
                        </a:rPr>
                        <a:t>No</a:t>
                      </a:r>
                      <a:endParaRPr sz="900">
                        <a:latin typeface="Segoe UI"/>
                        <a:cs typeface="Segoe UI"/>
                      </a:endParaRPr>
                    </a:p>
                  </a:txBody>
                  <a:tcPr marL="0" marR="0" marT="13970" marB="0">
                    <a:lnR w="9525">
                      <a:solidFill>
                        <a:srgbClr val="000000"/>
                      </a:solidFill>
                      <a:prstDash val="solid"/>
                    </a:lnR>
                    <a:solidFill>
                      <a:srgbClr val="FFC6CE"/>
                    </a:solidFill>
                  </a:tcPr>
                </a:tc>
                <a:extLst>
                  <a:ext uri="{0D108BD9-81ED-4DB2-BD59-A6C34878D82A}">
                    <a16:rowId xmlns:a16="http://schemas.microsoft.com/office/drawing/2014/main" val="10012"/>
                  </a:ext>
                </a:extLst>
              </a:tr>
              <a:tr h="0">
                <a:tc rowSpan="2">
                  <a:txBody>
                    <a:bodyPr/>
                    <a:lstStyle/>
                    <a:p>
                      <a:pPr marL="21590">
                        <a:lnSpc>
                          <a:spcPct val="100000"/>
                        </a:lnSpc>
                        <a:spcBef>
                          <a:spcPts val="170"/>
                        </a:spcBef>
                      </a:pPr>
                      <a:r>
                        <a:rPr sz="900" spc="-10" dirty="0">
                          <a:latin typeface="Segoe UI"/>
                          <a:cs typeface="Segoe UI"/>
                        </a:rPr>
                        <a:t>EIGENMARKE</a:t>
                      </a:r>
                      <a:r>
                        <a:rPr sz="900" spc="20" dirty="0">
                          <a:latin typeface="Segoe UI"/>
                          <a:cs typeface="Segoe UI"/>
                        </a:rPr>
                        <a:t> </a:t>
                      </a:r>
                      <a:r>
                        <a:rPr sz="900" dirty="0">
                          <a:latin typeface="Segoe UI"/>
                          <a:cs typeface="Segoe UI"/>
                        </a:rPr>
                        <a:t>DIVERSE</a:t>
                      </a:r>
                      <a:r>
                        <a:rPr sz="900" spc="20" dirty="0">
                          <a:latin typeface="Segoe UI"/>
                          <a:cs typeface="Segoe UI"/>
                        </a:rPr>
                        <a:t> </a:t>
                      </a:r>
                      <a:r>
                        <a:rPr sz="900" dirty="0">
                          <a:latin typeface="Segoe UI"/>
                          <a:cs typeface="Segoe UI"/>
                        </a:rPr>
                        <a:t>24</a:t>
                      </a:r>
                      <a:r>
                        <a:rPr sz="900" spc="45" dirty="0">
                          <a:latin typeface="Segoe UI"/>
                          <a:cs typeface="Segoe UI"/>
                        </a:rPr>
                        <a:t> </a:t>
                      </a:r>
                      <a:r>
                        <a:rPr sz="900" spc="-25" dirty="0">
                          <a:latin typeface="Segoe UI"/>
                          <a:cs typeface="Segoe UI"/>
                        </a:rPr>
                        <a:t>ST</a:t>
                      </a:r>
                      <a:endParaRPr sz="900">
                        <a:latin typeface="Segoe UI"/>
                        <a:cs typeface="Segoe UI"/>
                      </a:endParaRPr>
                    </a:p>
                  </a:txBody>
                  <a:tcPr marL="0" marR="0" marT="21590" marB="0">
                    <a:solidFill>
                      <a:srgbClr val="FFFFFF"/>
                    </a:solidFill>
                  </a:tcPr>
                </a:tc>
                <a:tc rowSpan="2">
                  <a:txBody>
                    <a:bodyPr/>
                    <a:lstStyle/>
                    <a:p>
                      <a:pPr marL="83820">
                        <a:lnSpc>
                          <a:spcPct val="100000"/>
                        </a:lnSpc>
                        <a:spcBef>
                          <a:spcPts val="170"/>
                        </a:spcBef>
                      </a:pPr>
                      <a:r>
                        <a:rPr sz="900" spc="-10" dirty="0">
                          <a:latin typeface="Segoe UI"/>
                          <a:cs typeface="Segoe UI"/>
                        </a:rPr>
                        <a:t>64.8%</a:t>
                      </a:r>
                      <a:endParaRPr sz="900">
                        <a:latin typeface="Segoe UI"/>
                        <a:cs typeface="Segoe UI"/>
                      </a:endParaRPr>
                    </a:p>
                  </a:txBody>
                  <a:tcPr marL="0" marR="0" marT="21590" marB="0">
                    <a:lnR w="9525">
                      <a:solidFill>
                        <a:srgbClr val="000000"/>
                      </a:solidFill>
                      <a:prstDash val="solid"/>
                    </a:lnR>
                    <a:solidFill>
                      <a:srgbClr val="FFFFFF"/>
                    </a:solidFill>
                  </a:tcPr>
                </a:tc>
                <a:tc rowSpan="2">
                  <a:txBody>
                    <a:bodyPr/>
                    <a:lstStyle/>
                    <a:p>
                      <a:pPr marL="132715">
                        <a:lnSpc>
                          <a:spcPct val="100000"/>
                        </a:lnSpc>
                        <a:spcBef>
                          <a:spcPts val="170"/>
                        </a:spcBef>
                      </a:pPr>
                      <a:r>
                        <a:rPr sz="900" spc="-10" dirty="0">
                          <a:latin typeface="Segoe UI"/>
                          <a:cs typeface="Segoe UI"/>
                        </a:rPr>
                        <a:t>(0.68)</a:t>
                      </a:r>
                      <a:endParaRPr sz="900">
                        <a:latin typeface="Segoe UI"/>
                        <a:cs typeface="Segoe UI"/>
                      </a:endParaRPr>
                    </a:p>
                  </a:txBody>
                  <a:tcPr marL="0" marR="0" marT="21590" marB="0">
                    <a:lnL w="9525">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C5EECE"/>
                    </a:solidFill>
                  </a:tcPr>
                </a:tc>
                <a:tc vMerge="1">
                  <a:txBody>
                    <a:bodyPr/>
                    <a:lstStyle/>
                    <a:p>
                      <a:endParaRPr/>
                    </a:p>
                  </a:txBody>
                  <a:tcPr marL="0" marR="0" marT="8890" marB="0">
                    <a:lnL w="6350">
                      <a:solidFill>
                        <a:srgbClr val="000000"/>
                      </a:solidFill>
                      <a:prstDash val="solid"/>
                    </a:lnL>
                    <a:solidFill>
                      <a:srgbClr val="FFFFFF"/>
                    </a:solidFill>
                  </a:tcPr>
                </a:tc>
                <a:tc rowSpan="2">
                  <a:txBody>
                    <a:bodyPr/>
                    <a:lstStyle/>
                    <a:p>
                      <a:pPr marL="104139">
                        <a:lnSpc>
                          <a:spcPct val="100000"/>
                        </a:lnSpc>
                        <a:spcBef>
                          <a:spcPts val="170"/>
                        </a:spcBef>
                      </a:pPr>
                      <a:r>
                        <a:rPr sz="900" spc="-25" dirty="0">
                          <a:solidFill>
                            <a:srgbClr val="006000"/>
                          </a:solidFill>
                          <a:latin typeface="Segoe UI"/>
                          <a:cs typeface="Segoe UI"/>
                        </a:rPr>
                        <a:t>Yes</a:t>
                      </a:r>
                      <a:endParaRPr sz="900">
                        <a:latin typeface="Segoe UI"/>
                        <a:cs typeface="Segoe UI"/>
                      </a:endParaRPr>
                    </a:p>
                  </a:txBody>
                  <a:tcPr marL="0" marR="0" marT="21590" marB="0">
                    <a:lnR w="6350">
                      <a:solidFill>
                        <a:srgbClr val="000000"/>
                      </a:solidFill>
                      <a:prstDash val="solid"/>
                    </a:lnR>
                    <a:solidFill>
                      <a:srgbClr val="C5EECE"/>
                    </a:solidFill>
                  </a:tcPr>
                </a:tc>
                <a:tc vMerge="1">
                  <a:txBody>
                    <a:bodyPr/>
                    <a:lstStyle/>
                    <a:p>
                      <a:endParaRPr/>
                    </a:p>
                  </a:txBody>
                  <a:tcPr marL="0" marR="0" marT="13970" marB="0">
                    <a:lnL w="6350">
                      <a:solidFill>
                        <a:srgbClr val="000000"/>
                      </a:solidFill>
                      <a:prstDash val="solid"/>
                    </a:lnL>
                    <a:solidFill>
                      <a:srgbClr val="FFFFFF"/>
                    </a:solidFill>
                  </a:tcPr>
                </a:tc>
                <a:tc vMerge="1">
                  <a:txBody>
                    <a:bodyPr/>
                    <a:lstStyle/>
                    <a:p>
                      <a:endParaRPr/>
                    </a:p>
                  </a:txBody>
                  <a:tcPr marL="0" marR="0" marT="13970" marB="0">
                    <a:lnR w="6350">
                      <a:solidFill>
                        <a:srgbClr val="000000"/>
                      </a:solidFill>
                      <a:prstDash val="solid"/>
                    </a:lnR>
                    <a:solidFill>
                      <a:srgbClr val="FFC6CE"/>
                    </a:solidFill>
                  </a:tcPr>
                </a:tc>
                <a:tc vMerge="1">
                  <a:txBody>
                    <a:bodyPr/>
                    <a:lstStyle/>
                    <a:p>
                      <a:endParaRPr/>
                    </a:p>
                  </a:txBody>
                  <a:tcPr marL="0" marR="0" marT="13970" marB="0">
                    <a:lnL w="6350">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C5EECE"/>
                    </a:solidFill>
                  </a:tcPr>
                </a:tc>
                <a:tc vMerge="1">
                  <a:txBody>
                    <a:bodyPr/>
                    <a:lstStyle/>
                    <a:p>
                      <a:endParaRPr/>
                    </a:p>
                  </a:txBody>
                  <a:tcPr marL="0" marR="0" marT="13970" marB="0">
                    <a:lnL w="6350">
                      <a:solidFill>
                        <a:srgbClr val="000000"/>
                      </a:solidFill>
                      <a:prstDash val="solid"/>
                    </a:lnL>
                    <a:solidFill>
                      <a:srgbClr val="FFFFFF"/>
                    </a:solidFill>
                  </a:tcPr>
                </a:tc>
                <a:tc vMerge="1">
                  <a:txBody>
                    <a:bodyPr/>
                    <a:lstStyle/>
                    <a:p>
                      <a:endParaRPr/>
                    </a:p>
                  </a:txBody>
                  <a:tcPr marL="0" marR="0" marT="13970" marB="0">
                    <a:lnR w="6350">
                      <a:solidFill>
                        <a:srgbClr val="000000"/>
                      </a:solidFill>
                      <a:prstDash val="solid"/>
                    </a:lnR>
                    <a:solidFill>
                      <a:srgbClr val="FFC6CE"/>
                    </a:solidFill>
                  </a:tcPr>
                </a:tc>
                <a:tc vMerge="1">
                  <a:txBody>
                    <a:bodyPr/>
                    <a:lstStyle/>
                    <a:p>
                      <a:endParaRPr/>
                    </a:p>
                  </a:txBody>
                  <a:tcPr marL="0" marR="0" marT="13970" marB="0">
                    <a:lnL w="6350">
                      <a:solidFill>
                        <a:srgbClr val="000000"/>
                      </a:solidFill>
                      <a:prstDash val="solid"/>
                    </a:lnL>
                    <a:solidFill>
                      <a:srgbClr val="FFFFFF"/>
                    </a:solidFill>
                  </a:tcPr>
                </a:tc>
                <a:tc vMerge="1">
                  <a:txBody>
                    <a:bodyPr/>
                    <a:lstStyle/>
                    <a:p>
                      <a:endParaRPr/>
                    </a:p>
                  </a:txBody>
                  <a:tcPr marL="0" marR="0" marT="13970" marB="0">
                    <a:lnR w="6350">
                      <a:solidFill>
                        <a:srgbClr val="000000"/>
                      </a:solidFill>
                      <a:prstDash val="solid"/>
                    </a:lnR>
                    <a:solidFill>
                      <a:srgbClr val="C5EECE"/>
                    </a:solidFill>
                  </a:tcPr>
                </a:tc>
                <a:tc vMerge="1">
                  <a:txBody>
                    <a:bodyPr/>
                    <a:lstStyle/>
                    <a:p>
                      <a:endParaRPr/>
                    </a:p>
                  </a:txBody>
                  <a:tcPr marL="0" marR="0" marT="13970" marB="0">
                    <a:lnL w="6350">
                      <a:solidFill>
                        <a:srgbClr val="000000"/>
                      </a:solidFill>
                      <a:prstDash val="solid"/>
                    </a:lnL>
                    <a:solidFill>
                      <a:srgbClr val="FFFFFF"/>
                    </a:solidFill>
                  </a:tcPr>
                </a:tc>
                <a:tc vMerge="1">
                  <a:txBody>
                    <a:bodyPr/>
                    <a:lstStyle/>
                    <a:p>
                      <a:endParaRPr/>
                    </a:p>
                  </a:txBody>
                  <a:tcPr marL="0" marR="0" marT="13970" marB="0">
                    <a:lnR w="6350">
                      <a:solidFill>
                        <a:srgbClr val="000000"/>
                      </a:solidFill>
                      <a:prstDash val="solid"/>
                    </a:lnR>
                    <a:solidFill>
                      <a:srgbClr val="FFC6CE"/>
                    </a:solidFill>
                  </a:tcPr>
                </a:tc>
                <a:tc vMerge="1">
                  <a:txBody>
                    <a:bodyPr/>
                    <a:lstStyle/>
                    <a:p>
                      <a:endParaRPr/>
                    </a:p>
                  </a:txBody>
                  <a:tcPr marL="0" marR="0" marT="13970" marB="0">
                    <a:lnL w="6350">
                      <a:solidFill>
                        <a:srgbClr val="000000"/>
                      </a:solidFill>
                      <a:prstDash val="solid"/>
                    </a:lnL>
                    <a:solidFill>
                      <a:srgbClr val="FFFFFF"/>
                    </a:solidFill>
                  </a:tcPr>
                </a:tc>
                <a:tc vMerge="1">
                  <a:txBody>
                    <a:bodyPr/>
                    <a:lstStyle/>
                    <a:p>
                      <a:endParaRPr/>
                    </a:p>
                  </a:txBody>
                  <a:tcPr marL="0" marR="0" marT="13970" marB="0">
                    <a:lnR w="9525">
                      <a:solidFill>
                        <a:srgbClr val="000000"/>
                      </a:solidFill>
                      <a:prstDash val="solid"/>
                    </a:lnR>
                    <a:solidFill>
                      <a:srgbClr val="FFC6CE"/>
                    </a:solidFill>
                  </a:tcPr>
                </a:tc>
                <a:extLst>
                  <a:ext uri="{0D108BD9-81ED-4DB2-BD59-A6C34878D82A}">
                    <a16:rowId xmlns:a16="http://schemas.microsoft.com/office/drawing/2014/main" val="10013"/>
                  </a:ext>
                </a:extLst>
              </a:tr>
              <a:tr h="159385">
                <a:tc vMerge="1">
                  <a:txBody>
                    <a:bodyPr/>
                    <a:lstStyle/>
                    <a:p>
                      <a:endParaRPr/>
                    </a:p>
                  </a:txBody>
                  <a:tcPr marL="0" marR="0" marT="21590" marB="0">
                    <a:solidFill>
                      <a:srgbClr val="FFFFFF"/>
                    </a:solidFill>
                  </a:tcPr>
                </a:tc>
                <a:tc vMerge="1">
                  <a:txBody>
                    <a:bodyPr/>
                    <a:lstStyle/>
                    <a:p>
                      <a:endParaRPr/>
                    </a:p>
                  </a:txBody>
                  <a:tcPr marL="0" marR="0" marT="21590" marB="0">
                    <a:lnR w="9525">
                      <a:solidFill>
                        <a:srgbClr val="000000"/>
                      </a:solidFill>
                      <a:prstDash val="solid"/>
                    </a:lnR>
                    <a:solidFill>
                      <a:srgbClr val="FFFFFF"/>
                    </a:solidFill>
                  </a:tcPr>
                </a:tc>
                <a:tc vMerge="1">
                  <a:txBody>
                    <a:bodyPr/>
                    <a:lstStyle/>
                    <a:p>
                      <a:endParaRPr/>
                    </a:p>
                  </a:txBody>
                  <a:tcPr marL="0" marR="0" marT="21590" marB="0">
                    <a:lnL w="9525">
                      <a:solidFill>
                        <a:srgbClr val="000000"/>
                      </a:solidFill>
                      <a:prstDash val="solid"/>
                    </a:lnL>
                    <a:solidFill>
                      <a:srgbClr val="FFFFFF"/>
                    </a:solidFill>
                  </a:tcPr>
                </a:tc>
                <a:tc rowSpan="2">
                  <a:txBody>
                    <a:bodyPr/>
                    <a:lstStyle/>
                    <a:p>
                      <a:pPr marL="7239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rowSpan="2">
                  <a:txBody>
                    <a:bodyPr/>
                    <a:lstStyle/>
                    <a:p>
                      <a:pPr marL="69215">
                        <a:lnSpc>
                          <a:spcPct val="100000"/>
                        </a:lnSpc>
                        <a:spcBef>
                          <a:spcPts val="70"/>
                        </a:spcBef>
                      </a:pPr>
                      <a:r>
                        <a:rPr sz="900" spc="-10" dirty="0">
                          <a:latin typeface="Segoe UI"/>
                          <a:cs typeface="Segoe UI"/>
                        </a:rPr>
                        <a:t>0.188</a:t>
                      </a:r>
                      <a:endParaRPr sz="900">
                        <a:latin typeface="Segoe UI"/>
                        <a:cs typeface="Segoe UI"/>
                      </a:endParaRPr>
                    </a:p>
                  </a:txBody>
                  <a:tcPr marL="0" marR="0" marT="889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C5EECE"/>
                    </a:solidFill>
                  </a:tcPr>
                </a:tc>
                <a:tc rowSpan="2" gridSpan="2">
                  <a:txBody>
                    <a:bodyPr/>
                    <a:lstStyle/>
                    <a:p>
                      <a:pPr marL="208915">
                        <a:lnSpc>
                          <a:spcPct val="100000"/>
                        </a:lnSpc>
                        <a:spcBef>
                          <a:spcPts val="70"/>
                        </a:spcBef>
                        <a:tabLst>
                          <a:tab pos="501015" algn="l"/>
                        </a:tabLst>
                      </a:pPr>
                      <a:r>
                        <a:rPr sz="900" spc="-50" dirty="0">
                          <a:latin typeface="Segoe UI"/>
                          <a:cs typeface="Segoe UI"/>
                        </a:rPr>
                        <a:t>-</a:t>
                      </a:r>
                      <a:r>
                        <a:rPr sz="900" dirty="0">
                          <a:latin typeface="Segoe UI"/>
                          <a:cs typeface="Segoe UI"/>
                        </a:rPr>
                        <a:t>	</a:t>
                      </a:r>
                      <a:r>
                        <a:rPr sz="900" spc="-25" dirty="0">
                          <a:latin typeface="Segoe UI"/>
                          <a:cs typeface="Segoe UI"/>
                        </a:rPr>
                        <a:t>NA</a:t>
                      </a:r>
                      <a:endParaRPr sz="900">
                        <a:latin typeface="Segoe UI"/>
                        <a:cs typeface="Segoe UI"/>
                      </a:endParaRPr>
                    </a:p>
                  </a:txBody>
                  <a:tcPr marL="0" marR="0" marT="8890" marB="0">
                    <a:lnL w="6350">
                      <a:solidFill>
                        <a:srgbClr val="000000"/>
                      </a:solidFill>
                      <a:prstDash val="solid"/>
                    </a:lnL>
                    <a:lnR w="6350">
                      <a:solidFill>
                        <a:srgbClr val="000000"/>
                      </a:solidFill>
                      <a:prstDash val="solid"/>
                    </a:lnR>
                    <a:solidFill>
                      <a:srgbClr val="FFFFFF"/>
                    </a:solidFill>
                  </a:tcPr>
                </a:tc>
                <a:tc rowSpan="2" hMerge="1">
                  <a:txBody>
                    <a:bodyPr/>
                    <a:lstStyle/>
                    <a:p>
                      <a:endParaRPr/>
                    </a:p>
                  </a:txBody>
                  <a:tcPr marL="0" marR="0" marT="0" marB="0"/>
                </a:tc>
                <a:tc rowSpan="2">
                  <a:txBody>
                    <a:bodyPr/>
                    <a:lstStyle/>
                    <a:p>
                      <a:pPr marL="69850">
                        <a:lnSpc>
                          <a:spcPct val="100000"/>
                        </a:lnSpc>
                        <a:spcBef>
                          <a:spcPts val="70"/>
                        </a:spcBef>
                      </a:pPr>
                      <a:r>
                        <a:rPr sz="900" spc="-10" dirty="0">
                          <a:latin typeface="Segoe UI"/>
                          <a:cs typeface="Segoe UI"/>
                        </a:rPr>
                        <a:t>(0.168)</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7874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rowSpan="2">
                  <a:txBody>
                    <a:bodyPr/>
                    <a:lstStyle/>
                    <a:p>
                      <a:pPr marL="101600">
                        <a:lnSpc>
                          <a:spcPct val="100000"/>
                        </a:lnSpc>
                        <a:spcBef>
                          <a:spcPts val="70"/>
                        </a:spcBef>
                      </a:pPr>
                      <a:r>
                        <a:rPr sz="900" spc="-10" dirty="0">
                          <a:latin typeface="Segoe UI"/>
                          <a:cs typeface="Segoe UI"/>
                        </a:rPr>
                        <a:t>0.157</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79375">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rowSpan="2">
                  <a:txBody>
                    <a:bodyPr/>
                    <a:lstStyle/>
                    <a:p>
                      <a:pPr marL="101600">
                        <a:lnSpc>
                          <a:spcPct val="100000"/>
                        </a:lnSpc>
                        <a:spcBef>
                          <a:spcPts val="70"/>
                        </a:spcBef>
                      </a:pPr>
                      <a:r>
                        <a:rPr sz="900" spc="-10" dirty="0">
                          <a:latin typeface="Segoe UI"/>
                          <a:cs typeface="Segoe UI"/>
                        </a:rPr>
                        <a:t>0.481</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79375">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rowSpan="2">
                  <a:txBody>
                    <a:bodyPr/>
                    <a:lstStyle/>
                    <a:p>
                      <a:pPr marL="101600">
                        <a:lnSpc>
                          <a:spcPct val="100000"/>
                        </a:lnSpc>
                        <a:spcBef>
                          <a:spcPts val="70"/>
                        </a:spcBef>
                      </a:pPr>
                      <a:r>
                        <a:rPr sz="900" spc="-10" dirty="0">
                          <a:latin typeface="Segoe UI"/>
                          <a:cs typeface="Segoe UI"/>
                        </a:rPr>
                        <a:t>0.120</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79375">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rowSpan="2">
                  <a:txBody>
                    <a:bodyPr/>
                    <a:lstStyle/>
                    <a:p>
                      <a:pPr marL="101600">
                        <a:lnSpc>
                          <a:spcPct val="100000"/>
                        </a:lnSpc>
                        <a:spcBef>
                          <a:spcPts val="70"/>
                        </a:spcBef>
                      </a:pPr>
                      <a:r>
                        <a:rPr sz="900" spc="-10" dirty="0">
                          <a:latin typeface="Segoe UI"/>
                          <a:cs typeface="Segoe UI"/>
                        </a:rPr>
                        <a:t>0.003</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79375">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14"/>
                  </a:ext>
                </a:extLst>
              </a:tr>
              <a:tr h="0">
                <a:tc rowSpan="2">
                  <a:txBody>
                    <a:bodyPr/>
                    <a:lstStyle/>
                    <a:p>
                      <a:pPr marL="22225">
                        <a:lnSpc>
                          <a:spcPct val="100000"/>
                        </a:lnSpc>
                        <a:spcBef>
                          <a:spcPts val="170"/>
                        </a:spcBef>
                      </a:pPr>
                      <a:r>
                        <a:rPr sz="900" spc="-10" dirty="0">
                          <a:latin typeface="Segoe UI"/>
                          <a:cs typeface="Segoe UI"/>
                        </a:rPr>
                        <a:t>EIGENMARKE</a:t>
                      </a:r>
                      <a:r>
                        <a:rPr sz="900" spc="20" dirty="0">
                          <a:latin typeface="Segoe UI"/>
                          <a:cs typeface="Segoe UI"/>
                        </a:rPr>
                        <a:t> </a:t>
                      </a:r>
                      <a:r>
                        <a:rPr sz="900" dirty="0">
                          <a:latin typeface="Segoe UI"/>
                          <a:cs typeface="Segoe UI"/>
                        </a:rPr>
                        <a:t>DIVERSE</a:t>
                      </a:r>
                      <a:r>
                        <a:rPr sz="900" spc="20" dirty="0">
                          <a:latin typeface="Segoe UI"/>
                          <a:cs typeface="Segoe UI"/>
                        </a:rPr>
                        <a:t> </a:t>
                      </a:r>
                      <a:r>
                        <a:rPr sz="900" dirty="0">
                          <a:latin typeface="Segoe UI"/>
                          <a:cs typeface="Segoe UI"/>
                        </a:rPr>
                        <a:t>16</a:t>
                      </a:r>
                      <a:r>
                        <a:rPr sz="900" spc="45" dirty="0">
                          <a:latin typeface="Segoe UI"/>
                          <a:cs typeface="Segoe UI"/>
                        </a:rPr>
                        <a:t> </a:t>
                      </a:r>
                      <a:r>
                        <a:rPr sz="900" spc="-25" dirty="0">
                          <a:latin typeface="Segoe UI"/>
                          <a:cs typeface="Segoe UI"/>
                        </a:rPr>
                        <a:t>ST</a:t>
                      </a:r>
                      <a:endParaRPr sz="900">
                        <a:latin typeface="Segoe UI"/>
                        <a:cs typeface="Segoe UI"/>
                      </a:endParaRPr>
                    </a:p>
                  </a:txBody>
                  <a:tcPr marL="0" marR="0" marT="21590" marB="0">
                    <a:solidFill>
                      <a:srgbClr val="FFFFFF"/>
                    </a:solidFill>
                  </a:tcPr>
                </a:tc>
                <a:tc rowSpan="2">
                  <a:txBody>
                    <a:bodyPr/>
                    <a:lstStyle/>
                    <a:p>
                      <a:pPr marL="83820">
                        <a:lnSpc>
                          <a:spcPct val="100000"/>
                        </a:lnSpc>
                        <a:spcBef>
                          <a:spcPts val="170"/>
                        </a:spcBef>
                      </a:pPr>
                      <a:r>
                        <a:rPr sz="900" spc="-10" dirty="0">
                          <a:latin typeface="Segoe UI"/>
                          <a:cs typeface="Segoe UI"/>
                        </a:rPr>
                        <a:t>74.1%</a:t>
                      </a:r>
                      <a:endParaRPr sz="900">
                        <a:latin typeface="Segoe UI"/>
                        <a:cs typeface="Segoe UI"/>
                      </a:endParaRPr>
                    </a:p>
                  </a:txBody>
                  <a:tcPr marL="0" marR="0" marT="21590" marB="0">
                    <a:lnR w="9525">
                      <a:solidFill>
                        <a:srgbClr val="000000"/>
                      </a:solidFill>
                      <a:prstDash val="solid"/>
                    </a:lnR>
                    <a:solidFill>
                      <a:srgbClr val="FFFFFF"/>
                    </a:solidFill>
                  </a:tcPr>
                </a:tc>
                <a:tc rowSpan="2">
                  <a:txBody>
                    <a:bodyPr/>
                    <a:lstStyle/>
                    <a:p>
                      <a:pPr marL="165100">
                        <a:lnSpc>
                          <a:spcPct val="100000"/>
                        </a:lnSpc>
                        <a:spcBef>
                          <a:spcPts val="170"/>
                        </a:spcBef>
                      </a:pPr>
                      <a:r>
                        <a:rPr sz="900" spc="-20" dirty="0">
                          <a:latin typeface="Segoe UI"/>
                          <a:cs typeface="Segoe UI"/>
                        </a:rPr>
                        <a:t>3.51</a:t>
                      </a:r>
                      <a:endParaRPr sz="900">
                        <a:latin typeface="Segoe UI"/>
                        <a:cs typeface="Segoe UI"/>
                      </a:endParaRPr>
                    </a:p>
                  </a:txBody>
                  <a:tcPr marL="0" marR="0" marT="21590" marB="0">
                    <a:lnL w="9525">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FFC6CE"/>
                    </a:solidFill>
                  </a:tcPr>
                </a:tc>
                <a:tc vMerge="1">
                  <a:txBody>
                    <a:bodyPr/>
                    <a:lstStyle/>
                    <a:p>
                      <a:endParaRPr/>
                    </a:p>
                  </a:txBody>
                  <a:tcPr marL="0" marR="0" marT="8890" marB="0">
                    <a:lnL w="6350">
                      <a:solidFill>
                        <a:srgbClr val="000000"/>
                      </a:solidFill>
                      <a:prstDash val="solid"/>
                    </a:lnL>
                    <a:solidFill>
                      <a:srgbClr val="FFFFFF"/>
                    </a:solidFill>
                  </a:tcPr>
                </a:tc>
                <a:tc rowSpan="2">
                  <a:txBody>
                    <a:bodyPr/>
                    <a:lstStyle/>
                    <a:p>
                      <a:pPr marL="104775">
                        <a:lnSpc>
                          <a:spcPct val="100000"/>
                        </a:lnSpc>
                        <a:spcBef>
                          <a:spcPts val="170"/>
                        </a:spcBef>
                      </a:pPr>
                      <a:r>
                        <a:rPr sz="900" spc="-25" dirty="0">
                          <a:solidFill>
                            <a:srgbClr val="006000"/>
                          </a:solidFill>
                          <a:latin typeface="Segoe UI"/>
                          <a:cs typeface="Segoe UI"/>
                        </a:rPr>
                        <a:t>Yes</a:t>
                      </a:r>
                      <a:endParaRPr sz="900">
                        <a:latin typeface="Segoe UI"/>
                        <a:cs typeface="Segoe UI"/>
                      </a:endParaRPr>
                    </a:p>
                  </a:txBody>
                  <a:tcPr marL="0" marR="0" marT="21590" marB="0">
                    <a:lnR w="6350">
                      <a:solidFill>
                        <a:srgbClr val="000000"/>
                      </a:solidFill>
                      <a:prstDash val="solid"/>
                    </a:lnR>
                    <a:solidFill>
                      <a:srgbClr val="C5EECE"/>
                    </a:solidFill>
                  </a:tcPr>
                </a:tc>
                <a:tc gridSpan="2" vMerge="1">
                  <a:txBody>
                    <a:bodyPr/>
                    <a:lstStyle/>
                    <a:p>
                      <a:endParaRPr/>
                    </a:p>
                  </a:txBody>
                  <a:tcPr marL="0" marR="0" marT="8890" marB="0">
                    <a:lnL w="6350">
                      <a:solidFill>
                        <a:srgbClr val="000000"/>
                      </a:solidFill>
                      <a:prstDash val="solid"/>
                    </a:lnL>
                    <a:lnR w="6350">
                      <a:solidFill>
                        <a:srgbClr val="000000"/>
                      </a:solidFill>
                      <a:prstDash val="solid"/>
                    </a:lnR>
                    <a:solidFill>
                      <a:srgbClr val="FFFFFF"/>
                    </a:solidFill>
                  </a:tcPr>
                </a:tc>
                <a:tc hMerge="1" vMerge="1">
                  <a:txBody>
                    <a:bodyPr/>
                    <a:lstStyle/>
                    <a:p>
                      <a:endParaRPr/>
                    </a:p>
                  </a:txBody>
                  <a:tcPr marL="0" marR="0" marT="0" marB="0"/>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FFC6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FFC6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FFC6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FFC6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15"/>
                  </a:ext>
                </a:extLst>
              </a:tr>
              <a:tr h="160020">
                <a:tc vMerge="1">
                  <a:txBody>
                    <a:bodyPr/>
                    <a:lstStyle/>
                    <a:p>
                      <a:endParaRPr/>
                    </a:p>
                  </a:txBody>
                  <a:tcPr marL="0" marR="0" marT="21590" marB="0">
                    <a:solidFill>
                      <a:srgbClr val="FFFFFF"/>
                    </a:solidFill>
                  </a:tcPr>
                </a:tc>
                <a:tc vMerge="1">
                  <a:txBody>
                    <a:bodyPr/>
                    <a:lstStyle/>
                    <a:p>
                      <a:endParaRPr/>
                    </a:p>
                  </a:txBody>
                  <a:tcPr marL="0" marR="0" marT="21590" marB="0">
                    <a:lnR w="9525">
                      <a:solidFill>
                        <a:srgbClr val="000000"/>
                      </a:solidFill>
                      <a:prstDash val="solid"/>
                    </a:lnR>
                    <a:solidFill>
                      <a:srgbClr val="FFFFFF"/>
                    </a:solidFill>
                  </a:tcPr>
                </a:tc>
                <a:tc vMerge="1">
                  <a:txBody>
                    <a:bodyPr/>
                    <a:lstStyle/>
                    <a:p>
                      <a:endParaRPr/>
                    </a:p>
                  </a:txBody>
                  <a:tcPr marL="0" marR="0" marT="21590" marB="0">
                    <a:lnL w="9525">
                      <a:solidFill>
                        <a:srgbClr val="000000"/>
                      </a:solidFill>
                      <a:prstDash val="solid"/>
                    </a:lnL>
                    <a:solidFill>
                      <a:srgbClr val="FFFFFF"/>
                    </a:solidFill>
                  </a:tcPr>
                </a:tc>
                <a:tc rowSpan="2">
                  <a:txBody>
                    <a:bodyPr/>
                    <a:lstStyle/>
                    <a:p>
                      <a:pPr marL="60325">
                        <a:lnSpc>
                          <a:spcPct val="100000"/>
                        </a:lnSpc>
                        <a:spcBef>
                          <a:spcPts val="75"/>
                        </a:spcBef>
                      </a:pPr>
                      <a:r>
                        <a:rPr sz="900" spc="-25" dirty="0">
                          <a:solidFill>
                            <a:srgbClr val="006000"/>
                          </a:solidFill>
                          <a:latin typeface="Segoe UI"/>
                          <a:cs typeface="Segoe UI"/>
                        </a:rPr>
                        <a:t>Yes</a:t>
                      </a:r>
                      <a:endParaRPr sz="900">
                        <a:latin typeface="Segoe UI"/>
                        <a:cs typeface="Segoe UI"/>
                      </a:endParaRPr>
                    </a:p>
                  </a:txBody>
                  <a:tcPr marL="0" marR="0" marT="9525" marB="0">
                    <a:lnR w="6350">
                      <a:solidFill>
                        <a:srgbClr val="000000"/>
                      </a:solidFill>
                      <a:prstDash val="solid"/>
                    </a:lnR>
                    <a:solidFill>
                      <a:srgbClr val="C5EECE"/>
                    </a:solidFill>
                  </a:tcPr>
                </a:tc>
                <a:tc rowSpan="2">
                  <a:txBody>
                    <a:bodyPr/>
                    <a:lstStyle/>
                    <a:p>
                      <a:pPr marL="69850">
                        <a:lnSpc>
                          <a:spcPct val="100000"/>
                        </a:lnSpc>
                        <a:spcBef>
                          <a:spcPts val="75"/>
                        </a:spcBef>
                      </a:pPr>
                      <a:r>
                        <a:rPr sz="900" spc="-10" dirty="0">
                          <a:latin typeface="Segoe UI"/>
                          <a:cs typeface="Segoe UI"/>
                        </a:rPr>
                        <a:t>0.168</a:t>
                      </a:r>
                      <a:endParaRPr sz="900">
                        <a:latin typeface="Segoe UI"/>
                        <a:cs typeface="Segoe UI"/>
                      </a:endParaRPr>
                    </a:p>
                  </a:txBody>
                  <a:tcPr marL="0" marR="0" marT="9525"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C5EECE"/>
                    </a:solidFill>
                  </a:tcPr>
                </a:tc>
                <a:tc rowSpan="2">
                  <a:txBody>
                    <a:bodyPr/>
                    <a:lstStyle/>
                    <a:p>
                      <a:pPr marL="69850">
                        <a:lnSpc>
                          <a:spcPct val="100000"/>
                        </a:lnSpc>
                        <a:spcBef>
                          <a:spcPts val="75"/>
                        </a:spcBef>
                      </a:pPr>
                      <a:r>
                        <a:rPr sz="900" spc="-10" dirty="0">
                          <a:latin typeface="Segoe UI"/>
                          <a:cs typeface="Segoe UI"/>
                        </a:rPr>
                        <a:t>(0.154)</a:t>
                      </a:r>
                      <a:endParaRPr sz="900">
                        <a:latin typeface="Segoe UI"/>
                        <a:cs typeface="Segoe UI"/>
                      </a:endParaRPr>
                    </a:p>
                  </a:txBody>
                  <a:tcPr marL="0" marR="0" marT="9525" marB="0">
                    <a:lnL w="6350">
                      <a:solidFill>
                        <a:srgbClr val="000000"/>
                      </a:solidFill>
                      <a:prstDash val="solid"/>
                    </a:lnL>
                    <a:solidFill>
                      <a:srgbClr val="FFFFFF"/>
                    </a:solidFill>
                  </a:tcPr>
                </a:tc>
                <a:tc rowSpan="2">
                  <a:txBody>
                    <a:bodyPr/>
                    <a:lstStyle/>
                    <a:p>
                      <a:pPr marL="79375">
                        <a:lnSpc>
                          <a:spcPct val="100000"/>
                        </a:lnSpc>
                        <a:spcBef>
                          <a:spcPts val="75"/>
                        </a:spcBef>
                      </a:pPr>
                      <a:r>
                        <a:rPr sz="900" spc="-25" dirty="0">
                          <a:solidFill>
                            <a:srgbClr val="9C0006"/>
                          </a:solidFill>
                          <a:latin typeface="Segoe UI"/>
                          <a:cs typeface="Segoe UI"/>
                        </a:rPr>
                        <a:t>No</a:t>
                      </a:r>
                      <a:endParaRPr sz="900">
                        <a:latin typeface="Segoe UI"/>
                        <a:cs typeface="Segoe UI"/>
                      </a:endParaRPr>
                    </a:p>
                  </a:txBody>
                  <a:tcPr marL="0" marR="0" marT="9525" marB="0">
                    <a:lnR w="6350">
                      <a:solidFill>
                        <a:srgbClr val="000000"/>
                      </a:solidFill>
                      <a:prstDash val="solid"/>
                    </a:lnR>
                    <a:solidFill>
                      <a:srgbClr val="FFC6CE"/>
                    </a:solidFill>
                  </a:tcPr>
                </a:tc>
                <a:tc rowSpan="2">
                  <a:txBody>
                    <a:bodyPr/>
                    <a:lstStyle/>
                    <a:p>
                      <a:pPr marL="101600">
                        <a:lnSpc>
                          <a:spcPct val="100000"/>
                        </a:lnSpc>
                        <a:spcBef>
                          <a:spcPts val="75"/>
                        </a:spcBef>
                      </a:pPr>
                      <a:r>
                        <a:rPr sz="900" spc="-10" dirty="0">
                          <a:latin typeface="Segoe UI"/>
                          <a:cs typeface="Segoe UI"/>
                        </a:rPr>
                        <a:t>0.592</a:t>
                      </a:r>
                      <a:endParaRPr sz="900">
                        <a:latin typeface="Segoe UI"/>
                        <a:cs typeface="Segoe UI"/>
                      </a:endParaRPr>
                    </a:p>
                  </a:txBody>
                  <a:tcPr marL="0" marR="0" marT="9525" marB="0">
                    <a:lnL w="6350">
                      <a:solidFill>
                        <a:srgbClr val="000000"/>
                      </a:solidFill>
                      <a:prstDash val="solid"/>
                    </a:lnL>
                    <a:solidFill>
                      <a:srgbClr val="FFFFFF"/>
                    </a:solidFill>
                  </a:tcPr>
                </a:tc>
                <a:tc>
                  <a:txBody>
                    <a:bodyPr/>
                    <a:lstStyle/>
                    <a:p>
                      <a:pPr marL="5080" algn="ctr">
                        <a:lnSpc>
                          <a:spcPct val="100000"/>
                        </a:lnSpc>
                        <a:spcBef>
                          <a:spcPts val="75"/>
                        </a:spcBef>
                      </a:pPr>
                      <a:r>
                        <a:rPr sz="900" spc="-25" dirty="0">
                          <a:solidFill>
                            <a:srgbClr val="006000"/>
                          </a:solidFill>
                          <a:latin typeface="Segoe UI"/>
                          <a:cs typeface="Segoe UI"/>
                        </a:rPr>
                        <a:t>Yes</a:t>
                      </a:r>
                      <a:endParaRPr sz="900">
                        <a:latin typeface="Segoe UI"/>
                        <a:cs typeface="Segoe UI"/>
                      </a:endParaRPr>
                    </a:p>
                  </a:txBody>
                  <a:tcPr marL="0" marR="0" marT="9525" marB="0">
                    <a:lnR w="6350">
                      <a:solidFill>
                        <a:srgbClr val="000000"/>
                      </a:solidFill>
                      <a:prstDash val="solid"/>
                    </a:lnR>
                    <a:solidFill>
                      <a:srgbClr val="C5EECE"/>
                    </a:solidFill>
                  </a:tcPr>
                </a:tc>
                <a:tc rowSpan="2">
                  <a:txBody>
                    <a:bodyPr/>
                    <a:lstStyle/>
                    <a:p>
                      <a:pPr marL="69850">
                        <a:lnSpc>
                          <a:spcPct val="100000"/>
                        </a:lnSpc>
                        <a:spcBef>
                          <a:spcPts val="75"/>
                        </a:spcBef>
                      </a:pPr>
                      <a:r>
                        <a:rPr sz="900" spc="-10" dirty="0">
                          <a:latin typeface="Segoe UI"/>
                          <a:cs typeface="Segoe UI"/>
                        </a:rPr>
                        <a:t>(0.445)</a:t>
                      </a:r>
                      <a:endParaRPr sz="900">
                        <a:latin typeface="Segoe UI"/>
                        <a:cs typeface="Segoe UI"/>
                      </a:endParaRPr>
                    </a:p>
                  </a:txBody>
                  <a:tcPr marL="0" marR="0" marT="9525" marB="0">
                    <a:lnL w="6350">
                      <a:solidFill>
                        <a:srgbClr val="000000"/>
                      </a:solidFill>
                      <a:prstDash val="solid"/>
                    </a:lnL>
                    <a:solidFill>
                      <a:srgbClr val="FFFFFF"/>
                    </a:solidFill>
                  </a:tcPr>
                </a:tc>
                <a:tc rowSpan="2">
                  <a:txBody>
                    <a:bodyPr/>
                    <a:lstStyle/>
                    <a:p>
                      <a:pPr marL="66675">
                        <a:lnSpc>
                          <a:spcPct val="100000"/>
                        </a:lnSpc>
                        <a:spcBef>
                          <a:spcPts val="75"/>
                        </a:spcBef>
                      </a:pPr>
                      <a:r>
                        <a:rPr sz="900" spc="-25" dirty="0">
                          <a:solidFill>
                            <a:srgbClr val="006000"/>
                          </a:solidFill>
                          <a:latin typeface="Segoe UI"/>
                          <a:cs typeface="Segoe UI"/>
                        </a:rPr>
                        <a:t>Yes</a:t>
                      </a:r>
                      <a:endParaRPr sz="900">
                        <a:latin typeface="Segoe UI"/>
                        <a:cs typeface="Segoe UI"/>
                      </a:endParaRPr>
                    </a:p>
                  </a:txBody>
                  <a:tcPr marL="0" marR="0" marT="9525" marB="0">
                    <a:lnR w="6350">
                      <a:solidFill>
                        <a:srgbClr val="000000"/>
                      </a:solidFill>
                      <a:prstDash val="solid"/>
                    </a:lnR>
                    <a:solidFill>
                      <a:srgbClr val="C5EECE"/>
                    </a:solidFill>
                  </a:tcPr>
                </a:tc>
                <a:tc rowSpan="2">
                  <a:txBody>
                    <a:bodyPr/>
                    <a:lstStyle/>
                    <a:p>
                      <a:pPr marL="101600">
                        <a:lnSpc>
                          <a:spcPct val="100000"/>
                        </a:lnSpc>
                        <a:spcBef>
                          <a:spcPts val="75"/>
                        </a:spcBef>
                      </a:pPr>
                      <a:r>
                        <a:rPr sz="900" spc="-10" dirty="0">
                          <a:latin typeface="Segoe UI"/>
                          <a:cs typeface="Segoe UI"/>
                        </a:rPr>
                        <a:t>0.460</a:t>
                      </a:r>
                      <a:endParaRPr sz="900">
                        <a:latin typeface="Segoe UI"/>
                        <a:cs typeface="Segoe UI"/>
                      </a:endParaRPr>
                    </a:p>
                  </a:txBody>
                  <a:tcPr marL="0" marR="0" marT="9525" marB="0">
                    <a:lnL w="6350">
                      <a:solidFill>
                        <a:srgbClr val="000000"/>
                      </a:solidFill>
                      <a:prstDash val="solid"/>
                    </a:lnL>
                    <a:solidFill>
                      <a:srgbClr val="FFFFFF"/>
                    </a:solidFill>
                  </a:tcPr>
                </a:tc>
                <a:tc rowSpan="2">
                  <a:txBody>
                    <a:bodyPr/>
                    <a:lstStyle/>
                    <a:p>
                      <a:pPr marL="66675">
                        <a:lnSpc>
                          <a:spcPct val="100000"/>
                        </a:lnSpc>
                        <a:spcBef>
                          <a:spcPts val="75"/>
                        </a:spcBef>
                      </a:pPr>
                      <a:r>
                        <a:rPr sz="900" spc="-25" dirty="0">
                          <a:solidFill>
                            <a:srgbClr val="006000"/>
                          </a:solidFill>
                          <a:latin typeface="Segoe UI"/>
                          <a:cs typeface="Segoe UI"/>
                        </a:rPr>
                        <a:t>Yes</a:t>
                      </a:r>
                      <a:endParaRPr sz="900">
                        <a:latin typeface="Segoe UI"/>
                        <a:cs typeface="Segoe UI"/>
                      </a:endParaRPr>
                    </a:p>
                  </a:txBody>
                  <a:tcPr marL="0" marR="0" marT="9525" marB="0">
                    <a:lnR w="6350">
                      <a:solidFill>
                        <a:srgbClr val="000000"/>
                      </a:solidFill>
                      <a:prstDash val="solid"/>
                    </a:lnR>
                    <a:solidFill>
                      <a:srgbClr val="C5EECE"/>
                    </a:solidFill>
                  </a:tcPr>
                </a:tc>
                <a:tc rowSpan="2">
                  <a:txBody>
                    <a:bodyPr/>
                    <a:lstStyle/>
                    <a:p>
                      <a:pPr marL="66040">
                        <a:lnSpc>
                          <a:spcPct val="100000"/>
                        </a:lnSpc>
                        <a:spcBef>
                          <a:spcPts val="70"/>
                        </a:spcBef>
                      </a:pPr>
                      <a:r>
                        <a:rPr sz="900" spc="-10" dirty="0">
                          <a:latin typeface="Segoe UI"/>
                          <a:cs typeface="Segoe UI"/>
                        </a:rPr>
                        <a:t>(0.034)</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75565">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rowSpan="2">
                  <a:txBody>
                    <a:bodyPr/>
                    <a:lstStyle/>
                    <a:p>
                      <a:pPr marL="97790">
                        <a:lnSpc>
                          <a:spcPct val="100000"/>
                        </a:lnSpc>
                        <a:spcBef>
                          <a:spcPts val="70"/>
                        </a:spcBef>
                      </a:pPr>
                      <a:r>
                        <a:rPr sz="900" spc="-10" dirty="0">
                          <a:latin typeface="Segoe UI"/>
                          <a:cs typeface="Segoe UI"/>
                        </a:rPr>
                        <a:t>0.002</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7620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16"/>
                  </a:ext>
                </a:extLst>
              </a:tr>
              <a:tr h="0">
                <a:tc rowSpan="2">
                  <a:txBody>
                    <a:bodyPr/>
                    <a:lstStyle/>
                    <a:p>
                      <a:pPr marL="18415">
                        <a:lnSpc>
                          <a:spcPct val="100000"/>
                        </a:lnSpc>
                        <a:spcBef>
                          <a:spcPts val="170"/>
                        </a:spcBef>
                      </a:pPr>
                      <a:r>
                        <a:rPr sz="900" spc="-10" dirty="0">
                          <a:latin typeface="Segoe UI"/>
                          <a:cs typeface="Segoe UI"/>
                        </a:rPr>
                        <a:t>EIGENMARKE</a:t>
                      </a:r>
                      <a:r>
                        <a:rPr sz="900" spc="30" dirty="0">
                          <a:latin typeface="Segoe UI"/>
                          <a:cs typeface="Segoe UI"/>
                        </a:rPr>
                        <a:t> </a:t>
                      </a:r>
                      <a:r>
                        <a:rPr sz="900" spc="-10" dirty="0">
                          <a:latin typeface="Segoe UI"/>
                          <a:cs typeface="Segoe UI"/>
                        </a:rPr>
                        <a:t>WUNDSCHNELLVERBAENDE</a:t>
                      </a:r>
                      <a:endParaRPr sz="900">
                        <a:latin typeface="Segoe UI"/>
                        <a:cs typeface="Segoe UI"/>
                      </a:endParaRPr>
                    </a:p>
                  </a:txBody>
                  <a:tcPr marL="0" marR="0" marT="21590" marB="0">
                    <a:solidFill>
                      <a:srgbClr val="FFFFFF"/>
                    </a:solidFill>
                  </a:tcPr>
                </a:tc>
                <a:tc rowSpan="2">
                  <a:txBody>
                    <a:bodyPr/>
                    <a:lstStyle/>
                    <a:p>
                      <a:pPr marL="80645">
                        <a:lnSpc>
                          <a:spcPct val="100000"/>
                        </a:lnSpc>
                        <a:spcBef>
                          <a:spcPts val="170"/>
                        </a:spcBef>
                      </a:pPr>
                      <a:r>
                        <a:rPr sz="900" spc="-10" dirty="0">
                          <a:latin typeface="Segoe UI"/>
                          <a:cs typeface="Segoe UI"/>
                        </a:rPr>
                        <a:t>67.3%</a:t>
                      </a:r>
                      <a:endParaRPr sz="900">
                        <a:latin typeface="Segoe UI"/>
                        <a:cs typeface="Segoe UI"/>
                      </a:endParaRPr>
                    </a:p>
                  </a:txBody>
                  <a:tcPr marL="0" marR="0" marT="21590" marB="0">
                    <a:lnR w="9525">
                      <a:solidFill>
                        <a:srgbClr val="000000"/>
                      </a:solidFill>
                      <a:prstDash val="solid"/>
                    </a:lnR>
                    <a:solidFill>
                      <a:srgbClr val="FFFFFF"/>
                    </a:solidFill>
                  </a:tcPr>
                </a:tc>
                <a:tc rowSpan="2">
                  <a:txBody>
                    <a:bodyPr/>
                    <a:lstStyle/>
                    <a:p>
                      <a:pPr marL="130175">
                        <a:lnSpc>
                          <a:spcPct val="100000"/>
                        </a:lnSpc>
                        <a:spcBef>
                          <a:spcPts val="170"/>
                        </a:spcBef>
                      </a:pPr>
                      <a:r>
                        <a:rPr sz="900" spc="-10" dirty="0">
                          <a:latin typeface="Segoe UI"/>
                          <a:cs typeface="Segoe UI"/>
                        </a:rPr>
                        <a:t>(4.36)</a:t>
                      </a:r>
                      <a:endParaRPr sz="900">
                        <a:latin typeface="Segoe UI"/>
                        <a:cs typeface="Segoe UI"/>
                      </a:endParaRPr>
                    </a:p>
                  </a:txBody>
                  <a:tcPr marL="0" marR="0" marT="21590" marB="0">
                    <a:lnL w="9525">
                      <a:solidFill>
                        <a:srgbClr val="000000"/>
                      </a:solidFill>
                      <a:prstDash val="solid"/>
                    </a:lnL>
                    <a:solidFill>
                      <a:srgbClr val="FFFFFF"/>
                    </a:solidFill>
                  </a:tcPr>
                </a:tc>
                <a:tc vMerge="1">
                  <a:txBody>
                    <a:bodyPr/>
                    <a:lstStyle/>
                    <a:p>
                      <a:endParaRPr/>
                    </a:p>
                  </a:txBody>
                  <a:tcPr marL="0" marR="0" marT="9525" marB="0">
                    <a:lnR w="6350">
                      <a:solidFill>
                        <a:srgbClr val="000000"/>
                      </a:solidFill>
                      <a:prstDash val="solid"/>
                    </a:lnR>
                    <a:solidFill>
                      <a:srgbClr val="C5EECE"/>
                    </a:solidFill>
                  </a:tcPr>
                </a:tc>
                <a:tc vMerge="1">
                  <a:txBody>
                    <a:bodyPr/>
                    <a:lstStyle/>
                    <a:p>
                      <a:endParaRPr/>
                    </a:p>
                  </a:txBody>
                  <a:tcPr marL="0" marR="0" marT="9525" marB="0">
                    <a:lnL w="6350">
                      <a:solidFill>
                        <a:srgbClr val="000000"/>
                      </a:solidFill>
                      <a:prstDash val="solid"/>
                    </a:lnL>
                    <a:solidFill>
                      <a:srgbClr val="FFFFFF"/>
                    </a:solidFill>
                  </a:tcPr>
                </a:tc>
                <a:tc rowSpan="2">
                  <a:txBody>
                    <a:bodyPr/>
                    <a:lstStyle/>
                    <a:p>
                      <a:pPr marL="100965">
                        <a:lnSpc>
                          <a:spcPct val="100000"/>
                        </a:lnSpc>
                        <a:spcBef>
                          <a:spcPts val="170"/>
                        </a:spcBef>
                      </a:pPr>
                      <a:r>
                        <a:rPr sz="900" spc="-25" dirty="0">
                          <a:solidFill>
                            <a:srgbClr val="006000"/>
                          </a:solidFill>
                          <a:latin typeface="Segoe UI"/>
                          <a:cs typeface="Segoe UI"/>
                        </a:rPr>
                        <a:t>Yes</a:t>
                      </a:r>
                      <a:endParaRPr sz="900">
                        <a:latin typeface="Segoe UI"/>
                        <a:cs typeface="Segoe UI"/>
                      </a:endParaRPr>
                    </a:p>
                  </a:txBody>
                  <a:tcPr marL="0" marR="0" marT="21590" marB="0">
                    <a:lnR w="6350">
                      <a:solidFill>
                        <a:srgbClr val="000000"/>
                      </a:solidFill>
                      <a:prstDash val="solid"/>
                    </a:lnR>
                    <a:solidFill>
                      <a:srgbClr val="C5EECE"/>
                    </a:solidFill>
                  </a:tcPr>
                </a:tc>
                <a:tc vMerge="1">
                  <a:txBody>
                    <a:bodyPr/>
                    <a:lstStyle/>
                    <a:p>
                      <a:endParaRPr/>
                    </a:p>
                  </a:txBody>
                  <a:tcPr marL="0" marR="0" marT="9525" marB="0">
                    <a:lnL w="6350">
                      <a:solidFill>
                        <a:srgbClr val="000000"/>
                      </a:solidFill>
                      <a:prstDash val="solid"/>
                    </a:lnL>
                    <a:solidFill>
                      <a:srgbClr val="FFFFFF"/>
                    </a:solidFill>
                  </a:tcPr>
                </a:tc>
                <a:tc vMerge="1">
                  <a:txBody>
                    <a:bodyPr/>
                    <a:lstStyle/>
                    <a:p>
                      <a:endParaRPr/>
                    </a:p>
                  </a:txBody>
                  <a:tcPr marL="0" marR="0" marT="9525" marB="0">
                    <a:lnR w="6350">
                      <a:solidFill>
                        <a:srgbClr val="000000"/>
                      </a:solidFill>
                      <a:prstDash val="solid"/>
                    </a:lnR>
                    <a:solidFill>
                      <a:srgbClr val="FFC6CE"/>
                    </a:solidFill>
                  </a:tcPr>
                </a:tc>
                <a:tc vMerge="1">
                  <a:txBody>
                    <a:bodyPr/>
                    <a:lstStyle/>
                    <a:p>
                      <a:endParaRPr/>
                    </a:p>
                  </a:txBody>
                  <a:tcPr marL="0" marR="0" marT="9525" marB="0">
                    <a:lnL w="6350">
                      <a:solidFill>
                        <a:srgbClr val="000000"/>
                      </a:solidFill>
                      <a:prstDash val="solid"/>
                    </a:lnL>
                    <a:solidFill>
                      <a:srgbClr val="FFFFFF"/>
                    </a:solidFill>
                  </a:tcPr>
                </a:tc>
                <a:tc rowSpan="3">
                  <a:txBody>
                    <a:bodyPr/>
                    <a:lstStyle/>
                    <a:p>
                      <a:pPr marL="63500">
                        <a:lnSpc>
                          <a:spcPct val="100000"/>
                        </a:lnSpc>
                        <a:spcBef>
                          <a:spcPts val="170"/>
                        </a:spcBef>
                      </a:pPr>
                      <a:r>
                        <a:rPr sz="900" spc="-25" dirty="0">
                          <a:solidFill>
                            <a:srgbClr val="006000"/>
                          </a:solidFill>
                          <a:latin typeface="Segoe UI"/>
                          <a:cs typeface="Segoe UI"/>
                        </a:rPr>
                        <a:t>Yes</a:t>
                      </a:r>
                      <a:endParaRPr sz="900">
                        <a:latin typeface="Segoe UI"/>
                        <a:cs typeface="Segoe UI"/>
                      </a:endParaRPr>
                    </a:p>
                  </a:txBody>
                  <a:tcPr marL="0" marR="0" marT="21590" marB="0">
                    <a:lnR w="6350">
                      <a:solidFill>
                        <a:srgbClr val="000000"/>
                      </a:solidFill>
                      <a:prstDash val="solid"/>
                    </a:lnR>
                    <a:solidFill>
                      <a:srgbClr val="C5EECE"/>
                    </a:solidFill>
                  </a:tcPr>
                </a:tc>
                <a:tc vMerge="1">
                  <a:txBody>
                    <a:bodyPr/>
                    <a:lstStyle/>
                    <a:p>
                      <a:endParaRPr/>
                    </a:p>
                  </a:txBody>
                  <a:tcPr marL="0" marR="0" marT="9525" marB="0">
                    <a:lnL w="6350">
                      <a:solidFill>
                        <a:srgbClr val="000000"/>
                      </a:solidFill>
                      <a:prstDash val="solid"/>
                    </a:lnL>
                    <a:solidFill>
                      <a:srgbClr val="FFFFFF"/>
                    </a:solidFill>
                  </a:tcPr>
                </a:tc>
                <a:tc vMerge="1">
                  <a:txBody>
                    <a:bodyPr/>
                    <a:lstStyle/>
                    <a:p>
                      <a:endParaRPr/>
                    </a:p>
                  </a:txBody>
                  <a:tcPr marL="0" marR="0" marT="9525" marB="0">
                    <a:lnR w="6350">
                      <a:solidFill>
                        <a:srgbClr val="000000"/>
                      </a:solidFill>
                      <a:prstDash val="solid"/>
                    </a:lnR>
                    <a:solidFill>
                      <a:srgbClr val="C5EECE"/>
                    </a:solidFill>
                  </a:tcPr>
                </a:tc>
                <a:tc vMerge="1">
                  <a:txBody>
                    <a:bodyPr/>
                    <a:lstStyle/>
                    <a:p>
                      <a:endParaRPr/>
                    </a:p>
                  </a:txBody>
                  <a:tcPr marL="0" marR="0" marT="9525" marB="0">
                    <a:lnL w="6350">
                      <a:solidFill>
                        <a:srgbClr val="000000"/>
                      </a:solidFill>
                      <a:prstDash val="solid"/>
                    </a:lnL>
                    <a:solidFill>
                      <a:srgbClr val="FFFFFF"/>
                    </a:solidFill>
                  </a:tcPr>
                </a:tc>
                <a:tc vMerge="1">
                  <a:txBody>
                    <a:bodyPr/>
                    <a:lstStyle/>
                    <a:p>
                      <a:endParaRPr/>
                    </a:p>
                  </a:txBody>
                  <a:tcPr marL="0" marR="0" marT="9525" marB="0">
                    <a:lnR w="6350">
                      <a:solidFill>
                        <a:srgbClr val="000000"/>
                      </a:solidFill>
                      <a:prstDash val="solid"/>
                    </a:lnR>
                    <a:solidFill>
                      <a:srgbClr val="C5EE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FFC6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17"/>
                  </a:ext>
                </a:extLst>
              </a:tr>
              <a:tr h="159385">
                <a:tc vMerge="1">
                  <a:txBody>
                    <a:bodyPr/>
                    <a:lstStyle/>
                    <a:p>
                      <a:endParaRPr/>
                    </a:p>
                  </a:txBody>
                  <a:tcPr marL="0" marR="0" marT="21590" marB="0">
                    <a:solidFill>
                      <a:srgbClr val="FFFFFF"/>
                    </a:solidFill>
                  </a:tcPr>
                </a:tc>
                <a:tc vMerge="1">
                  <a:txBody>
                    <a:bodyPr/>
                    <a:lstStyle/>
                    <a:p>
                      <a:endParaRPr/>
                    </a:p>
                  </a:txBody>
                  <a:tcPr marL="0" marR="0" marT="21590" marB="0">
                    <a:lnR w="9525">
                      <a:solidFill>
                        <a:srgbClr val="000000"/>
                      </a:solidFill>
                      <a:prstDash val="solid"/>
                    </a:lnR>
                    <a:solidFill>
                      <a:srgbClr val="FFFFFF"/>
                    </a:solidFill>
                  </a:tcPr>
                </a:tc>
                <a:tc vMerge="1">
                  <a:txBody>
                    <a:bodyPr/>
                    <a:lstStyle/>
                    <a:p>
                      <a:endParaRPr/>
                    </a:p>
                  </a:txBody>
                  <a:tcPr marL="0" marR="0" marT="21590" marB="0">
                    <a:lnL w="9525">
                      <a:solidFill>
                        <a:srgbClr val="000000"/>
                      </a:solidFill>
                      <a:prstDash val="solid"/>
                    </a:lnL>
                    <a:solidFill>
                      <a:srgbClr val="FFFFFF"/>
                    </a:solidFill>
                  </a:tcPr>
                </a:tc>
                <a:tc rowSpan="2">
                  <a:txBody>
                    <a:bodyPr/>
                    <a:lstStyle/>
                    <a:p>
                      <a:pPr marL="56515">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rowSpan="2">
                  <a:txBody>
                    <a:bodyPr/>
                    <a:lstStyle/>
                    <a:p>
                      <a:pPr marL="66040">
                        <a:lnSpc>
                          <a:spcPct val="100000"/>
                        </a:lnSpc>
                        <a:spcBef>
                          <a:spcPts val="70"/>
                        </a:spcBef>
                      </a:pPr>
                      <a:r>
                        <a:rPr sz="900" spc="-10" dirty="0">
                          <a:latin typeface="Segoe UI"/>
                          <a:cs typeface="Segoe UI"/>
                        </a:rPr>
                        <a:t>0.086</a:t>
                      </a:r>
                      <a:endParaRPr sz="900">
                        <a:latin typeface="Segoe UI"/>
                        <a:cs typeface="Segoe UI"/>
                      </a:endParaRPr>
                    </a:p>
                  </a:txBody>
                  <a:tcPr marL="0" marR="0" marT="889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C5EECE"/>
                    </a:solidFill>
                  </a:tcPr>
                </a:tc>
                <a:tc rowSpan="2">
                  <a:txBody>
                    <a:bodyPr/>
                    <a:lstStyle/>
                    <a:p>
                      <a:pPr marL="98425">
                        <a:lnSpc>
                          <a:spcPct val="100000"/>
                        </a:lnSpc>
                        <a:spcBef>
                          <a:spcPts val="70"/>
                        </a:spcBef>
                      </a:pPr>
                      <a:r>
                        <a:rPr sz="900" spc="-10" dirty="0">
                          <a:latin typeface="Segoe UI"/>
                          <a:cs typeface="Segoe UI"/>
                        </a:rPr>
                        <a:t>1.497</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63500">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rowSpan="2">
                  <a:txBody>
                    <a:bodyPr/>
                    <a:lstStyle/>
                    <a:p>
                      <a:pPr marL="66675">
                        <a:lnSpc>
                          <a:spcPct val="100000"/>
                        </a:lnSpc>
                        <a:spcBef>
                          <a:spcPts val="70"/>
                        </a:spcBef>
                      </a:pPr>
                      <a:r>
                        <a:rPr sz="900" spc="-10" dirty="0">
                          <a:latin typeface="Segoe UI"/>
                          <a:cs typeface="Segoe UI"/>
                        </a:rPr>
                        <a:t>(0.992)</a:t>
                      </a:r>
                      <a:endParaRPr sz="900">
                        <a:latin typeface="Segoe UI"/>
                        <a:cs typeface="Segoe UI"/>
                      </a:endParaRPr>
                    </a:p>
                  </a:txBody>
                  <a:tcPr marL="0" marR="0" marT="889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C5EECE"/>
                    </a:solidFill>
                  </a:tcPr>
                </a:tc>
                <a:tc rowSpan="2" gridSpan="2">
                  <a:txBody>
                    <a:bodyPr/>
                    <a:lstStyle/>
                    <a:p>
                      <a:pPr marL="206375">
                        <a:lnSpc>
                          <a:spcPct val="100000"/>
                        </a:lnSpc>
                        <a:spcBef>
                          <a:spcPts val="70"/>
                        </a:spcBef>
                        <a:tabLst>
                          <a:tab pos="498475" algn="l"/>
                        </a:tabLst>
                      </a:pPr>
                      <a:r>
                        <a:rPr sz="900" spc="-50" dirty="0">
                          <a:latin typeface="Segoe UI"/>
                          <a:cs typeface="Segoe UI"/>
                        </a:rPr>
                        <a:t>-</a:t>
                      </a:r>
                      <a:r>
                        <a:rPr sz="900" dirty="0">
                          <a:latin typeface="Segoe UI"/>
                          <a:cs typeface="Segoe UI"/>
                        </a:rPr>
                        <a:t>	</a:t>
                      </a:r>
                      <a:r>
                        <a:rPr sz="900" spc="-25" dirty="0">
                          <a:latin typeface="Segoe UI"/>
                          <a:cs typeface="Segoe UI"/>
                        </a:rPr>
                        <a:t>NA</a:t>
                      </a:r>
                      <a:endParaRPr sz="900">
                        <a:latin typeface="Segoe UI"/>
                        <a:cs typeface="Segoe UI"/>
                      </a:endParaRPr>
                    </a:p>
                  </a:txBody>
                  <a:tcPr marL="0" marR="0" marT="8890" marB="0">
                    <a:lnL w="6350">
                      <a:solidFill>
                        <a:srgbClr val="000000"/>
                      </a:solidFill>
                      <a:prstDash val="solid"/>
                    </a:lnL>
                    <a:lnR w="6350">
                      <a:solidFill>
                        <a:srgbClr val="000000"/>
                      </a:solidFill>
                      <a:prstDash val="solid"/>
                    </a:lnR>
                    <a:solidFill>
                      <a:srgbClr val="FFFFFF"/>
                    </a:solidFill>
                  </a:tcPr>
                </a:tc>
                <a:tc rowSpan="2" hMerge="1">
                  <a:txBody>
                    <a:bodyPr/>
                    <a:lstStyle/>
                    <a:p>
                      <a:endParaRPr/>
                    </a:p>
                  </a:txBody>
                  <a:tcPr marL="0" marR="0" marT="0" marB="0"/>
                </a:tc>
                <a:tc rowSpan="2">
                  <a:txBody>
                    <a:bodyPr/>
                    <a:lstStyle/>
                    <a:p>
                      <a:pPr marL="66675">
                        <a:lnSpc>
                          <a:spcPct val="100000"/>
                        </a:lnSpc>
                        <a:spcBef>
                          <a:spcPts val="70"/>
                        </a:spcBef>
                      </a:pPr>
                      <a:r>
                        <a:rPr sz="900" spc="-10" dirty="0">
                          <a:latin typeface="Segoe UI"/>
                          <a:cs typeface="Segoe UI"/>
                        </a:rPr>
                        <a:t>(0.071)</a:t>
                      </a:r>
                      <a:endParaRPr sz="900">
                        <a:latin typeface="Segoe UI"/>
                        <a:cs typeface="Segoe UI"/>
                      </a:endParaRPr>
                    </a:p>
                  </a:txBody>
                  <a:tcPr marL="0" marR="0" marT="8890" marB="0">
                    <a:lnL w="6350">
                      <a:solidFill>
                        <a:srgbClr val="000000"/>
                      </a:solidFill>
                      <a:prstDash val="solid"/>
                    </a:lnL>
                    <a:solidFill>
                      <a:srgbClr val="FFFFFF"/>
                    </a:solidFill>
                  </a:tcPr>
                </a:tc>
                <a:tc>
                  <a:txBody>
                    <a:bodyPr/>
                    <a:lstStyle/>
                    <a:p>
                      <a:pPr marL="7620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solidFill>
                      <a:srgbClr val="FFC6CE"/>
                    </a:solidFill>
                  </a:tcPr>
                </a:tc>
                <a:tc rowSpan="2">
                  <a:txBody>
                    <a:bodyPr/>
                    <a:lstStyle/>
                    <a:p>
                      <a:pPr marL="98425">
                        <a:lnSpc>
                          <a:spcPct val="100000"/>
                        </a:lnSpc>
                        <a:spcBef>
                          <a:spcPts val="70"/>
                        </a:spcBef>
                      </a:pPr>
                      <a:r>
                        <a:rPr sz="900" spc="-10" dirty="0">
                          <a:latin typeface="Segoe UI"/>
                          <a:cs typeface="Segoe UI"/>
                        </a:rPr>
                        <a:t>0.267</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63500">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rowSpan="2">
                  <a:txBody>
                    <a:bodyPr/>
                    <a:lstStyle/>
                    <a:p>
                      <a:pPr marL="98425">
                        <a:lnSpc>
                          <a:spcPct val="100000"/>
                        </a:lnSpc>
                        <a:spcBef>
                          <a:spcPts val="70"/>
                        </a:spcBef>
                      </a:pPr>
                      <a:r>
                        <a:rPr sz="900" spc="-10" dirty="0">
                          <a:latin typeface="Segoe UI"/>
                          <a:cs typeface="Segoe UI"/>
                        </a:rPr>
                        <a:t>0.002</a:t>
                      </a:r>
                      <a:endParaRPr sz="900">
                        <a:latin typeface="Segoe UI"/>
                        <a:cs typeface="Segoe UI"/>
                      </a:endParaRPr>
                    </a:p>
                  </a:txBody>
                  <a:tcPr marL="0" marR="0" marT="8890" marB="0">
                    <a:lnL w="6350">
                      <a:solidFill>
                        <a:srgbClr val="000000"/>
                      </a:solidFill>
                      <a:prstDash val="solid"/>
                    </a:lnL>
                    <a:solidFill>
                      <a:srgbClr val="FFFFFF"/>
                    </a:solidFill>
                  </a:tcPr>
                </a:tc>
                <a:tc rowSpan="2">
                  <a:txBody>
                    <a:bodyPr/>
                    <a:lstStyle/>
                    <a:p>
                      <a:pPr marL="76200">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18"/>
                  </a:ext>
                </a:extLst>
              </a:tr>
              <a:tr h="0">
                <a:tc rowSpan="2">
                  <a:txBody>
                    <a:bodyPr/>
                    <a:lstStyle/>
                    <a:p>
                      <a:pPr marL="19050">
                        <a:lnSpc>
                          <a:spcPct val="100000"/>
                        </a:lnSpc>
                        <a:spcBef>
                          <a:spcPts val="170"/>
                        </a:spcBef>
                      </a:pPr>
                      <a:r>
                        <a:rPr sz="900" spc="-10" dirty="0">
                          <a:latin typeface="Segoe UI"/>
                          <a:cs typeface="Segoe UI"/>
                        </a:rPr>
                        <a:t>EIGENMARKE</a:t>
                      </a:r>
                      <a:r>
                        <a:rPr sz="900" spc="20" dirty="0">
                          <a:latin typeface="Segoe UI"/>
                          <a:cs typeface="Segoe UI"/>
                        </a:rPr>
                        <a:t> </a:t>
                      </a:r>
                      <a:r>
                        <a:rPr sz="900" dirty="0">
                          <a:latin typeface="Segoe UI"/>
                          <a:cs typeface="Segoe UI"/>
                        </a:rPr>
                        <a:t>DIVERSE</a:t>
                      </a:r>
                      <a:r>
                        <a:rPr sz="900" spc="20" dirty="0">
                          <a:latin typeface="Segoe UI"/>
                          <a:cs typeface="Segoe UI"/>
                        </a:rPr>
                        <a:t> </a:t>
                      </a:r>
                      <a:r>
                        <a:rPr sz="900" dirty="0">
                          <a:latin typeface="Segoe UI"/>
                          <a:cs typeface="Segoe UI"/>
                        </a:rPr>
                        <a:t>30</a:t>
                      </a:r>
                      <a:r>
                        <a:rPr sz="900" spc="45" dirty="0">
                          <a:latin typeface="Segoe UI"/>
                          <a:cs typeface="Segoe UI"/>
                        </a:rPr>
                        <a:t> </a:t>
                      </a:r>
                      <a:r>
                        <a:rPr sz="900" spc="-25" dirty="0">
                          <a:latin typeface="Segoe UI"/>
                          <a:cs typeface="Segoe UI"/>
                        </a:rPr>
                        <a:t>ST</a:t>
                      </a:r>
                      <a:endParaRPr sz="900">
                        <a:latin typeface="Segoe UI"/>
                        <a:cs typeface="Segoe UI"/>
                      </a:endParaRPr>
                    </a:p>
                  </a:txBody>
                  <a:tcPr marL="0" marR="0" marT="21590" marB="0">
                    <a:solidFill>
                      <a:srgbClr val="FFFFFF"/>
                    </a:solidFill>
                  </a:tcPr>
                </a:tc>
                <a:tc rowSpan="2">
                  <a:txBody>
                    <a:bodyPr/>
                    <a:lstStyle/>
                    <a:p>
                      <a:pPr marL="80645">
                        <a:lnSpc>
                          <a:spcPct val="100000"/>
                        </a:lnSpc>
                        <a:spcBef>
                          <a:spcPts val="170"/>
                        </a:spcBef>
                      </a:pPr>
                      <a:r>
                        <a:rPr sz="900" spc="-10" dirty="0">
                          <a:latin typeface="Segoe UI"/>
                          <a:cs typeface="Segoe UI"/>
                        </a:rPr>
                        <a:t>16.7%</a:t>
                      </a:r>
                      <a:endParaRPr sz="900">
                        <a:latin typeface="Segoe UI"/>
                        <a:cs typeface="Segoe UI"/>
                      </a:endParaRPr>
                    </a:p>
                  </a:txBody>
                  <a:tcPr marL="0" marR="0" marT="21590" marB="0">
                    <a:lnR w="9525">
                      <a:solidFill>
                        <a:srgbClr val="000000"/>
                      </a:solidFill>
                      <a:prstDash val="solid"/>
                    </a:lnR>
                    <a:solidFill>
                      <a:srgbClr val="FFFFFF"/>
                    </a:solidFill>
                  </a:tcPr>
                </a:tc>
                <a:tc rowSpan="2">
                  <a:txBody>
                    <a:bodyPr/>
                    <a:lstStyle/>
                    <a:p>
                      <a:pPr marL="130175">
                        <a:lnSpc>
                          <a:spcPct val="100000"/>
                        </a:lnSpc>
                        <a:spcBef>
                          <a:spcPts val="170"/>
                        </a:spcBef>
                      </a:pPr>
                      <a:r>
                        <a:rPr sz="900" spc="-10" dirty="0">
                          <a:latin typeface="Segoe UI"/>
                          <a:cs typeface="Segoe UI"/>
                        </a:rPr>
                        <a:t>(0.31)</a:t>
                      </a:r>
                      <a:endParaRPr sz="900">
                        <a:latin typeface="Segoe UI"/>
                        <a:cs typeface="Segoe UI"/>
                      </a:endParaRPr>
                    </a:p>
                  </a:txBody>
                  <a:tcPr marL="0" marR="0" marT="21590" marB="0">
                    <a:lnL w="9525">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C5EECE"/>
                    </a:solidFill>
                  </a:tcPr>
                </a:tc>
                <a:tc vMerge="1">
                  <a:txBody>
                    <a:bodyPr/>
                    <a:lstStyle/>
                    <a:p>
                      <a:endParaRPr/>
                    </a:p>
                  </a:txBody>
                  <a:tcPr marL="0" marR="0" marT="8890" marB="0">
                    <a:lnL w="6350">
                      <a:solidFill>
                        <a:srgbClr val="000000"/>
                      </a:solidFill>
                      <a:prstDash val="solid"/>
                    </a:lnL>
                    <a:solidFill>
                      <a:srgbClr val="FFFFFF"/>
                    </a:solidFill>
                  </a:tcPr>
                </a:tc>
                <a:tc rowSpan="2">
                  <a:txBody>
                    <a:bodyPr/>
                    <a:lstStyle/>
                    <a:p>
                      <a:pPr marL="101600">
                        <a:lnSpc>
                          <a:spcPct val="100000"/>
                        </a:lnSpc>
                        <a:spcBef>
                          <a:spcPts val="170"/>
                        </a:spcBef>
                      </a:pPr>
                      <a:r>
                        <a:rPr sz="900" spc="-25" dirty="0">
                          <a:solidFill>
                            <a:srgbClr val="006000"/>
                          </a:solidFill>
                          <a:latin typeface="Segoe UI"/>
                          <a:cs typeface="Segoe UI"/>
                        </a:rPr>
                        <a:t>Yes</a:t>
                      </a:r>
                      <a:endParaRPr sz="900">
                        <a:latin typeface="Segoe UI"/>
                        <a:cs typeface="Segoe UI"/>
                      </a:endParaRPr>
                    </a:p>
                  </a:txBody>
                  <a:tcPr marL="0" marR="0" marT="21590" marB="0">
                    <a:lnR w="6350">
                      <a:solidFill>
                        <a:srgbClr val="000000"/>
                      </a:solidFill>
                      <a:prstDash val="solid"/>
                    </a:lnR>
                    <a:solidFill>
                      <a:srgbClr val="C5EE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C5EE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C5EECE"/>
                    </a:solidFill>
                  </a:tcPr>
                </a:tc>
                <a:tc gridSpan="2" vMerge="1">
                  <a:txBody>
                    <a:bodyPr/>
                    <a:lstStyle/>
                    <a:p>
                      <a:endParaRPr/>
                    </a:p>
                  </a:txBody>
                  <a:tcPr marL="0" marR="0" marT="8890" marB="0">
                    <a:lnL w="6350">
                      <a:solidFill>
                        <a:srgbClr val="000000"/>
                      </a:solidFill>
                      <a:prstDash val="solid"/>
                    </a:lnL>
                    <a:lnR w="6350">
                      <a:solidFill>
                        <a:srgbClr val="000000"/>
                      </a:solidFill>
                      <a:prstDash val="solid"/>
                    </a:lnR>
                    <a:solidFill>
                      <a:srgbClr val="FFFFFF"/>
                    </a:solidFill>
                  </a:tcPr>
                </a:tc>
                <a:tc hMerge="1" vMerge="1">
                  <a:txBody>
                    <a:bodyPr/>
                    <a:lstStyle/>
                    <a:p>
                      <a:endParaRPr/>
                    </a:p>
                  </a:txBody>
                  <a:tcPr marL="0" marR="0" marT="0" marB="0"/>
                </a:tc>
                <a:tc vMerge="1">
                  <a:txBody>
                    <a:bodyPr/>
                    <a:lstStyle/>
                    <a:p>
                      <a:endParaRPr/>
                    </a:p>
                  </a:txBody>
                  <a:tcPr marL="0" marR="0" marT="8890" marB="0">
                    <a:lnL w="6350">
                      <a:solidFill>
                        <a:srgbClr val="000000"/>
                      </a:solidFill>
                      <a:prstDash val="solid"/>
                    </a:lnL>
                    <a:solidFill>
                      <a:srgbClr val="FFFFFF"/>
                    </a:solidFill>
                  </a:tcPr>
                </a:tc>
                <a:tc rowSpan="3">
                  <a:txBody>
                    <a:bodyPr/>
                    <a:lstStyle/>
                    <a:p>
                      <a:pPr marL="76200">
                        <a:lnSpc>
                          <a:spcPct val="100000"/>
                        </a:lnSpc>
                        <a:spcBef>
                          <a:spcPts val="170"/>
                        </a:spcBef>
                      </a:pPr>
                      <a:r>
                        <a:rPr sz="900" spc="-25" dirty="0">
                          <a:solidFill>
                            <a:srgbClr val="9C0006"/>
                          </a:solidFill>
                          <a:latin typeface="Segoe UI"/>
                          <a:cs typeface="Segoe UI"/>
                        </a:rPr>
                        <a:t>No</a:t>
                      </a:r>
                      <a:endParaRPr sz="900">
                        <a:latin typeface="Segoe UI"/>
                        <a:cs typeface="Segoe UI"/>
                      </a:endParaRPr>
                    </a:p>
                  </a:txBody>
                  <a:tcPr marL="0" marR="0" marT="21590" marB="0">
                    <a:lnR w="6350">
                      <a:solidFill>
                        <a:srgbClr val="000000"/>
                      </a:solidFill>
                      <a:prstDash val="solid"/>
                    </a:lnR>
                    <a:solidFill>
                      <a:srgbClr val="FFC6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6350">
                      <a:solidFill>
                        <a:srgbClr val="000000"/>
                      </a:solidFill>
                      <a:prstDash val="solid"/>
                    </a:lnR>
                    <a:solidFill>
                      <a:srgbClr val="C5EE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8890" marB="0">
                    <a:lnR w="9525">
                      <a:solidFill>
                        <a:srgbClr val="000000"/>
                      </a:solidFill>
                      <a:prstDash val="solid"/>
                    </a:lnR>
                    <a:solidFill>
                      <a:srgbClr val="FFC6CE"/>
                    </a:solidFill>
                  </a:tcPr>
                </a:tc>
                <a:extLst>
                  <a:ext uri="{0D108BD9-81ED-4DB2-BD59-A6C34878D82A}">
                    <a16:rowId xmlns:a16="http://schemas.microsoft.com/office/drawing/2014/main" val="10019"/>
                  </a:ext>
                </a:extLst>
              </a:tr>
              <a:tr h="161290">
                <a:tc vMerge="1">
                  <a:txBody>
                    <a:bodyPr/>
                    <a:lstStyle/>
                    <a:p>
                      <a:endParaRPr/>
                    </a:p>
                  </a:txBody>
                  <a:tcPr marL="0" marR="0" marT="21590" marB="0">
                    <a:solidFill>
                      <a:srgbClr val="FFFFFF"/>
                    </a:solidFill>
                  </a:tcPr>
                </a:tc>
                <a:tc vMerge="1">
                  <a:txBody>
                    <a:bodyPr/>
                    <a:lstStyle/>
                    <a:p>
                      <a:endParaRPr/>
                    </a:p>
                  </a:txBody>
                  <a:tcPr marL="0" marR="0" marT="21590" marB="0">
                    <a:lnR w="9525">
                      <a:solidFill>
                        <a:srgbClr val="000000"/>
                      </a:solidFill>
                      <a:prstDash val="solid"/>
                    </a:lnR>
                    <a:solidFill>
                      <a:srgbClr val="FFFFFF"/>
                    </a:solidFill>
                  </a:tcPr>
                </a:tc>
                <a:tc vMerge="1">
                  <a:txBody>
                    <a:bodyPr/>
                    <a:lstStyle/>
                    <a:p>
                      <a:endParaRPr/>
                    </a:p>
                  </a:txBody>
                  <a:tcPr marL="0" marR="0" marT="21590" marB="0">
                    <a:lnL w="9525">
                      <a:solidFill>
                        <a:srgbClr val="000000"/>
                      </a:solidFill>
                      <a:prstDash val="solid"/>
                    </a:lnL>
                    <a:solidFill>
                      <a:srgbClr val="FFFFFF"/>
                    </a:solidFill>
                  </a:tcPr>
                </a:tc>
                <a:tc rowSpan="2">
                  <a:txBody>
                    <a:bodyPr/>
                    <a:lstStyle/>
                    <a:p>
                      <a:pPr marL="57150">
                        <a:lnSpc>
                          <a:spcPct val="100000"/>
                        </a:lnSpc>
                        <a:spcBef>
                          <a:spcPts val="85"/>
                        </a:spcBef>
                      </a:pPr>
                      <a:r>
                        <a:rPr sz="900" spc="-25" dirty="0">
                          <a:solidFill>
                            <a:srgbClr val="006000"/>
                          </a:solidFill>
                          <a:latin typeface="Segoe UI"/>
                          <a:cs typeface="Segoe UI"/>
                        </a:rPr>
                        <a:t>Yes</a:t>
                      </a:r>
                      <a:endParaRPr sz="900">
                        <a:latin typeface="Segoe UI"/>
                        <a:cs typeface="Segoe UI"/>
                      </a:endParaRPr>
                    </a:p>
                  </a:txBody>
                  <a:tcPr marL="0" marR="0" marT="10795" marB="0">
                    <a:lnR w="6350">
                      <a:solidFill>
                        <a:srgbClr val="000000"/>
                      </a:solidFill>
                      <a:prstDash val="solid"/>
                    </a:lnR>
                    <a:solidFill>
                      <a:srgbClr val="C5EECE"/>
                    </a:solidFill>
                  </a:tcPr>
                </a:tc>
                <a:tc rowSpan="2">
                  <a:txBody>
                    <a:bodyPr/>
                    <a:lstStyle/>
                    <a:p>
                      <a:pPr marL="66675">
                        <a:lnSpc>
                          <a:spcPct val="100000"/>
                        </a:lnSpc>
                        <a:spcBef>
                          <a:spcPts val="85"/>
                        </a:spcBef>
                      </a:pPr>
                      <a:r>
                        <a:rPr sz="900" spc="-10" dirty="0">
                          <a:latin typeface="Segoe UI"/>
                          <a:cs typeface="Segoe UI"/>
                        </a:rPr>
                        <a:t>0.228</a:t>
                      </a:r>
                      <a:endParaRPr sz="900">
                        <a:latin typeface="Segoe UI"/>
                        <a:cs typeface="Segoe UI"/>
                      </a:endParaRPr>
                    </a:p>
                  </a:txBody>
                  <a:tcPr marL="0" marR="0" marT="10795"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C5EECE"/>
                    </a:solidFill>
                  </a:tcPr>
                </a:tc>
                <a:tc rowSpan="2">
                  <a:txBody>
                    <a:bodyPr/>
                    <a:lstStyle/>
                    <a:p>
                      <a:pPr marL="98425">
                        <a:lnSpc>
                          <a:spcPct val="100000"/>
                        </a:lnSpc>
                        <a:spcBef>
                          <a:spcPts val="75"/>
                        </a:spcBef>
                      </a:pPr>
                      <a:r>
                        <a:rPr sz="900" spc="-10" dirty="0">
                          <a:latin typeface="Segoe UI"/>
                          <a:cs typeface="Segoe UI"/>
                        </a:rPr>
                        <a:t>0.086</a:t>
                      </a:r>
                      <a:endParaRPr sz="900">
                        <a:latin typeface="Segoe UI"/>
                        <a:cs typeface="Segoe UI"/>
                      </a:endParaRPr>
                    </a:p>
                  </a:txBody>
                  <a:tcPr marL="0" marR="0" marT="9525" marB="0">
                    <a:lnL w="6350">
                      <a:solidFill>
                        <a:srgbClr val="000000"/>
                      </a:solidFill>
                      <a:prstDash val="solid"/>
                    </a:lnL>
                    <a:solidFill>
                      <a:srgbClr val="FFFFFF"/>
                    </a:solidFill>
                  </a:tcPr>
                </a:tc>
                <a:tc>
                  <a:txBody>
                    <a:bodyPr/>
                    <a:lstStyle/>
                    <a:p>
                      <a:pPr marL="76200">
                        <a:lnSpc>
                          <a:spcPct val="100000"/>
                        </a:lnSpc>
                        <a:spcBef>
                          <a:spcPts val="75"/>
                        </a:spcBef>
                      </a:pPr>
                      <a:r>
                        <a:rPr sz="900" spc="-25" dirty="0">
                          <a:solidFill>
                            <a:srgbClr val="9C0006"/>
                          </a:solidFill>
                          <a:latin typeface="Segoe UI"/>
                          <a:cs typeface="Segoe UI"/>
                        </a:rPr>
                        <a:t>No</a:t>
                      </a:r>
                      <a:endParaRPr sz="900">
                        <a:latin typeface="Segoe UI"/>
                        <a:cs typeface="Segoe UI"/>
                      </a:endParaRPr>
                    </a:p>
                  </a:txBody>
                  <a:tcPr marL="0" marR="0" marT="9525" marB="0">
                    <a:lnR w="6350">
                      <a:solidFill>
                        <a:srgbClr val="000000"/>
                      </a:solidFill>
                      <a:prstDash val="solid"/>
                    </a:lnR>
                    <a:solidFill>
                      <a:srgbClr val="FFC6CE"/>
                    </a:solidFill>
                  </a:tcPr>
                </a:tc>
                <a:tc rowSpan="2">
                  <a:txBody>
                    <a:bodyPr/>
                    <a:lstStyle/>
                    <a:p>
                      <a:pPr marL="98425">
                        <a:lnSpc>
                          <a:spcPct val="100000"/>
                        </a:lnSpc>
                        <a:spcBef>
                          <a:spcPts val="75"/>
                        </a:spcBef>
                      </a:pPr>
                      <a:r>
                        <a:rPr sz="900" spc="-10" dirty="0">
                          <a:latin typeface="Segoe UI"/>
                          <a:cs typeface="Segoe UI"/>
                        </a:rPr>
                        <a:t>0.064</a:t>
                      </a:r>
                      <a:endParaRPr sz="900">
                        <a:latin typeface="Segoe UI"/>
                        <a:cs typeface="Segoe UI"/>
                      </a:endParaRPr>
                    </a:p>
                  </a:txBody>
                  <a:tcPr marL="0" marR="0" marT="9525" marB="0">
                    <a:lnL w="6350">
                      <a:solidFill>
                        <a:srgbClr val="000000"/>
                      </a:solidFill>
                      <a:prstDash val="solid"/>
                    </a:lnL>
                    <a:solidFill>
                      <a:srgbClr val="FFFFFF"/>
                    </a:solidFill>
                  </a:tcPr>
                </a:tc>
                <a:tc>
                  <a:txBody>
                    <a:bodyPr/>
                    <a:lstStyle/>
                    <a:p>
                      <a:pPr marL="3810" algn="ctr">
                        <a:lnSpc>
                          <a:spcPct val="100000"/>
                        </a:lnSpc>
                        <a:spcBef>
                          <a:spcPts val="75"/>
                        </a:spcBef>
                      </a:pPr>
                      <a:r>
                        <a:rPr sz="900" spc="-25" dirty="0">
                          <a:solidFill>
                            <a:srgbClr val="9C0006"/>
                          </a:solidFill>
                          <a:latin typeface="Segoe UI"/>
                          <a:cs typeface="Segoe UI"/>
                        </a:rPr>
                        <a:t>No</a:t>
                      </a:r>
                      <a:endParaRPr sz="900">
                        <a:latin typeface="Segoe UI"/>
                        <a:cs typeface="Segoe UI"/>
                      </a:endParaRPr>
                    </a:p>
                  </a:txBody>
                  <a:tcPr marL="0" marR="0" marT="9525" marB="0">
                    <a:lnR w="6350">
                      <a:solidFill>
                        <a:srgbClr val="000000"/>
                      </a:solidFill>
                      <a:prstDash val="solid"/>
                    </a:lnR>
                    <a:solidFill>
                      <a:srgbClr val="FFC6CE"/>
                    </a:solidFill>
                  </a:tcPr>
                </a:tc>
                <a:tc rowSpan="2">
                  <a:txBody>
                    <a:bodyPr/>
                    <a:lstStyle/>
                    <a:p>
                      <a:pPr marL="98425">
                        <a:lnSpc>
                          <a:spcPct val="100000"/>
                        </a:lnSpc>
                        <a:spcBef>
                          <a:spcPts val="75"/>
                        </a:spcBef>
                      </a:pPr>
                      <a:r>
                        <a:rPr sz="900" spc="-10" dirty="0">
                          <a:latin typeface="Segoe UI"/>
                          <a:cs typeface="Segoe UI"/>
                        </a:rPr>
                        <a:t>0.076</a:t>
                      </a:r>
                      <a:endParaRPr sz="900">
                        <a:latin typeface="Segoe UI"/>
                        <a:cs typeface="Segoe UI"/>
                      </a:endParaRPr>
                    </a:p>
                  </a:txBody>
                  <a:tcPr marL="0" marR="0" marT="9525" marB="0">
                    <a:lnL w="6350">
                      <a:solidFill>
                        <a:srgbClr val="000000"/>
                      </a:solidFill>
                      <a:prstDash val="solid"/>
                    </a:lnL>
                    <a:solidFill>
                      <a:srgbClr val="FFFFFF"/>
                    </a:solidFill>
                  </a:tcPr>
                </a:tc>
                <a:tc rowSpan="2">
                  <a:txBody>
                    <a:bodyPr/>
                    <a:lstStyle/>
                    <a:p>
                      <a:pPr marL="76200">
                        <a:lnSpc>
                          <a:spcPct val="100000"/>
                        </a:lnSpc>
                        <a:spcBef>
                          <a:spcPts val="75"/>
                        </a:spcBef>
                      </a:pPr>
                      <a:r>
                        <a:rPr sz="900" spc="-25" dirty="0">
                          <a:solidFill>
                            <a:srgbClr val="9C0006"/>
                          </a:solidFill>
                          <a:latin typeface="Segoe UI"/>
                          <a:cs typeface="Segoe UI"/>
                        </a:rPr>
                        <a:t>No</a:t>
                      </a:r>
                      <a:endParaRPr sz="900">
                        <a:latin typeface="Segoe UI"/>
                        <a:cs typeface="Segoe UI"/>
                      </a:endParaRPr>
                    </a:p>
                  </a:txBody>
                  <a:tcPr marL="0" marR="0" marT="9525" marB="0">
                    <a:lnR w="6350">
                      <a:solidFill>
                        <a:srgbClr val="000000"/>
                      </a:solidFill>
                      <a:prstDash val="solid"/>
                    </a:lnR>
                    <a:solidFill>
                      <a:srgbClr val="FFC6CE"/>
                    </a:solidFill>
                  </a:tcPr>
                </a:tc>
                <a:tc rowSpan="2">
                  <a:txBody>
                    <a:bodyPr/>
                    <a:lstStyle/>
                    <a:p>
                      <a:pPr marL="98425">
                        <a:lnSpc>
                          <a:spcPct val="100000"/>
                        </a:lnSpc>
                        <a:spcBef>
                          <a:spcPts val="75"/>
                        </a:spcBef>
                      </a:pPr>
                      <a:r>
                        <a:rPr sz="900" spc="-10" dirty="0">
                          <a:latin typeface="Segoe UI"/>
                          <a:cs typeface="Segoe UI"/>
                        </a:rPr>
                        <a:t>0.032</a:t>
                      </a:r>
                      <a:endParaRPr sz="900">
                        <a:latin typeface="Segoe UI"/>
                        <a:cs typeface="Segoe UI"/>
                      </a:endParaRPr>
                    </a:p>
                  </a:txBody>
                  <a:tcPr marL="0" marR="0" marT="9525"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FFC6CE"/>
                    </a:solidFill>
                  </a:tcPr>
                </a:tc>
                <a:tc rowSpan="2">
                  <a:txBody>
                    <a:bodyPr/>
                    <a:lstStyle/>
                    <a:p>
                      <a:pPr marL="66675">
                        <a:lnSpc>
                          <a:spcPct val="100000"/>
                        </a:lnSpc>
                        <a:spcBef>
                          <a:spcPts val="75"/>
                        </a:spcBef>
                      </a:pPr>
                      <a:r>
                        <a:rPr sz="900" spc="-10" dirty="0">
                          <a:latin typeface="Segoe UI"/>
                          <a:cs typeface="Segoe UI"/>
                        </a:rPr>
                        <a:t>(0.004)</a:t>
                      </a:r>
                      <a:endParaRPr sz="900">
                        <a:latin typeface="Segoe UI"/>
                        <a:cs typeface="Segoe UI"/>
                      </a:endParaRPr>
                    </a:p>
                  </a:txBody>
                  <a:tcPr marL="0" marR="0" marT="9525" marB="0">
                    <a:lnL w="6350">
                      <a:solidFill>
                        <a:srgbClr val="000000"/>
                      </a:solidFill>
                      <a:prstDash val="solid"/>
                    </a:lnL>
                    <a:solidFill>
                      <a:srgbClr val="FFFFFF"/>
                    </a:solidFill>
                  </a:tcPr>
                </a:tc>
                <a:tc>
                  <a:txBody>
                    <a:bodyPr/>
                    <a:lstStyle/>
                    <a:p>
                      <a:pPr marL="76200">
                        <a:lnSpc>
                          <a:spcPct val="100000"/>
                        </a:lnSpc>
                        <a:spcBef>
                          <a:spcPts val="75"/>
                        </a:spcBef>
                      </a:pPr>
                      <a:r>
                        <a:rPr sz="900" spc="-25" dirty="0">
                          <a:solidFill>
                            <a:srgbClr val="9C0006"/>
                          </a:solidFill>
                          <a:latin typeface="Segoe UI"/>
                          <a:cs typeface="Segoe UI"/>
                        </a:rPr>
                        <a:t>No</a:t>
                      </a:r>
                      <a:endParaRPr sz="900">
                        <a:latin typeface="Segoe UI"/>
                        <a:cs typeface="Segoe UI"/>
                      </a:endParaRPr>
                    </a:p>
                  </a:txBody>
                  <a:tcPr marL="0" marR="0" marT="9525" marB="0">
                    <a:lnR w="6350">
                      <a:solidFill>
                        <a:srgbClr val="000000"/>
                      </a:solidFill>
                      <a:prstDash val="solid"/>
                    </a:lnR>
                    <a:solidFill>
                      <a:srgbClr val="FFC6CE"/>
                    </a:solidFill>
                  </a:tcPr>
                </a:tc>
                <a:tc rowSpan="2">
                  <a:txBody>
                    <a:bodyPr/>
                    <a:lstStyle/>
                    <a:p>
                      <a:pPr marL="66675">
                        <a:lnSpc>
                          <a:spcPct val="100000"/>
                        </a:lnSpc>
                        <a:spcBef>
                          <a:spcPts val="75"/>
                        </a:spcBef>
                      </a:pPr>
                      <a:r>
                        <a:rPr sz="900" spc="-10" dirty="0">
                          <a:latin typeface="Segoe UI"/>
                          <a:cs typeface="Segoe UI"/>
                        </a:rPr>
                        <a:t>(0.000)</a:t>
                      </a:r>
                      <a:endParaRPr sz="900">
                        <a:latin typeface="Segoe UI"/>
                        <a:cs typeface="Segoe UI"/>
                      </a:endParaRPr>
                    </a:p>
                  </a:txBody>
                  <a:tcPr marL="0" marR="0" marT="9525" marB="0">
                    <a:lnL w="6350">
                      <a:solidFill>
                        <a:srgbClr val="000000"/>
                      </a:solidFill>
                      <a:prstDash val="solid"/>
                    </a:lnL>
                    <a:solidFill>
                      <a:srgbClr val="FFFFFF"/>
                    </a:solidFill>
                  </a:tcPr>
                </a:tc>
                <a:tc rowSpan="2">
                  <a:txBody>
                    <a:bodyPr/>
                    <a:lstStyle/>
                    <a:p>
                      <a:pPr marL="76200">
                        <a:lnSpc>
                          <a:spcPct val="100000"/>
                        </a:lnSpc>
                        <a:spcBef>
                          <a:spcPts val="75"/>
                        </a:spcBef>
                      </a:pPr>
                      <a:r>
                        <a:rPr sz="900" spc="-25" dirty="0">
                          <a:solidFill>
                            <a:srgbClr val="9C0006"/>
                          </a:solidFill>
                          <a:latin typeface="Segoe UI"/>
                          <a:cs typeface="Segoe UI"/>
                        </a:rPr>
                        <a:t>No</a:t>
                      </a:r>
                      <a:endParaRPr sz="900">
                        <a:latin typeface="Segoe UI"/>
                        <a:cs typeface="Segoe UI"/>
                      </a:endParaRPr>
                    </a:p>
                  </a:txBody>
                  <a:tcPr marL="0" marR="0" marT="9525" marB="0">
                    <a:lnR w="9525">
                      <a:solidFill>
                        <a:srgbClr val="000000"/>
                      </a:solidFill>
                      <a:prstDash val="solid"/>
                    </a:lnR>
                    <a:solidFill>
                      <a:srgbClr val="FFC6CE"/>
                    </a:solidFill>
                  </a:tcPr>
                </a:tc>
                <a:extLst>
                  <a:ext uri="{0D108BD9-81ED-4DB2-BD59-A6C34878D82A}">
                    <a16:rowId xmlns:a16="http://schemas.microsoft.com/office/drawing/2014/main" val="10020"/>
                  </a:ext>
                </a:extLst>
              </a:tr>
              <a:tr h="0">
                <a:tc rowSpan="2">
                  <a:txBody>
                    <a:bodyPr/>
                    <a:lstStyle/>
                    <a:p>
                      <a:pPr marL="19050">
                        <a:lnSpc>
                          <a:spcPct val="100000"/>
                        </a:lnSpc>
                        <a:spcBef>
                          <a:spcPts val="170"/>
                        </a:spcBef>
                      </a:pPr>
                      <a:r>
                        <a:rPr sz="900" spc="-10" dirty="0">
                          <a:latin typeface="Segoe UI"/>
                          <a:cs typeface="Segoe UI"/>
                        </a:rPr>
                        <a:t>EIGENMARKE</a:t>
                      </a:r>
                      <a:r>
                        <a:rPr sz="900" spc="20" dirty="0">
                          <a:latin typeface="Segoe UI"/>
                          <a:cs typeface="Segoe UI"/>
                        </a:rPr>
                        <a:t> </a:t>
                      </a:r>
                      <a:r>
                        <a:rPr sz="900" dirty="0">
                          <a:latin typeface="Segoe UI"/>
                          <a:cs typeface="Segoe UI"/>
                        </a:rPr>
                        <a:t>DIVERSE</a:t>
                      </a:r>
                      <a:r>
                        <a:rPr sz="900" spc="20" dirty="0">
                          <a:latin typeface="Segoe UI"/>
                          <a:cs typeface="Segoe UI"/>
                        </a:rPr>
                        <a:t> </a:t>
                      </a:r>
                      <a:r>
                        <a:rPr sz="900" dirty="0">
                          <a:latin typeface="Segoe UI"/>
                          <a:cs typeface="Segoe UI"/>
                        </a:rPr>
                        <a:t>10</a:t>
                      </a:r>
                      <a:r>
                        <a:rPr sz="900" spc="45" dirty="0">
                          <a:latin typeface="Segoe UI"/>
                          <a:cs typeface="Segoe UI"/>
                        </a:rPr>
                        <a:t> </a:t>
                      </a:r>
                      <a:r>
                        <a:rPr sz="900" spc="-25" dirty="0">
                          <a:latin typeface="Segoe UI"/>
                          <a:cs typeface="Segoe UI"/>
                        </a:rPr>
                        <a:t>ST</a:t>
                      </a:r>
                      <a:endParaRPr sz="900">
                        <a:latin typeface="Segoe UI"/>
                        <a:cs typeface="Segoe UI"/>
                      </a:endParaRPr>
                    </a:p>
                  </a:txBody>
                  <a:tcPr marL="0" marR="0" marT="21590" marB="0">
                    <a:solidFill>
                      <a:srgbClr val="FFFFFF"/>
                    </a:solidFill>
                  </a:tcPr>
                </a:tc>
                <a:tc rowSpan="2">
                  <a:txBody>
                    <a:bodyPr/>
                    <a:lstStyle/>
                    <a:p>
                      <a:pPr marL="80645">
                        <a:lnSpc>
                          <a:spcPct val="100000"/>
                        </a:lnSpc>
                        <a:spcBef>
                          <a:spcPts val="170"/>
                        </a:spcBef>
                      </a:pPr>
                      <a:r>
                        <a:rPr sz="900" spc="-10" dirty="0">
                          <a:latin typeface="Segoe UI"/>
                          <a:cs typeface="Segoe UI"/>
                        </a:rPr>
                        <a:t>73.1%</a:t>
                      </a:r>
                      <a:endParaRPr sz="900">
                        <a:latin typeface="Segoe UI"/>
                        <a:cs typeface="Segoe UI"/>
                      </a:endParaRPr>
                    </a:p>
                  </a:txBody>
                  <a:tcPr marL="0" marR="0" marT="21590" marB="0">
                    <a:lnR w="9525">
                      <a:solidFill>
                        <a:srgbClr val="000000"/>
                      </a:solidFill>
                      <a:prstDash val="solid"/>
                    </a:lnR>
                    <a:solidFill>
                      <a:srgbClr val="FFFFFF"/>
                    </a:solidFill>
                  </a:tcPr>
                </a:tc>
                <a:tc rowSpan="2">
                  <a:txBody>
                    <a:bodyPr/>
                    <a:lstStyle/>
                    <a:p>
                      <a:pPr marL="130175">
                        <a:lnSpc>
                          <a:spcPct val="100000"/>
                        </a:lnSpc>
                        <a:spcBef>
                          <a:spcPts val="170"/>
                        </a:spcBef>
                      </a:pPr>
                      <a:r>
                        <a:rPr sz="900" spc="-10" dirty="0">
                          <a:latin typeface="Segoe UI"/>
                          <a:cs typeface="Segoe UI"/>
                        </a:rPr>
                        <a:t>(0.43)</a:t>
                      </a:r>
                      <a:endParaRPr sz="900">
                        <a:latin typeface="Segoe UI"/>
                        <a:cs typeface="Segoe UI"/>
                      </a:endParaRPr>
                    </a:p>
                  </a:txBody>
                  <a:tcPr marL="0" marR="0" marT="21590" marB="0">
                    <a:lnL w="9525">
                      <a:solidFill>
                        <a:srgbClr val="000000"/>
                      </a:solidFill>
                      <a:prstDash val="solid"/>
                    </a:lnL>
                    <a:solidFill>
                      <a:srgbClr val="FFFFFF"/>
                    </a:solidFill>
                  </a:tcPr>
                </a:tc>
                <a:tc vMerge="1">
                  <a:txBody>
                    <a:bodyPr/>
                    <a:lstStyle/>
                    <a:p>
                      <a:endParaRPr/>
                    </a:p>
                  </a:txBody>
                  <a:tcPr marL="0" marR="0" marT="10795" marB="0">
                    <a:lnR w="6350">
                      <a:solidFill>
                        <a:srgbClr val="000000"/>
                      </a:solidFill>
                      <a:prstDash val="solid"/>
                    </a:lnR>
                    <a:solidFill>
                      <a:srgbClr val="C5EECE"/>
                    </a:solidFill>
                  </a:tcPr>
                </a:tc>
                <a:tc vMerge="1">
                  <a:txBody>
                    <a:bodyPr/>
                    <a:lstStyle/>
                    <a:p>
                      <a:endParaRPr/>
                    </a:p>
                  </a:txBody>
                  <a:tcPr marL="0" marR="0" marT="10795" marB="0">
                    <a:lnL w="6350">
                      <a:solidFill>
                        <a:srgbClr val="000000"/>
                      </a:solidFill>
                      <a:prstDash val="solid"/>
                    </a:lnL>
                    <a:solidFill>
                      <a:srgbClr val="FFFFFF"/>
                    </a:solidFill>
                  </a:tcPr>
                </a:tc>
                <a:tc rowSpan="2">
                  <a:txBody>
                    <a:bodyPr/>
                    <a:lstStyle/>
                    <a:p>
                      <a:pPr marL="101600">
                        <a:lnSpc>
                          <a:spcPct val="100000"/>
                        </a:lnSpc>
                        <a:spcBef>
                          <a:spcPts val="170"/>
                        </a:spcBef>
                      </a:pPr>
                      <a:r>
                        <a:rPr sz="900" spc="-25" dirty="0">
                          <a:solidFill>
                            <a:srgbClr val="006000"/>
                          </a:solidFill>
                          <a:latin typeface="Segoe UI"/>
                          <a:cs typeface="Segoe UI"/>
                        </a:rPr>
                        <a:t>Yes</a:t>
                      </a:r>
                      <a:endParaRPr sz="900">
                        <a:latin typeface="Segoe UI"/>
                        <a:cs typeface="Segoe UI"/>
                      </a:endParaRPr>
                    </a:p>
                  </a:txBody>
                  <a:tcPr marL="0" marR="0" marT="21590" marB="0">
                    <a:lnR w="6350">
                      <a:solidFill>
                        <a:srgbClr val="000000"/>
                      </a:solidFill>
                      <a:prstDash val="solid"/>
                    </a:lnR>
                    <a:solidFill>
                      <a:srgbClr val="C5EECE"/>
                    </a:solidFill>
                  </a:tcPr>
                </a:tc>
                <a:tc vMerge="1">
                  <a:txBody>
                    <a:bodyPr/>
                    <a:lstStyle/>
                    <a:p>
                      <a:endParaRPr/>
                    </a:p>
                  </a:txBody>
                  <a:tcPr marL="0" marR="0" marT="9525" marB="0">
                    <a:lnL w="6350">
                      <a:solidFill>
                        <a:srgbClr val="000000"/>
                      </a:solidFill>
                      <a:prstDash val="solid"/>
                    </a:lnL>
                    <a:solidFill>
                      <a:srgbClr val="FFFFFF"/>
                    </a:solidFill>
                  </a:tcPr>
                </a:tc>
                <a:tc rowSpan="3">
                  <a:txBody>
                    <a:bodyPr/>
                    <a:lstStyle/>
                    <a:p>
                      <a:pPr marL="76200">
                        <a:lnSpc>
                          <a:spcPct val="100000"/>
                        </a:lnSpc>
                        <a:spcBef>
                          <a:spcPts val="170"/>
                        </a:spcBef>
                      </a:pPr>
                      <a:r>
                        <a:rPr sz="900" spc="-25" dirty="0">
                          <a:solidFill>
                            <a:srgbClr val="9C0006"/>
                          </a:solidFill>
                          <a:latin typeface="Segoe UI"/>
                          <a:cs typeface="Segoe UI"/>
                        </a:rPr>
                        <a:t>No</a:t>
                      </a:r>
                      <a:endParaRPr sz="900">
                        <a:latin typeface="Segoe UI"/>
                        <a:cs typeface="Segoe UI"/>
                      </a:endParaRPr>
                    </a:p>
                  </a:txBody>
                  <a:tcPr marL="0" marR="0" marT="21590" marB="0">
                    <a:lnR w="6350">
                      <a:solidFill>
                        <a:srgbClr val="000000"/>
                      </a:solidFill>
                      <a:prstDash val="solid"/>
                    </a:lnR>
                    <a:solidFill>
                      <a:srgbClr val="FFC6CE"/>
                    </a:solidFill>
                  </a:tcPr>
                </a:tc>
                <a:tc vMerge="1">
                  <a:txBody>
                    <a:bodyPr/>
                    <a:lstStyle/>
                    <a:p>
                      <a:endParaRPr/>
                    </a:p>
                  </a:txBody>
                  <a:tcPr marL="0" marR="0" marT="9525" marB="0">
                    <a:lnL w="6350">
                      <a:solidFill>
                        <a:srgbClr val="000000"/>
                      </a:solidFill>
                      <a:prstDash val="solid"/>
                    </a:lnL>
                    <a:solidFill>
                      <a:srgbClr val="FFFFFF"/>
                    </a:solidFill>
                  </a:tcPr>
                </a:tc>
                <a:tc rowSpan="3">
                  <a:txBody>
                    <a:bodyPr/>
                    <a:lstStyle/>
                    <a:p>
                      <a:pPr marL="76200">
                        <a:lnSpc>
                          <a:spcPct val="100000"/>
                        </a:lnSpc>
                        <a:spcBef>
                          <a:spcPts val="170"/>
                        </a:spcBef>
                      </a:pPr>
                      <a:r>
                        <a:rPr sz="900" spc="-25" dirty="0">
                          <a:solidFill>
                            <a:srgbClr val="9C0006"/>
                          </a:solidFill>
                          <a:latin typeface="Segoe UI"/>
                          <a:cs typeface="Segoe UI"/>
                        </a:rPr>
                        <a:t>No</a:t>
                      </a:r>
                      <a:endParaRPr sz="900">
                        <a:latin typeface="Segoe UI"/>
                        <a:cs typeface="Segoe UI"/>
                      </a:endParaRPr>
                    </a:p>
                  </a:txBody>
                  <a:tcPr marL="0" marR="0" marT="21590" marB="0">
                    <a:lnR w="6350">
                      <a:solidFill>
                        <a:srgbClr val="000000"/>
                      </a:solidFill>
                      <a:prstDash val="solid"/>
                    </a:lnR>
                    <a:solidFill>
                      <a:srgbClr val="FFC6CE"/>
                    </a:solidFill>
                  </a:tcPr>
                </a:tc>
                <a:tc vMerge="1">
                  <a:txBody>
                    <a:bodyPr/>
                    <a:lstStyle/>
                    <a:p>
                      <a:endParaRPr/>
                    </a:p>
                  </a:txBody>
                  <a:tcPr marL="0" marR="0" marT="9525" marB="0">
                    <a:lnL w="6350">
                      <a:solidFill>
                        <a:srgbClr val="000000"/>
                      </a:solidFill>
                      <a:prstDash val="solid"/>
                    </a:lnL>
                    <a:solidFill>
                      <a:srgbClr val="FFFFFF"/>
                    </a:solidFill>
                  </a:tcPr>
                </a:tc>
                <a:tc vMerge="1">
                  <a:txBody>
                    <a:bodyPr/>
                    <a:lstStyle/>
                    <a:p>
                      <a:endParaRPr/>
                    </a:p>
                  </a:txBody>
                  <a:tcPr marL="0" marR="0" marT="9525" marB="0">
                    <a:lnR w="6350">
                      <a:solidFill>
                        <a:srgbClr val="000000"/>
                      </a:solidFill>
                      <a:prstDash val="solid"/>
                    </a:lnR>
                    <a:solidFill>
                      <a:srgbClr val="FFC6CE"/>
                    </a:solidFill>
                  </a:tcPr>
                </a:tc>
                <a:tc vMerge="1">
                  <a:txBody>
                    <a:bodyPr/>
                    <a:lstStyle/>
                    <a:p>
                      <a:endParaRPr/>
                    </a:p>
                  </a:txBody>
                  <a:tcPr marL="0" marR="0" marT="9525"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FFC6CE"/>
                    </a:solidFill>
                  </a:tcPr>
                </a:tc>
                <a:tc vMerge="1">
                  <a:txBody>
                    <a:bodyPr/>
                    <a:lstStyle/>
                    <a:p>
                      <a:endParaRPr/>
                    </a:p>
                  </a:txBody>
                  <a:tcPr marL="0" marR="0" marT="9525" marB="0">
                    <a:lnL w="6350">
                      <a:solidFill>
                        <a:srgbClr val="000000"/>
                      </a:solidFill>
                      <a:prstDash val="solid"/>
                    </a:lnL>
                    <a:solidFill>
                      <a:srgbClr val="FFFFFF"/>
                    </a:solidFill>
                  </a:tcPr>
                </a:tc>
                <a:tc rowSpan="3">
                  <a:txBody>
                    <a:bodyPr/>
                    <a:lstStyle/>
                    <a:p>
                      <a:pPr marL="76200">
                        <a:lnSpc>
                          <a:spcPct val="100000"/>
                        </a:lnSpc>
                        <a:spcBef>
                          <a:spcPts val="170"/>
                        </a:spcBef>
                      </a:pPr>
                      <a:r>
                        <a:rPr sz="900" spc="-25" dirty="0">
                          <a:solidFill>
                            <a:srgbClr val="9C0006"/>
                          </a:solidFill>
                          <a:latin typeface="Segoe UI"/>
                          <a:cs typeface="Segoe UI"/>
                        </a:rPr>
                        <a:t>No</a:t>
                      </a:r>
                      <a:endParaRPr sz="900">
                        <a:latin typeface="Segoe UI"/>
                        <a:cs typeface="Segoe UI"/>
                      </a:endParaRPr>
                    </a:p>
                  </a:txBody>
                  <a:tcPr marL="0" marR="0" marT="21590" marB="0">
                    <a:lnR w="6350">
                      <a:solidFill>
                        <a:srgbClr val="000000"/>
                      </a:solidFill>
                      <a:prstDash val="solid"/>
                    </a:lnR>
                    <a:solidFill>
                      <a:srgbClr val="FFC6CE"/>
                    </a:solidFill>
                  </a:tcPr>
                </a:tc>
                <a:tc vMerge="1">
                  <a:txBody>
                    <a:bodyPr/>
                    <a:lstStyle/>
                    <a:p>
                      <a:endParaRPr/>
                    </a:p>
                  </a:txBody>
                  <a:tcPr marL="0" marR="0" marT="9525" marB="0">
                    <a:lnL w="6350">
                      <a:solidFill>
                        <a:srgbClr val="000000"/>
                      </a:solidFill>
                      <a:prstDash val="solid"/>
                    </a:lnL>
                    <a:solidFill>
                      <a:srgbClr val="FFFFFF"/>
                    </a:solidFill>
                  </a:tcPr>
                </a:tc>
                <a:tc vMerge="1">
                  <a:txBody>
                    <a:bodyPr/>
                    <a:lstStyle/>
                    <a:p>
                      <a:endParaRPr/>
                    </a:p>
                  </a:txBody>
                  <a:tcPr marL="0" marR="0" marT="9525" marB="0">
                    <a:lnR w="9525">
                      <a:solidFill>
                        <a:srgbClr val="000000"/>
                      </a:solidFill>
                      <a:prstDash val="solid"/>
                    </a:lnR>
                    <a:solidFill>
                      <a:srgbClr val="FFC6CE"/>
                    </a:solidFill>
                  </a:tcPr>
                </a:tc>
                <a:extLst>
                  <a:ext uri="{0D108BD9-81ED-4DB2-BD59-A6C34878D82A}">
                    <a16:rowId xmlns:a16="http://schemas.microsoft.com/office/drawing/2014/main" val="10021"/>
                  </a:ext>
                </a:extLst>
              </a:tr>
              <a:tr h="160020">
                <a:tc vMerge="1">
                  <a:txBody>
                    <a:bodyPr/>
                    <a:lstStyle/>
                    <a:p>
                      <a:endParaRPr/>
                    </a:p>
                  </a:txBody>
                  <a:tcPr marL="0" marR="0" marT="21590" marB="0">
                    <a:solidFill>
                      <a:srgbClr val="FFFFFF"/>
                    </a:solidFill>
                  </a:tcPr>
                </a:tc>
                <a:tc vMerge="1">
                  <a:txBody>
                    <a:bodyPr/>
                    <a:lstStyle/>
                    <a:p>
                      <a:endParaRPr/>
                    </a:p>
                  </a:txBody>
                  <a:tcPr marL="0" marR="0" marT="21590" marB="0">
                    <a:lnR w="9525">
                      <a:solidFill>
                        <a:srgbClr val="000000"/>
                      </a:solidFill>
                      <a:prstDash val="solid"/>
                    </a:lnR>
                    <a:solidFill>
                      <a:srgbClr val="FFFFFF"/>
                    </a:solidFill>
                  </a:tcPr>
                </a:tc>
                <a:tc vMerge="1">
                  <a:txBody>
                    <a:bodyPr/>
                    <a:lstStyle/>
                    <a:p>
                      <a:endParaRPr/>
                    </a:p>
                  </a:txBody>
                  <a:tcPr marL="0" marR="0" marT="21590" marB="0">
                    <a:lnL w="9525">
                      <a:solidFill>
                        <a:srgbClr val="000000"/>
                      </a:solidFill>
                      <a:prstDash val="solid"/>
                    </a:lnL>
                    <a:solidFill>
                      <a:srgbClr val="FFFFFF"/>
                    </a:solidFill>
                  </a:tcPr>
                </a:tc>
                <a:tc rowSpan="2">
                  <a:txBody>
                    <a:bodyPr/>
                    <a:lstStyle/>
                    <a:p>
                      <a:pPr marL="57150">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solidFill>
                      <a:srgbClr val="C5EECE"/>
                    </a:solidFill>
                  </a:tcPr>
                </a:tc>
                <a:tc rowSpan="2">
                  <a:txBody>
                    <a:bodyPr/>
                    <a:lstStyle/>
                    <a:p>
                      <a:pPr marL="66675">
                        <a:lnSpc>
                          <a:spcPct val="100000"/>
                        </a:lnSpc>
                        <a:spcBef>
                          <a:spcPts val="70"/>
                        </a:spcBef>
                      </a:pPr>
                      <a:r>
                        <a:rPr sz="900" spc="-10" dirty="0">
                          <a:latin typeface="Segoe UI"/>
                          <a:cs typeface="Segoe UI"/>
                        </a:rPr>
                        <a:t>0.336</a:t>
                      </a:r>
                      <a:endParaRPr sz="900">
                        <a:latin typeface="Segoe UI"/>
                        <a:cs typeface="Segoe UI"/>
                      </a:endParaRPr>
                    </a:p>
                  </a:txBody>
                  <a:tcPr marL="0" marR="0" marT="889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C5EECE"/>
                    </a:solidFill>
                  </a:tcPr>
                </a:tc>
                <a:tc rowSpan="2">
                  <a:txBody>
                    <a:bodyPr/>
                    <a:lstStyle/>
                    <a:p>
                      <a:pPr marL="66675">
                        <a:lnSpc>
                          <a:spcPct val="100000"/>
                        </a:lnSpc>
                        <a:spcBef>
                          <a:spcPts val="70"/>
                        </a:spcBef>
                      </a:pPr>
                      <a:r>
                        <a:rPr sz="900" spc="-10" dirty="0">
                          <a:latin typeface="Segoe UI"/>
                          <a:cs typeface="Segoe UI"/>
                        </a:rPr>
                        <a:t>(0.119)</a:t>
                      </a:r>
                      <a:endParaRPr sz="900">
                        <a:latin typeface="Segoe UI"/>
                        <a:cs typeface="Segoe UI"/>
                      </a:endParaRPr>
                    </a:p>
                  </a:txBody>
                  <a:tcPr marL="0" marR="0" marT="889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FFC6CE"/>
                    </a:solidFill>
                  </a:tcPr>
                </a:tc>
                <a:tc rowSpan="2">
                  <a:txBody>
                    <a:bodyPr/>
                    <a:lstStyle/>
                    <a:p>
                      <a:pPr marL="98425">
                        <a:lnSpc>
                          <a:spcPct val="100000"/>
                        </a:lnSpc>
                        <a:spcBef>
                          <a:spcPts val="70"/>
                        </a:spcBef>
                      </a:pPr>
                      <a:r>
                        <a:rPr sz="900" spc="-10" dirty="0">
                          <a:latin typeface="Segoe UI"/>
                          <a:cs typeface="Segoe UI"/>
                        </a:rPr>
                        <a:t>0.171</a:t>
                      </a:r>
                      <a:endParaRPr sz="900">
                        <a:latin typeface="Segoe UI"/>
                        <a:cs typeface="Segoe UI"/>
                      </a:endParaRPr>
                    </a:p>
                  </a:txBody>
                  <a:tcPr marL="0" marR="0" marT="889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FFC6CE"/>
                    </a:solidFill>
                  </a:tcPr>
                </a:tc>
                <a:tc rowSpan="2">
                  <a:txBody>
                    <a:bodyPr/>
                    <a:lstStyle/>
                    <a:p>
                      <a:pPr marL="98425">
                        <a:lnSpc>
                          <a:spcPct val="100000"/>
                        </a:lnSpc>
                        <a:spcBef>
                          <a:spcPts val="110"/>
                        </a:spcBef>
                      </a:pPr>
                      <a:r>
                        <a:rPr sz="900" spc="-10" dirty="0">
                          <a:latin typeface="Segoe UI"/>
                          <a:cs typeface="Segoe UI"/>
                        </a:rPr>
                        <a:t>0.071</a:t>
                      </a:r>
                      <a:endParaRPr sz="900">
                        <a:latin typeface="Segoe UI"/>
                        <a:cs typeface="Segoe UI"/>
                      </a:endParaRPr>
                    </a:p>
                  </a:txBody>
                  <a:tcPr marL="0" marR="0" marT="13970" marB="0">
                    <a:lnL w="6350">
                      <a:solidFill>
                        <a:srgbClr val="000000"/>
                      </a:solidFill>
                      <a:prstDash val="solid"/>
                    </a:lnL>
                    <a:solidFill>
                      <a:srgbClr val="FFFFFF"/>
                    </a:solidFill>
                  </a:tcPr>
                </a:tc>
                <a:tc rowSpan="2">
                  <a:txBody>
                    <a:bodyPr/>
                    <a:lstStyle/>
                    <a:p>
                      <a:pPr marL="76200">
                        <a:lnSpc>
                          <a:spcPct val="100000"/>
                        </a:lnSpc>
                        <a:spcBef>
                          <a:spcPts val="110"/>
                        </a:spcBef>
                      </a:pPr>
                      <a:r>
                        <a:rPr sz="900" spc="-25" dirty="0">
                          <a:solidFill>
                            <a:srgbClr val="9C0006"/>
                          </a:solidFill>
                          <a:latin typeface="Segoe UI"/>
                          <a:cs typeface="Segoe UI"/>
                        </a:rPr>
                        <a:t>No</a:t>
                      </a:r>
                      <a:endParaRPr sz="900">
                        <a:latin typeface="Segoe UI"/>
                        <a:cs typeface="Segoe UI"/>
                      </a:endParaRPr>
                    </a:p>
                  </a:txBody>
                  <a:tcPr marL="0" marR="0" marT="13970" marB="0">
                    <a:lnR w="6350">
                      <a:solidFill>
                        <a:srgbClr val="000000"/>
                      </a:solidFill>
                      <a:prstDash val="solid"/>
                    </a:lnR>
                    <a:solidFill>
                      <a:srgbClr val="FFC6CE"/>
                    </a:solidFill>
                  </a:tcPr>
                </a:tc>
                <a:tc rowSpan="2">
                  <a:txBody>
                    <a:bodyPr/>
                    <a:lstStyle/>
                    <a:p>
                      <a:pPr marL="66675">
                        <a:lnSpc>
                          <a:spcPct val="100000"/>
                        </a:lnSpc>
                        <a:spcBef>
                          <a:spcPts val="110"/>
                        </a:spcBef>
                      </a:pPr>
                      <a:r>
                        <a:rPr sz="900" spc="-10" dirty="0">
                          <a:latin typeface="Segoe UI"/>
                          <a:cs typeface="Segoe UI"/>
                        </a:rPr>
                        <a:t>(0.319)</a:t>
                      </a:r>
                      <a:endParaRPr sz="900">
                        <a:latin typeface="Segoe UI"/>
                        <a:cs typeface="Segoe UI"/>
                      </a:endParaRPr>
                    </a:p>
                  </a:txBody>
                  <a:tcPr marL="0" marR="0" marT="13970" marB="0">
                    <a:lnL w="6350">
                      <a:solidFill>
                        <a:srgbClr val="000000"/>
                      </a:solidFill>
                      <a:prstDash val="solid"/>
                    </a:lnL>
                    <a:solidFill>
                      <a:srgbClr val="FFFFFF"/>
                    </a:solidFill>
                  </a:tcPr>
                </a:tc>
                <a:tc>
                  <a:txBody>
                    <a:bodyPr/>
                    <a:lstStyle/>
                    <a:p>
                      <a:pPr marL="63500">
                        <a:lnSpc>
                          <a:spcPct val="100000"/>
                        </a:lnSpc>
                        <a:spcBef>
                          <a:spcPts val="110"/>
                        </a:spcBef>
                      </a:pPr>
                      <a:r>
                        <a:rPr sz="900" spc="-25" dirty="0">
                          <a:solidFill>
                            <a:srgbClr val="006000"/>
                          </a:solidFill>
                          <a:latin typeface="Segoe UI"/>
                          <a:cs typeface="Segoe UI"/>
                        </a:rPr>
                        <a:t>Yes</a:t>
                      </a:r>
                      <a:endParaRPr sz="900">
                        <a:latin typeface="Segoe UI"/>
                        <a:cs typeface="Segoe UI"/>
                      </a:endParaRPr>
                    </a:p>
                  </a:txBody>
                  <a:tcPr marL="0" marR="0" marT="13970" marB="0">
                    <a:lnR w="6350">
                      <a:solidFill>
                        <a:srgbClr val="000000"/>
                      </a:solidFill>
                      <a:prstDash val="solid"/>
                    </a:lnR>
                    <a:solidFill>
                      <a:srgbClr val="C5EECE"/>
                    </a:solidFill>
                  </a:tcPr>
                </a:tc>
                <a:tc rowSpan="2">
                  <a:txBody>
                    <a:bodyPr/>
                    <a:lstStyle/>
                    <a:p>
                      <a:pPr marL="66675">
                        <a:lnSpc>
                          <a:spcPct val="100000"/>
                        </a:lnSpc>
                        <a:spcBef>
                          <a:spcPts val="110"/>
                        </a:spcBef>
                      </a:pPr>
                      <a:r>
                        <a:rPr sz="900" spc="-10" dirty="0">
                          <a:latin typeface="Segoe UI"/>
                          <a:cs typeface="Segoe UI"/>
                        </a:rPr>
                        <a:t>(0.011)</a:t>
                      </a:r>
                      <a:endParaRPr sz="900">
                        <a:latin typeface="Segoe UI"/>
                        <a:cs typeface="Segoe UI"/>
                      </a:endParaRPr>
                    </a:p>
                  </a:txBody>
                  <a:tcPr marL="0" marR="0" marT="1397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FFC6CE"/>
                    </a:solidFill>
                  </a:tcPr>
                </a:tc>
                <a:tc rowSpan="2">
                  <a:txBody>
                    <a:bodyPr/>
                    <a:lstStyle/>
                    <a:p>
                      <a:pPr marL="98425">
                        <a:lnSpc>
                          <a:spcPct val="100000"/>
                        </a:lnSpc>
                        <a:spcBef>
                          <a:spcPts val="110"/>
                        </a:spcBef>
                      </a:pPr>
                      <a:r>
                        <a:rPr sz="900" spc="-10" dirty="0">
                          <a:latin typeface="Segoe UI"/>
                          <a:cs typeface="Segoe UI"/>
                        </a:rPr>
                        <a:t>0.003</a:t>
                      </a:r>
                      <a:endParaRPr sz="900">
                        <a:latin typeface="Segoe UI"/>
                        <a:cs typeface="Segoe UI"/>
                      </a:endParaRPr>
                    </a:p>
                  </a:txBody>
                  <a:tcPr marL="0" marR="0" marT="13970" marB="0">
                    <a:lnL w="6350">
                      <a:solidFill>
                        <a:srgbClr val="000000"/>
                      </a:solidFill>
                      <a:prstDash val="solid"/>
                    </a:lnL>
                    <a:solidFill>
                      <a:srgbClr val="FFFFFF"/>
                    </a:solidFill>
                  </a:tcPr>
                </a:tc>
                <a:tc>
                  <a:txBody>
                    <a:bodyPr/>
                    <a:lstStyle/>
                    <a:p>
                      <a:pPr algn="ctr">
                        <a:lnSpc>
                          <a:spcPct val="100000"/>
                        </a:lnSpc>
                        <a:spcBef>
                          <a:spcPts val="110"/>
                        </a:spcBef>
                      </a:pPr>
                      <a:r>
                        <a:rPr sz="900" spc="-25" dirty="0">
                          <a:solidFill>
                            <a:srgbClr val="006000"/>
                          </a:solidFill>
                          <a:latin typeface="Segoe UI"/>
                          <a:cs typeface="Segoe UI"/>
                        </a:rPr>
                        <a:t>Yes</a:t>
                      </a:r>
                      <a:endParaRPr sz="900">
                        <a:latin typeface="Segoe UI"/>
                        <a:cs typeface="Segoe UI"/>
                      </a:endParaRPr>
                    </a:p>
                  </a:txBody>
                  <a:tcPr marL="0" marR="0" marT="13970" marB="0">
                    <a:lnR w="9525">
                      <a:solidFill>
                        <a:srgbClr val="000000"/>
                      </a:solidFill>
                      <a:prstDash val="solid"/>
                    </a:lnR>
                    <a:solidFill>
                      <a:srgbClr val="C5EECE"/>
                    </a:solidFill>
                  </a:tcPr>
                </a:tc>
                <a:extLst>
                  <a:ext uri="{0D108BD9-81ED-4DB2-BD59-A6C34878D82A}">
                    <a16:rowId xmlns:a16="http://schemas.microsoft.com/office/drawing/2014/main" val="10022"/>
                  </a:ext>
                </a:extLst>
              </a:tr>
              <a:tr h="0">
                <a:tc rowSpan="2">
                  <a:txBody>
                    <a:bodyPr/>
                    <a:lstStyle/>
                    <a:p>
                      <a:pPr marL="19050">
                        <a:lnSpc>
                          <a:spcPct val="100000"/>
                        </a:lnSpc>
                        <a:spcBef>
                          <a:spcPts val="170"/>
                        </a:spcBef>
                      </a:pPr>
                      <a:r>
                        <a:rPr sz="900" dirty="0">
                          <a:latin typeface="Segoe UI"/>
                          <a:cs typeface="Segoe UI"/>
                        </a:rPr>
                        <a:t>FIGO</a:t>
                      </a:r>
                      <a:r>
                        <a:rPr sz="900" spc="30" dirty="0">
                          <a:latin typeface="Segoe UI"/>
                          <a:cs typeface="Segoe UI"/>
                        </a:rPr>
                        <a:t> </a:t>
                      </a:r>
                      <a:r>
                        <a:rPr sz="900" dirty="0">
                          <a:latin typeface="Segoe UI"/>
                          <a:cs typeface="Segoe UI"/>
                        </a:rPr>
                        <a:t>ERSTE</a:t>
                      </a:r>
                      <a:r>
                        <a:rPr sz="900" spc="5" dirty="0">
                          <a:latin typeface="Segoe UI"/>
                          <a:cs typeface="Segoe UI"/>
                        </a:rPr>
                        <a:t> </a:t>
                      </a:r>
                      <a:r>
                        <a:rPr sz="900" dirty="0">
                          <a:latin typeface="Segoe UI"/>
                          <a:cs typeface="Segoe UI"/>
                        </a:rPr>
                        <a:t>HILFE</a:t>
                      </a:r>
                      <a:r>
                        <a:rPr sz="900" spc="5" dirty="0">
                          <a:latin typeface="Segoe UI"/>
                          <a:cs typeface="Segoe UI"/>
                        </a:rPr>
                        <a:t> </a:t>
                      </a:r>
                      <a:r>
                        <a:rPr sz="900" dirty="0">
                          <a:latin typeface="Segoe UI"/>
                          <a:cs typeface="Segoe UI"/>
                        </a:rPr>
                        <a:t>DIVERSE</a:t>
                      </a:r>
                      <a:r>
                        <a:rPr sz="900" spc="5" dirty="0">
                          <a:latin typeface="Segoe UI"/>
                          <a:cs typeface="Segoe UI"/>
                        </a:rPr>
                        <a:t> </a:t>
                      </a:r>
                      <a:r>
                        <a:rPr sz="900" dirty="0">
                          <a:latin typeface="Segoe UI"/>
                          <a:cs typeface="Segoe UI"/>
                        </a:rPr>
                        <a:t>36</a:t>
                      </a:r>
                      <a:r>
                        <a:rPr sz="900" spc="25" dirty="0">
                          <a:latin typeface="Segoe UI"/>
                          <a:cs typeface="Segoe UI"/>
                        </a:rPr>
                        <a:t> </a:t>
                      </a:r>
                      <a:r>
                        <a:rPr sz="900" spc="-25" dirty="0">
                          <a:latin typeface="Segoe UI"/>
                          <a:cs typeface="Segoe UI"/>
                        </a:rPr>
                        <a:t>ST</a:t>
                      </a:r>
                      <a:endParaRPr sz="900">
                        <a:latin typeface="Segoe UI"/>
                        <a:cs typeface="Segoe UI"/>
                      </a:endParaRPr>
                    </a:p>
                  </a:txBody>
                  <a:tcPr marL="0" marR="0" marT="21590" marB="0">
                    <a:lnB w="76200">
                      <a:solidFill>
                        <a:srgbClr val="FFFFFF"/>
                      </a:solidFill>
                      <a:prstDash val="solid"/>
                    </a:lnB>
                    <a:solidFill>
                      <a:srgbClr val="FFFFFF"/>
                    </a:solidFill>
                  </a:tcPr>
                </a:tc>
                <a:tc rowSpan="2">
                  <a:txBody>
                    <a:bodyPr/>
                    <a:lstStyle/>
                    <a:p>
                      <a:pPr marL="81280">
                        <a:lnSpc>
                          <a:spcPct val="100000"/>
                        </a:lnSpc>
                        <a:spcBef>
                          <a:spcPts val="170"/>
                        </a:spcBef>
                      </a:pPr>
                      <a:r>
                        <a:rPr sz="900" spc="-10" dirty="0">
                          <a:latin typeface="Segoe UI"/>
                          <a:cs typeface="Segoe UI"/>
                        </a:rPr>
                        <a:t>76.0%</a:t>
                      </a:r>
                      <a:endParaRPr sz="900">
                        <a:latin typeface="Segoe UI"/>
                        <a:cs typeface="Segoe UI"/>
                      </a:endParaRPr>
                    </a:p>
                  </a:txBody>
                  <a:tcPr marL="0" marR="0" marT="21590" marB="0">
                    <a:lnR w="9525">
                      <a:solidFill>
                        <a:srgbClr val="000000"/>
                      </a:solidFill>
                      <a:prstDash val="solid"/>
                    </a:lnR>
                    <a:lnB w="76200">
                      <a:solidFill>
                        <a:srgbClr val="FFFFFF"/>
                      </a:solidFill>
                      <a:prstDash val="solid"/>
                    </a:lnB>
                    <a:solidFill>
                      <a:srgbClr val="FFFFFF"/>
                    </a:solidFill>
                  </a:tcPr>
                </a:tc>
                <a:tc rowSpan="2">
                  <a:txBody>
                    <a:bodyPr/>
                    <a:lstStyle/>
                    <a:p>
                      <a:pPr marL="161925">
                        <a:lnSpc>
                          <a:spcPct val="100000"/>
                        </a:lnSpc>
                        <a:spcBef>
                          <a:spcPts val="170"/>
                        </a:spcBef>
                      </a:pPr>
                      <a:r>
                        <a:rPr sz="900" spc="-20" dirty="0">
                          <a:latin typeface="Segoe UI"/>
                          <a:cs typeface="Segoe UI"/>
                        </a:rPr>
                        <a:t>1.19</a:t>
                      </a:r>
                      <a:endParaRPr sz="900">
                        <a:latin typeface="Segoe UI"/>
                        <a:cs typeface="Segoe UI"/>
                      </a:endParaRPr>
                    </a:p>
                  </a:txBody>
                  <a:tcPr marL="0" marR="0" marT="21590" marB="0">
                    <a:lnL w="9525">
                      <a:solidFill>
                        <a:srgbClr val="000000"/>
                      </a:solidFill>
                      <a:prstDash val="solid"/>
                    </a:lnL>
                    <a:lnB w="76200">
                      <a:solidFill>
                        <a:srgbClr val="FFFFFF"/>
                      </a:solidFill>
                      <a:prstDash val="solid"/>
                    </a:lnB>
                    <a:solidFill>
                      <a:srgbClr val="FFFFFF"/>
                    </a:solidFill>
                  </a:tcPr>
                </a:tc>
                <a:tc vMerge="1">
                  <a:txBody>
                    <a:bodyPr/>
                    <a:lstStyle/>
                    <a:p>
                      <a:endParaRPr/>
                    </a:p>
                  </a:txBody>
                  <a:tcPr marL="0" marR="0" marT="8890" marB="0">
                    <a:lnR w="6350">
                      <a:solidFill>
                        <a:srgbClr val="000000"/>
                      </a:solidFill>
                      <a:prstDash val="solid"/>
                    </a:lnR>
                    <a:solidFill>
                      <a:srgbClr val="C5EECE"/>
                    </a:solidFill>
                  </a:tcPr>
                </a:tc>
                <a:tc vMerge="1">
                  <a:txBody>
                    <a:bodyPr/>
                    <a:lstStyle/>
                    <a:p>
                      <a:endParaRPr/>
                    </a:p>
                  </a:txBody>
                  <a:tcPr marL="0" marR="0" marT="8890" marB="0">
                    <a:lnL w="6350">
                      <a:solidFill>
                        <a:srgbClr val="000000"/>
                      </a:solidFill>
                      <a:prstDash val="solid"/>
                    </a:lnL>
                    <a:solidFill>
                      <a:srgbClr val="FFFFFF"/>
                    </a:solidFill>
                  </a:tcPr>
                </a:tc>
                <a:tc rowSpan="2">
                  <a:txBody>
                    <a:bodyPr/>
                    <a:lstStyle/>
                    <a:p>
                      <a:pPr marL="101600">
                        <a:lnSpc>
                          <a:spcPct val="100000"/>
                        </a:lnSpc>
                        <a:spcBef>
                          <a:spcPts val="170"/>
                        </a:spcBef>
                      </a:pPr>
                      <a:r>
                        <a:rPr sz="900" spc="-25" dirty="0">
                          <a:solidFill>
                            <a:srgbClr val="006000"/>
                          </a:solidFill>
                          <a:latin typeface="Segoe UI"/>
                          <a:cs typeface="Segoe UI"/>
                        </a:rPr>
                        <a:t>Yes</a:t>
                      </a:r>
                      <a:endParaRPr sz="900">
                        <a:latin typeface="Segoe UI"/>
                        <a:cs typeface="Segoe UI"/>
                      </a:endParaRPr>
                    </a:p>
                  </a:txBody>
                  <a:tcPr marL="0" marR="0" marT="21590" marB="0">
                    <a:lnR w="6350">
                      <a:solidFill>
                        <a:srgbClr val="000000"/>
                      </a:solidFill>
                      <a:prstDash val="solid"/>
                    </a:lnR>
                    <a:lnB w="76200">
                      <a:solidFill>
                        <a:srgbClr val="FFFFFF"/>
                      </a:solidFill>
                      <a:prstDash val="solid"/>
                    </a:lnB>
                    <a:solidFill>
                      <a:srgbClr val="C5EE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FFC6CE"/>
                    </a:solidFill>
                  </a:tcPr>
                </a:tc>
                <a:tc vMerge="1">
                  <a:txBody>
                    <a:bodyPr/>
                    <a:lstStyle/>
                    <a:p>
                      <a:endParaRPr/>
                    </a:p>
                  </a:txBody>
                  <a:tcPr marL="0" marR="0" marT="889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FFC6CE"/>
                    </a:solidFill>
                  </a:tcPr>
                </a:tc>
                <a:tc vMerge="1">
                  <a:txBody>
                    <a:bodyPr/>
                    <a:lstStyle/>
                    <a:p>
                      <a:endParaRPr/>
                    </a:p>
                  </a:txBody>
                  <a:tcPr marL="0" marR="0" marT="13970" marB="0">
                    <a:lnL w="6350">
                      <a:solidFill>
                        <a:srgbClr val="000000"/>
                      </a:solidFill>
                      <a:prstDash val="solid"/>
                    </a:lnL>
                    <a:solidFill>
                      <a:srgbClr val="FFFFFF"/>
                    </a:solidFill>
                  </a:tcPr>
                </a:tc>
                <a:tc vMerge="1">
                  <a:txBody>
                    <a:bodyPr/>
                    <a:lstStyle/>
                    <a:p>
                      <a:endParaRPr/>
                    </a:p>
                  </a:txBody>
                  <a:tcPr marL="0" marR="0" marT="13970" marB="0">
                    <a:lnR w="6350">
                      <a:solidFill>
                        <a:srgbClr val="000000"/>
                      </a:solidFill>
                      <a:prstDash val="solid"/>
                    </a:lnR>
                    <a:solidFill>
                      <a:srgbClr val="FFC6CE"/>
                    </a:solidFill>
                  </a:tcPr>
                </a:tc>
                <a:tc vMerge="1">
                  <a:txBody>
                    <a:bodyPr/>
                    <a:lstStyle/>
                    <a:p>
                      <a:endParaRPr/>
                    </a:p>
                  </a:txBody>
                  <a:tcPr marL="0" marR="0" marT="13970" marB="0">
                    <a:lnL w="6350">
                      <a:solidFill>
                        <a:srgbClr val="000000"/>
                      </a:solidFill>
                      <a:prstDash val="solid"/>
                    </a:lnL>
                    <a:solidFill>
                      <a:srgbClr val="FFFFFF"/>
                    </a:solidFill>
                  </a:tcPr>
                </a:tc>
                <a:tc rowSpan="2">
                  <a:txBody>
                    <a:bodyPr/>
                    <a:lstStyle/>
                    <a:p>
                      <a:pPr marL="64135">
                        <a:lnSpc>
                          <a:spcPct val="100000"/>
                        </a:lnSpc>
                        <a:spcBef>
                          <a:spcPts val="170"/>
                        </a:spcBef>
                      </a:pPr>
                      <a:r>
                        <a:rPr sz="900" spc="-25" dirty="0">
                          <a:solidFill>
                            <a:srgbClr val="006000"/>
                          </a:solidFill>
                          <a:latin typeface="Segoe UI"/>
                          <a:cs typeface="Segoe UI"/>
                        </a:rPr>
                        <a:t>Yes</a:t>
                      </a:r>
                      <a:endParaRPr sz="900">
                        <a:latin typeface="Segoe UI"/>
                        <a:cs typeface="Segoe UI"/>
                      </a:endParaRPr>
                    </a:p>
                  </a:txBody>
                  <a:tcPr marL="0" marR="0" marT="21590" marB="0">
                    <a:lnR w="6350">
                      <a:solidFill>
                        <a:srgbClr val="000000"/>
                      </a:solidFill>
                      <a:prstDash val="solid"/>
                    </a:lnR>
                    <a:lnB w="76200">
                      <a:solidFill>
                        <a:srgbClr val="FFFFFF"/>
                      </a:solidFill>
                      <a:prstDash val="solid"/>
                    </a:lnB>
                    <a:solidFill>
                      <a:srgbClr val="C5EECE"/>
                    </a:solidFill>
                  </a:tcPr>
                </a:tc>
                <a:tc vMerge="1">
                  <a:txBody>
                    <a:bodyPr/>
                    <a:lstStyle/>
                    <a:p>
                      <a:endParaRPr/>
                    </a:p>
                  </a:txBody>
                  <a:tcPr marL="0" marR="0" marT="13970" marB="0">
                    <a:lnL w="6350">
                      <a:solidFill>
                        <a:srgbClr val="000000"/>
                      </a:solidFill>
                      <a:prstDash val="solid"/>
                    </a:lnL>
                    <a:solidFill>
                      <a:srgbClr val="FFFFFF"/>
                    </a:solidFill>
                  </a:tcPr>
                </a:tc>
                <a:tc vMerge="1">
                  <a:txBody>
                    <a:bodyPr/>
                    <a:lstStyle/>
                    <a:p>
                      <a:endParaRPr/>
                    </a:p>
                  </a:txBody>
                  <a:tcPr marL="0" marR="0" marT="21590" marB="0">
                    <a:lnR w="6350">
                      <a:solidFill>
                        <a:srgbClr val="000000"/>
                      </a:solidFill>
                      <a:prstDash val="solid"/>
                    </a:lnR>
                    <a:solidFill>
                      <a:srgbClr val="FFC6CE"/>
                    </a:solidFill>
                  </a:tcPr>
                </a:tc>
                <a:tc vMerge="1">
                  <a:txBody>
                    <a:bodyPr/>
                    <a:lstStyle/>
                    <a:p>
                      <a:endParaRPr/>
                    </a:p>
                  </a:txBody>
                  <a:tcPr marL="0" marR="0" marT="13970" marB="0">
                    <a:lnL w="6350">
                      <a:solidFill>
                        <a:srgbClr val="000000"/>
                      </a:solidFill>
                      <a:prstDash val="solid"/>
                    </a:lnL>
                    <a:solidFill>
                      <a:srgbClr val="FFFFFF"/>
                    </a:solidFill>
                  </a:tcPr>
                </a:tc>
                <a:tc rowSpan="2">
                  <a:txBody>
                    <a:bodyPr/>
                    <a:lstStyle/>
                    <a:p>
                      <a:pPr marL="64135">
                        <a:lnSpc>
                          <a:spcPct val="100000"/>
                        </a:lnSpc>
                        <a:spcBef>
                          <a:spcPts val="170"/>
                        </a:spcBef>
                      </a:pPr>
                      <a:r>
                        <a:rPr sz="900" spc="-25" dirty="0">
                          <a:solidFill>
                            <a:srgbClr val="006000"/>
                          </a:solidFill>
                          <a:latin typeface="Segoe UI"/>
                          <a:cs typeface="Segoe UI"/>
                        </a:rPr>
                        <a:t>Yes</a:t>
                      </a:r>
                      <a:endParaRPr sz="900">
                        <a:latin typeface="Segoe UI"/>
                        <a:cs typeface="Segoe UI"/>
                      </a:endParaRPr>
                    </a:p>
                  </a:txBody>
                  <a:tcPr marL="0" marR="0" marT="21590" marB="0">
                    <a:lnR w="9525">
                      <a:solidFill>
                        <a:srgbClr val="000000"/>
                      </a:solidFill>
                      <a:prstDash val="solid"/>
                    </a:lnR>
                    <a:lnB w="76200">
                      <a:solidFill>
                        <a:srgbClr val="FFFFFF"/>
                      </a:solidFill>
                      <a:prstDash val="solid"/>
                    </a:lnB>
                    <a:solidFill>
                      <a:srgbClr val="C5EECE"/>
                    </a:solidFill>
                  </a:tcPr>
                </a:tc>
                <a:extLst>
                  <a:ext uri="{0D108BD9-81ED-4DB2-BD59-A6C34878D82A}">
                    <a16:rowId xmlns:a16="http://schemas.microsoft.com/office/drawing/2014/main" val="10023"/>
                  </a:ext>
                </a:extLst>
              </a:tr>
              <a:tr h="205740">
                <a:tc vMerge="1">
                  <a:txBody>
                    <a:bodyPr/>
                    <a:lstStyle/>
                    <a:p>
                      <a:endParaRPr/>
                    </a:p>
                  </a:txBody>
                  <a:tcPr marL="0" marR="0" marT="21590" marB="0">
                    <a:lnB w="76200">
                      <a:solidFill>
                        <a:srgbClr val="FFFFFF"/>
                      </a:solidFill>
                      <a:prstDash val="solid"/>
                    </a:lnB>
                    <a:solidFill>
                      <a:srgbClr val="FFFFFF"/>
                    </a:solidFill>
                  </a:tcPr>
                </a:tc>
                <a:tc vMerge="1">
                  <a:txBody>
                    <a:bodyPr/>
                    <a:lstStyle/>
                    <a:p>
                      <a:endParaRPr/>
                    </a:p>
                  </a:txBody>
                  <a:tcPr marL="0" marR="0" marT="21590" marB="0">
                    <a:lnR w="9525">
                      <a:solidFill>
                        <a:srgbClr val="000000"/>
                      </a:solidFill>
                      <a:prstDash val="solid"/>
                    </a:lnR>
                    <a:lnB w="76200">
                      <a:solidFill>
                        <a:srgbClr val="FFFFFF"/>
                      </a:solidFill>
                      <a:prstDash val="solid"/>
                    </a:lnB>
                    <a:solidFill>
                      <a:srgbClr val="FFFFFF"/>
                    </a:solidFill>
                  </a:tcPr>
                </a:tc>
                <a:tc vMerge="1">
                  <a:txBody>
                    <a:bodyPr/>
                    <a:lstStyle/>
                    <a:p>
                      <a:endParaRPr/>
                    </a:p>
                  </a:txBody>
                  <a:tcPr marL="0" marR="0" marT="21590" marB="0">
                    <a:lnL w="9525">
                      <a:solidFill>
                        <a:srgbClr val="000000"/>
                      </a:solidFill>
                      <a:prstDash val="solid"/>
                    </a:lnL>
                    <a:lnB w="76200">
                      <a:solidFill>
                        <a:srgbClr val="FFFFFF"/>
                      </a:solidFill>
                      <a:prstDash val="solid"/>
                    </a:lnB>
                    <a:solidFill>
                      <a:srgbClr val="FFFFFF"/>
                    </a:solidFill>
                  </a:tcPr>
                </a:tc>
                <a:tc>
                  <a:txBody>
                    <a:bodyPr/>
                    <a:lstStyle/>
                    <a:p>
                      <a:pPr algn="ct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lnB w="76200">
                      <a:solidFill>
                        <a:srgbClr val="FFFFFF"/>
                      </a:solidFill>
                      <a:prstDash val="solid"/>
                    </a:lnB>
                    <a:solidFill>
                      <a:srgbClr val="FFC6CE"/>
                    </a:solidFill>
                  </a:tcPr>
                </a:tc>
                <a:tc>
                  <a:txBody>
                    <a:bodyPr/>
                    <a:lstStyle/>
                    <a:p>
                      <a:pPr marL="16510" algn="ctr">
                        <a:lnSpc>
                          <a:spcPct val="100000"/>
                        </a:lnSpc>
                        <a:spcBef>
                          <a:spcPts val="70"/>
                        </a:spcBef>
                      </a:pPr>
                      <a:r>
                        <a:rPr sz="900" spc="-10" dirty="0">
                          <a:latin typeface="Segoe UI"/>
                          <a:cs typeface="Segoe UI"/>
                        </a:rPr>
                        <a:t>0.277</a:t>
                      </a:r>
                      <a:endParaRPr sz="900">
                        <a:latin typeface="Segoe UI"/>
                        <a:cs typeface="Segoe UI"/>
                      </a:endParaRPr>
                    </a:p>
                  </a:txBody>
                  <a:tcPr marL="0" marR="0" marT="8890" marB="0">
                    <a:lnL w="6350">
                      <a:solidFill>
                        <a:srgbClr val="000000"/>
                      </a:solidFill>
                      <a:prstDash val="solid"/>
                    </a:lnL>
                    <a:lnB w="76200">
                      <a:solidFill>
                        <a:srgbClr val="FFFFFF"/>
                      </a:solidFill>
                      <a:prstDash val="solid"/>
                    </a:lnB>
                    <a:solidFill>
                      <a:srgbClr val="FFFFFF"/>
                    </a:solidFill>
                  </a:tcPr>
                </a:tc>
                <a:tc vMerge="1">
                  <a:txBody>
                    <a:bodyPr/>
                    <a:lstStyle/>
                    <a:p>
                      <a:endParaRPr/>
                    </a:p>
                  </a:txBody>
                  <a:tcPr marL="0" marR="0" marT="21590" marB="0">
                    <a:lnR w="6350">
                      <a:solidFill>
                        <a:srgbClr val="000000"/>
                      </a:solidFill>
                      <a:prstDash val="solid"/>
                    </a:lnR>
                    <a:lnB w="76200">
                      <a:solidFill>
                        <a:srgbClr val="FFFFFF"/>
                      </a:solidFill>
                      <a:prstDash val="solid"/>
                    </a:lnB>
                    <a:solidFill>
                      <a:srgbClr val="C5EECE"/>
                    </a:solidFill>
                  </a:tcPr>
                </a:tc>
                <a:tc>
                  <a:txBody>
                    <a:bodyPr/>
                    <a:lstStyle/>
                    <a:p>
                      <a:pPr marL="48895" algn="ctr">
                        <a:lnSpc>
                          <a:spcPct val="100000"/>
                        </a:lnSpc>
                        <a:spcBef>
                          <a:spcPts val="70"/>
                        </a:spcBef>
                      </a:pPr>
                      <a:r>
                        <a:rPr sz="900" spc="-10" dirty="0">
                          <a:latin typeface="Segoe UI"/>
                          <a:cs typeface="Segoe UI"/>
                        </a:rPr>
                        <a:t>0.395</a:t>
                      </a:r>
                      <a:endParaRPr sz="900">
                        <a:latin typeface="Segoe UI"/>
                        <a:cs typeface="Segoe UI"/>
                      </a:endParaRPr>
                    </a:p>
                  </a:txBody>
                  <a:tcPr marL="0" marR="0" marT="8890" marB="0">
                    <a:lnL w="6350">
                      <a:solidFill>
                        <a:srgbClr val="000000"/>
                      </a:solidFill>
                      <a:prstDash val="solid"/>
                    </a:lnL>
                    <a:lnB w="76200">
                      <a:solidFill>
                        <a:srgbClr val="FFFFFF"/>
                      </a:solidFill>
                      <a:prstDash val="solid"/>
                    </a:lnB>
                    <a:solidFill>
                      <a:srgbClr val="FFFFFF"/>
                    </a:solidFill>
                  </a:tcPr>
                </a:tc>
                <a:tc>
                  <a:txBody>
                    <a:bodyPr/>
                    <a:lstStyle/>
                    <a:p>
                      <a:pPr marL="64135">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lnB w="76200">
                      <a:solidFill>
                        <a:srgbClr val="FFFFFF"/>
                      </a:solidFill>
                      <a:prstDash val="solid"/>
                    </a:lnB>
                    <a:solidFill>
                      <a:srgbClr val="C5EECE"/>
                    </a:solidFill>
                  </a:tcPr>
                </a:tc>
                <a:tc>
                  <a:txBody>
                    <a:bodyPr/>
                    <a:lstStyle/>
                    <a:p>
                      <a:pPr marR="41910" algn="r">
                        <a:lnSpc>
                          <a:spcPct val="100000"/>
                        </a:lnSpc>
                        <a:spcBef>
                          <a:spcPts val="70"/>
                        </a:spcBef>
                      </a:pPr>
                      <a:r>
                        <a:rPr sz="900" spc="-10" dirty="0">
                          <a:latin typeface="Segoe UI"/>
                          <a:cs typeface="Segoe UI"/>
                        </a:rPr>
                        <a:t>0.988</a:t>
                      </a:r>
                      <a:endParaRPr sz="900">
                        <a:latin typeface="Segoe UI"/>
                        <a:cs typeface="Segoe UI"/>
                      </a:endParaRPr>
                    </a:p>
                  </a:txBody>
                  <a:tcPr marL="0" marR="0" marT="8890" marB="0">
                    <a:lnL w="6350">
                      <a:solidFill>
                        <a:srgbClr val="000000"/>
                      </a:solidFill>
                      <a:prstDash val="solid"/>
                    </a:lnL>
                    <a:lnB w="76200">
                      <a:solidFill>
                        <a:srgbClr val="FFFFFF"/>
                      </a:solidFill>
                      <a:prstDash val="solid"/>
                    </a:lnB>
                    <a:solidFill>
                      <a:srgbClr val="FFFFFF"/>
                    </a:solidFill>
                  </a:tcPr>
                </a:tc>
                <a:tc>
                  <a:txBody>
                    <a:bodyPr/>
                    <a:lstStyle/>
                    <a:p>
                      <a:pPr algn="ctr">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lnB w="76200">
                      <a:solidFill>
                        <a:srgbClr val="FFFFFF"/>
                      </a:solidFill>
                      <a:prstDash val="solid"/>
                    </a:lnB>
                    <a:solidFill>
                      <a:srgbClr val="C5EECE"/>
                    </a:solidFill>
                  </a:tcPr>
                </a:tc>
                <a:tc>
                  <a:txBody>
                    <a:bodyPr/>
                    <a:lstStyle/>
                    <a:p>
                      <a:pPr marR="7620" algn="r">
                        <a:lnSpc>
                          <a:spcPct val="100000"/>
                        </a:lnSpc>
                        <a:spcBef>
                          <a:spcPts val="70"/>
                        </a:spcBef>
                      </a:pPr>
                      <a:r>
                        <a:rPr sz="900" spc="-10" dirty="0">
                          <a:latin typeface="Segoe UI"/>
                          <a:cs typeface="Segoe UI"/>
                        </a:rPr>
                        <a:t>(0.130)</a:t>
                      </a:r>
                      <a:endParaRPr sz="900">
                        <a:latin typeface="Segoe UI"/>
                        <a:cs typeface="Segoe UI"/>
                      </a:endParaRPr>
                    </a:p>
                  </a:txBody>
                  <a:tcPr marL="0" marR="0" marT="8890" marB="0">
                    <a:lnL w="6350">
                      <a:solidFill>
                        <a:srgbClr val="000000"/>
                      </a:solidFill>
                      <a:prstDash val="solid"/>
                    </a:lnL>
                    <a:lnB w="76200">
                      <a:solidFill>
                        <a:srgbClr val="FFFFFF"/>
                      </a:solidFill>
                      <a:prstDash val="solid"/>
                    </a:lnB>
                    <a:solidFill>
                      <a:srgbClr val="FFFFFF"/>
                    </a:solidFill>
                  </a:tcPr>
                </a:tc>
                <a:tc>
                  <a:txBody>
                    <a:bodyPr/>
                    <a:lstStyle/>
                    <a:p>
                      <a:pPr marR="64135" algn="r">
                        <a:lnSpc>
                          <a:spcPct val="100000"/>
                        </a:lnSpc>
                        <a:spcBef>
                          <a:spcPts val="70"/>
                        </a:spcBef>
                      </a:pPr>
                      <a:r>
                        <a:rPr sz="900" spc="-25" dirty="0">
                          <a:solidFill>
                            <a:srgbClr val="9C0006"/>
                          </a:solidFill>
                          <a:latin typeface="Segoe UI"/>
                          <a:cs typeface="Segoe UI"/>
                        </a:rPr>
                        <a:t>No</a:t>
                      </a:r>
                      <a:endParaRPr sz="900">
                        <a:latin typeface="Segoe UI"/>
                        <a:cs typeface="Segoe UI"/>
                      </a:endParaRPr>
                    </a:p>
                  </a:txBody>
                  <a:tcPr marL="0" marR="0" marT="8890" marB="0">
                    <a:lnR w="6350">
                      <a:solidFill>
                        <a:srgbClr val="000000"/>
                      </a:solidFill>
                      <a:prstDash val="solid"/>
                    </a:lnR>
                    <a:lnB w="76200">
                      <a:solidFill>
                        <a:srgbClr val="FFFFFF"/>
                      </a:solidFill>
                      <a:prstDash val="solid"/>
                    </a:lnB>
                    <a:solidFill>
                      <a:srgbClr val="FFC6CE"/>
                    </a:solidFill>
                  </a:tcPr>
                </a:tc>
                <a:tc>
                  <a:txBody>
                    <a:bodyPr/>
                    <a:lstStyle/>
                    <a:p>
                      <a:pPr marR="7620" algn="r">
                        <a:lnSpc>
                          <a:spcPct val="100000"/>
                        </a:lnSpc>
                        <a:spcBef>
                          <a:spcPts val="70"/>
                        </a:spcBef>
                      </a:pPr>
                      <a:r>
                        <a:rPr sz="900" spc="-10" dirty="0">
                          <a:latin typeface="Segoe UI"/>
                          <a:cs typeface="Segoe UI"/>
                        </a:rPr>
                        <a:t>(0.281)</a:t>
                      </a:r>
                      <a:endParaRPr sz="900">
                        <a:latin typeface="Segoe UI"/>
                        <a:cs typeface="Segoe UI"/>
                      </a:endParaRPr>
                    </a:p>
                  </a:txBody>
                  <a:tcPr marL="0" marR="0" marT="8890" marB="0">
                    <a:lnL w="6350">
                      <a:solidFill>
                        <a:srgbClr val="000000"/>
                      </a:solidFill>
                      <a:prstDash val="solid"/>
                    </a:lnL>
                    <a:lnB w="76200">
                      <a:solidFill>
                        <a:srgbClr val="FFFFFF"/>
                      </a:solidFill>
                      <a:prstDash val="solid"/>
                    </a:lnB>
                    <a:solidFill>
                      <a:srgbClr val="FFFFFF"/>
                    </a:solidFill>
                  </a:tcPr>
                </a:tc>
                <a:tc vMerge="1">
                  <a:txBody>
                    <a:bodyPr/>
                    <a:lstStyle/>
                    <a:p>
                      <a:endParaRPr/>
                    </a:p>
                  </a:txBody>
                  <a:tcPr marL="0" marR="0" marT="21590" marB="0">
                    <a:lnR w="6350">
                      <a:solidFill>
                        <a:srgbClr val="000000"/>
                      </a:solidFill>
                      <a:prstDash val="solid"/>
                    </a:lnR>
                    <a:lnB w="76200">
                      <a:solidFill>
                        <a:srgbClr val="FFFFFF"/>
                      </a:solidFill>
                      <a:prstDash val="solid"/>
                    </a:lnB>
                    <a:solidFill>
                      <a:srgbClr val="C5EECE"/>
                    </a:solidFill>
                  </a:tcPr>
                </a:tc>
                <a:tc>
                  <a:txBody>
                    <a:bodyPr/>
                    <a:lstStyle/>
                    <a:p>
                      <a:pPr marL="51435" algn="ctr">
                        <a:lnSpc>
                          <a:spcPct val="100000"/>
                        </a:lnSpc>
                        <a:spcBef>
                          <a:spcPts val="70"/>
                        </a:spcBef>
                      </a:pPr>
                      <a:r>
                        <a:rPr sz="900" spc="-10" dirty="0">
                          <a:latin typeface="Segoe UI"/>
                          <a:cs typeface="Segoe UI"/>
                        </a:rPr>
                        <a:t>(0.067)</a:t>
                      </a:r>
                      <a:endParaRPr sz="900">
                        <a:latin typeface="Segoe UI"/>
                        <a:cs typeface="Segoe UI"/>
                      </a:endParaRPr>
                    </a:p>
                  </a:txBody>
                  <a:tcPr marL="0" marR="0" marT="8890" marB="0">
                    <a:lnL w="6350">
                      <a:solidFill>
                        <a:srgbClr val="000000"/>
                      </a:solidFill>
                      <a:prstDash val="solid"/>
                    </a:lnL>
                    <a:lnB w="76200">
                      <a:solidFill>
                        <a:srgbClr val="FFFFFF"/>
                      </a:solidFill>
                      <a:prstDash val="solid"/>
                    </a:lnB>
                    <a:solidFill>
                      <a:srgbClr val="FFFFFF"/>
                    </a:solidFill>
                  </a:tcPr>
                </a:tc>
                <a:tc>
                  <a:txBody>
                    <a:bodyPr/>
                    <a:lstStyle/>
                    <a:p>
                      <a:pPr marL="64135">
                        <a:lnSpc>
                          <a:spcPct val="100000"/>
                        </a:lnSpc>
                        <a:spcBef>
                          <a:spcPts val="70"/>
                        </a:spcBef>
                      </a:pPr>
                      <a:r>
                        <a:rPr sz="900" spc="-25" dirty="0">
                          <a:solidFill>
                            <a:srgbClr val="006000"/>
                          </a:solidFill>
                          <a:latin typeface="Segoe UI"/>
                          <a:cs typeface="Segoe UI"/>
                        </a:rPr>
                        <a:t>Yes</a:t>
                      </a:r>
                      <a:endParaRPr sz="900">
                        <a:latin typeface="Segoe UI"/>
                        <a:cs typeface="Segoe UI"/>
                      </a:endParaRPr>
                    </a:p>
                  </a:txBody>
                  <a:tcPr marL="0" marR="0" marT="8890" marB="0">
                    <a:lnR w="6350">
                      <a:solidFill>
                        <a:srgbClr val="000000"/>
                      </a:solidFill>
                      <a:prstDash val="solid"/>
                    </a:lnR>
                    <a:lnB w="76200">
                      <a:solidFill>
                        <a:srgbClr val="FFFFFF"/>
                      </a:solidFill>
                      <a:prstDash val="solid"/>
                    </a:lnB>
                    <a:solidFill>
                      <a:srgbClr val="C5EECE"/>
                    </a:solidFill>
                  </a:tcPr>
                </a:tc>
                <a:tc>
                  <a:txBody>
                    <a:bodyPr/>
                    <a:lstStyle/>
                    <a:p>
                      <a:pPr marR="41910" algn="r">
                        <a:lnSpc>
                          <a:spcPct val="100000"/>
                        </a:lnSpc>
                        <a:spcBef>
                          <a:spcPts val="70"/>
                        </a:spcBef>
                      </a:pPr>
                      <a:r>
                        <a:rPr sz="900" spc="-10" dirty="0">
                          <a:latin typeface="Segoe UI"/>
                          <a:cs typeface="Segoe UI"/>
                        </a:rPr>
                        <a:t>0.004</a:t>
                      </a:r>
                      <a:endParaRPr sz="900">
                        <a:latin typeface="Segoe UI"/>
                        <a:cs typeface="Segoe UI"/>
                      </a:endParaRPr>
                    </a:p>
                  </a:txBody>
                  <a:tcPr marL="0" marR="0" marT="8890" marB="0">
                    <a:lnL w="6350">
                      <a:solidFill>
                        <a:srgbClr val="000000"/>
                      </a:solidFill>
                      <a:prstDash val="solid"/>
                    </a:lnL>
                    <a:lnB w="76200">
                      <a:solidFill>
                        <a:srgbClr val="FFFFFF"/>
                      </a:solidFill>
                      <a:prstDash val="solid"/>
                    </a:lnB>
                    <a:solidFill>
                      <a:srgbClr val="FFFFFF"/>
                    </a:solidFill>
                  </a:tcPr>
                </a:tc>
                <a:tc vMerge="1">
                  <a:txBody>
                    <a:bodyPr/>
                    <a:lstStyle/>
                    <a:p>
                      <a:endParaRPr/>
                    </a:p>
                  </a:txBody>
                  <a:tcPr marL="0" marR="0" marT="21590" marB="0">
                    <a:lnR w="9525">
                      <a:solidFill>
                        <a:srgbClr val="000000"/>
                      </a:solidFill>
                      <a:prstDash val="solid"/>
                    </a:lnR>
                    <a:lnB w="76200">
                      <a:solidFill>
                        <a:srgbClr val="FFFFFF"/>
                      </a:solidFill>
                      <a:prstDash val="solid"/>
                    </a:lnB>
                    <a:solidFill>
                      <a:srgbClr val="C5EECE"/>
                    </a:solidFill>
                  </a:tcPr>
                </a:tc>
                <a:extLst>
                  <a:ext uri="{0D108BD9-81ED-4DB2-BD59-A6C34878D82A}">
                    <a16:rowId xmlns:a16="http://schemas.microsoft.com/office/drawing/2014/main" val="10024"/>
                  </a:ext>
                </a:extLst>
              </a:tr>
            </a:tbl>
          </a:graphicData>
        </a:graphic>
      </p:graphicFrame>
      <p:sp>
        <p:nvSpPr>
          <p:cNvPr id="9" name="object 9"/>
          <p:cNvSpPr txBox="1"/>
          <p:nvPr/>
        </p:nvSpPr>
        <p:spPr>
          <a:xfrm>
            <a:off x="9254590" y="3449790"/>
            <a:ext cx="191770" cy="238760"/>
          </a:xfrm>
          <a:prstGeom prst="rect">
            <a:avLst/>
          </a:prstGeom>
        </p:spPr>
        <p:txBody>
          <a:bodyPr vert="horz" wrap="square" lIns="0" tIns="12065" rIns="0" bIns="0" rtlCol="0">
            <a:spAutoFit/>
          </a:bodyPr>
          <a:lstStyle/>
          <a:p>
            <a:pPr marL="12700">
              <a:lnSpc>
                <a:spcPct val="100000"/>
              </a:lnSpc>
              <a:spcBef>
                <a:spcPts val="95"/>
              </a:spcBef>
            </a:pPr>
            <a:r>
              <a:rPr sz="1400" spc="-20" dirty="0">
                <a:solidFill>
                  <a:srgbClr val="2C2C2C"/>
                </a:solidFill>
                <a:latin typeface="Segoe UI"/>
                <a:cs typeface="Segoe UI"/>
              </a:rPr>
              <a:t>iii.</a:t>
            </a:r>
            <a:endParaRPr sz="1400">
              <a:latin typeface="Segoe UI"/>
              <a:cs typeface="Segoe UI"/>
            </a:endParaRPr>
          </a:p>
        </p:txBody>
      </p:sp>
      <p:graphicFrame>
        <p:nvGraphicFramePr>
          <p:cNvPr id="10" name="object 10"/>
          <p:cNvGraphicFramePr>
            <a:graphicFrameLocks noGrp="1"/>
          </p:cNvGraphicFramePr>
          <p:nvPr/>
        </p:nvGraphicFramePr>
        <p:xfrm>
          <a:off x="551536" y="5572607"/>
          <a:ext cx="8872219" cy="1154430"/>
        </p:xfrm>
        <a:graphic>
          <a:graphicData uri="http://schemas.openxmlformats.org/drawingml/2006/table">
            <a:tbl>
              <a:tblPr firstRow="1" bandRow="1">
                <a:tableStyleId>{2D5ABB26-0587-4C30-8999-92F81FD0307C}</a:tableStyleId>
              </a:tblPr>
              <a:tblGrid>
                <a:gridCol w="1306195">
                  <a:extLst>
                    <a:ext uri="{9D8B030D-6E8A-4147-A177-3AD203B41FA5}">
                      <a16:colId xmlns:a16="http://schemas.microsoft.com/office/drawing/2014/main" val="20000"/>
                    </a:ext>
                  </a:extLst>
                </a:gridCol>
                <a:gridCol w="4102734">
                  <a:extLst>
                    <a:ext uri="{9D8B030D-6E8A-4147-A177-3AD203B41FA5}">
                      <a16:colId xmlns:a16="http://schemas.microsoft.com/office/drawing/2014/main" val="20001"/>
                    </a:ext>
                  </a:extLst>
                </a:gridCol>
                <a:gridCol w="3214370">
                  <a:extLst>
                    <a:ext uri="{9D8B030D-6E8A-4147-A177-3AD203B41FA5}">
                      <a16:colId xmlns:a16="http://schemas.microsoft.com/office/drawing/2014/main" val="20002"/>
                    </a:ext>
                  </a:extLst>
                </a:gridCol>
                <a:gridCol w="248920">
                  <a:extLst>
                    <a:ext uri="{9D8B030D-6E8A-4147-A177-3AD203B41FA5}">
                      <a16:colId xmlns:a16="http://schemas.microsoft.com/office/drawing/2014/main" val="20003"/>
                    </a:ext>
                  </a:extLst>
                </a:gridCol>
              </a:tblGrid>
              <a:tr h="238125">
                <a:tc rowSpan="6">
                  <a:txBody>
                    <a:bodyPr/>
                    <a:lstStyle/>
                    <a:p>
                      <a:pPr>
                        <a:lnSpc>
                          <a:spcPct val="100000"/>
                        </a:lnSpc>
                      </a:pPr>
                      <a:endParaRPr sz="1000">
                        <a:latin typeface="Times New Roman"/>
                        <a:cs typeface="Times New Roman"/>
                      </a:endParaRPr>
                    </a:p>
                  </a:txBody>
                  <a:tcPr marL="0" marR="0" marT="0" marB="0">
                    <a:solidFill>
                      <a:srgbClr val="C3C3DD"/>
                    </a:solidFill>
                  </a:tcPr>
                </a:tc>
                <a:tc>
                  <a:txBody>
                    <a:bodyPr/>
                    <a:lstStyle/>
                    <a:p>
                      <a:pPr marL="925194">
                        <a:lnSpc>
                          <a:spcPct val="100000"/>
                        </a:lnSpc>
                        <a:spcBef>
                          <a:spcPts val="770"/>
                        </a:spcBef>
                      </a:pPr>
                      <a:r>
                        <a:rPr sz="750" spc="-10" dirty="0">
                          <a:latin typeface="Segoe UI"/>
                          <a:cs typeface="Segoe UI"/>
                        </a:rPr>
                        <a:t>Volume_Ln~Price_Ln</a:t>
                      </a:r>
                      <a:endParaRPr sz="750">
                        <a:latin typeface="Segoe UI"/>
                        <a:cs typeface="Segoe UI"/>
                      </a:endParaRPr>
                    </a:p>
                  </a:txBody>
                  <a:tcPr marL="0" marR="0" marT="97790" marB="0">
                    <a:solidFill>
                      <a:srgbClr val="C3C3DD"/>
                    </a:solidFill>
                  </a:tcPr>
                </a:tc>
                <a:tc>
                  <a:txBody>
                    <a:bodyPr/>
                    <a:lstStyle/>
                    <a:p>
                      <a:pPr marL="95885">
                        <a:lnSpc>
                          <a:spcPct val="100000"/>
                        </a:lnSpc>
                        <a:spcBef>
                          <a:spcPts val="770"/>
                        </a:spcBef>
                      </a:pPr>
                      <a:r>
                        <a:rPr sz="750" spc="-20" dirty="0">
                          <a:latin typeface="Segoe UI"/>
                          <a:cs typeface="Segoe UI"/>
                        </a:rPr>
                        <a:t>8.7%</a:t>
                      </a:r>
                      <a:endParaRPr sz="750">
                        <a:latin typeface="Segoe UI"/>
                        <a:cs typeface="Segoe UI"/>
                      </a:endParaRPr>
                    </a:p>
                  </a:txBody>
                  <a:tcPr marL="0" marR="0" marT="97790" marB="0">
                    <a:solidFill>
                      <a:srgbClr val="C3C3DD"/>
                    </a:solidFill>
                  </a:tcPr>
                </a:tc>
                <a:tc>
                  <a:txBody>
                    <a:bodyPr/>
                    <a:lstStyle/>
                    <a:p>
                      <a:pPr marL="92710">
                        <a:lnSpc>
                          <a:spcPts val="1670"/>
                        </a:lnSpc>
                        <a:spcBef>
                          <a:spcPts val="105"/>
                        </a:spcBef>
                      </a:pPr>
                      <a:r>
                        <a:rPr sz="1400" spc="-25" dirty="0">
                          <a:solidFill>
                            <a:srgbClr val="2C2C2C"/>
                          </a:solidFill>
                          <a:latin typeface="Segoe UI"/>
                          <a:cs typeface="Segoe UI"/>
                        </a:rPr>
                        <a:t>v.</a:t>
                      </a:r>
                      <a:endParaRPr sz="1400">
                        <a:latin typeface="Segoe UI"/>
                        <a:cs typeface="Segoe UI"/>
                      </a:endParaRPr>
                    </a:p>
                  </a:txBody>
                  <a:tcPr marL="0" marR="0" marT="13335" marB="0"/>
                </a:tc>
                <a:extLst>
                  <a:ext uri="{0D108BD9-81ED-4DB2-BD59-A6C34878D82A}">
                    <a16:rowId xmlns:a16="http://schemas.microsoft.com/office/drawing/2014/main" val="10000"/>
                  </a:ext>
                </a:extLst>
              </a:tr>
              <a:tr h="146050">
                <a:tc vMerge="1">
                  <a:txBody>
                    <a:bodyPr/>
                    <a:lstStyle/>
                    <a:p>
                      <a:endParaRPr/>
                    </a:p>
                  </a:txBody>
                  <a:tcPr marL="0" marR="0" marT="0" marB="0">
                    <a:solidFill>
                      <a:srgbClr val="C3C3DD"/>
                    </a:solidFill>
                  </a:tcPr>
                </a:tc>
                <a:tc>
                  <a:txBody>
                    <a:bodyPr/>
                    <a:lstStyle/>
                    <a:p>
                      <a:pPr marL="925194">
                        <a:lnSpc>
                          <a:spcPct val="100000"/>
                        </a:lnSpc>
                        <a:spcBef>
                          <a:spcPts val="114"/>
                        </a:spcBef>
                      </a:pPr>
                      <a:r>
                        <a:rPr sz="750" spc="-10" dirty="0">
                          <a:latin typeface="Segoe UI"/>
                          <a:cs typeface="Segoe UI"/>
                        </a:rPr>
                        <a:t>Volume_Ln~TDP</a:t>
                      </a:r>
                      <a:endParaRPr sz="750">
                        <a:latin typeface="Segoe UI"/>
                        <a:cs typeface="Segoe UI"/>
                      </a:endParaRPr>
                    </a:p>
                  </a:txBody>
                  <a:tcPr marL="0" marR="0" marT="14604" marB="0">
                    <a:solidFill>
                      <a:srgbClr val="C3C3DD"/>
                    </a:solidFill>
                  </a:tcPr>
                </a:tc>
                <a:tc>
                  <a:txBody>
                    <a:bodyPr/>
                    <a:lstStyle/>
                    <a:p>
                      <a:pPr marL="40640">
                        <a:lnSpc>
                          <a:spcPct val="100000"/>
                        </a:lnSpc>
                        <a:spcBef>
                          <a:spcPts val="114"/>
                        </a:spcBef>
                      </a:pPr>
                      <a:r>
                        <a:rPr sz="750" spc="-10" dirty="0">
                          <a:latin typeface="Segoe UI"/>
                          <a:cs typeface="Segoe UI"/>
                        </a:rPr>
                        <a:t>69.9%</a:t>
                      </a:r>
                      <a:endParaRPr sz="750">
                        <a:latin typeface="Segoe UI"/>
                        <a:cs typeface="Segoe UI"/>
                      </a:endParaRPr>
                    </a:p>
                  </a:txBody>
                  <a:tcPr marL="0" marR="0" marT="14604" marB="0">
                    <a:solidFill>
                      <a:srgbClr val="C3C3DD"/>
                    </a:solidFill>
                  </a:tcPr>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1"/>
                  </a:ext>
                </a:extLst>
              </a:tr>
              <a:tr h="154940">
                <a:tc vMerge="1">
                  <a:txBody>
                    <a:bodyPr/>
                    <a:lstStyle/>
                    <a:p>
                      <a:endParaRPr/>
                    </a:p>
                  </a:txBody>
                  <a:tcPr marL="0" marR="0" marT="0" marB="0">
                    <a:solidFill>
                      <a:srgbClr val="C3C3DD"/>
                    </a:solidFill>
                  </a:tcPr>
                </a:tc>
                <a:tc>
                  <a:txBody>
                    <a:bodyPr/>
                    <a:lstStyle/>
                    <a:p>
                      <a:pPr marL="925194">
                        <a:lnSpc>
                          <a:spcPct val="100000"/>
                        </a:lnSpc>
                        <a:spcBef>
                          <a:spcPts val="185"/>
                        </a:spcBef>
                      </a:pPr>
                      <a:r>
                        <a:rPr sz="750" spc="-10" dirty="0">
                          <a:latin typeface="Segoe UI"/>
                          <a:cs typeface="Segoe UI"/>
                        </a:rPr>
                        <a:t>Volume_Ln~Price_Ln+TDP</a:t>
                      </a:r>
                      <a:endParaRPr sz="750">
                        <a:latin typeface="Segoe UI"/>
                        <a:cs typeface="Segoe UI"/>
                      </a:endParaRPr>
                    </a:p>
                  </a:txBody>
                  <a:tcPr marL="0" marR="0" marT="23495" marB="0">
                    <a:solidFill>
                      <a:srgbClr val="C3C3DD"/>
                    </a:solidFill>
                  </a:tcPr>
                </a:tc>
                <a:tc>
                  <a:txBody>
                    <a:bodyPr/>
                    <a:lstStyle/>
                    <a:p>
                      <a:pPr marL="40640">
                        <a:lnSpc>
                          <a:spcPct val="100000"/>
                        </a:lnSpc>
                        <a:spcBef>
                          <a:spcPts val="185"/>
                        </a:spcBef>
                      </a:pPr>
                      <a:r>
                        <a:rPr sz="750" spc="-10" dirty="0">
                          <a:latin typeface="Segoe UI"/>
                          <a:cs typeface="Segoe UI"/>
                        </a:rPr>
                        <a:t>74.5%</a:t>
                      </a:r>
                      <a:endParaRPr sz="750">
                        <a:latin typeface="Segoe UI"/>
                        <a:cs typeface="Segoe UI"/>
                      </a:endParaRPr>
                    </a:p>
                  </a:txBody>
                  <a:tcPr marL="0" marR="0" marT="23495" marB="0">
                    <a:solidFill>
                      <a:srgbClr val="C3C3DD"/>
                    </a:solidFill>
                  </a:tcPr>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2"/>
                  </a:ext>
                </a:extLst>
              </a:tr>
              <a:tr h="154940">
                <a:tc vMerge="1">
                  <a:txBody>
                    <a:bodyPr/>
                    <a:lstStyle/>
                    <a:p>
                      <a:endParaRPr/>
                    </a:p>
                  </a:txBody>
                  <a:tcPr marL="0" marR="0" marT="0" marB="0">
                    <a:solidFill>
                      <a:srgbClr val="C3C3DD"/>
                    </a:solidFill>
                  </a:tcPr>
                </a:tc>
                <a:tc>
                  <a:txBody>
                    <a:bodyPr/>
                    <a:lstStyle/>
                    <a:p>
                      <a:pPr marL="925194">
                        <a:lnSpc>
                          <a:spcPct val="100000"/>
                        </a:lnSpc>
                        <a:spcBef>
                          <a:spcPts val="185"/>
                        </a:spcBef>
                      </a:pPr>
                      <a:r>
                        <a:rPr sz="750" spc="-10" dirty="0">
                          <a:latin typeface="Segoe UI"/>
                          <a:cs typeface="Segoe UI"/>
                        </a:rPr>
                        <a:t>Volume_Ln~Price_Ln+TDP+Season</a:t>
                      </a:r>
                      <a:endParaRPr sz="750">
                        <a:latin typeface="Segoe UI"/>
                        <a:cs typeface="Segoe UI"/>
                      </a:endParaRPr>
                    </a:p>
                  </a:txBody>
                  <a:tcPr marL="0" marR="0" marT="23495" marB="0">
                    <a:solidFill>
                      <a:srgbClr val="C3C3DD"/>
                    </a:solidFill>
                  </a:tcPr>
                </a:tc>
                <a:tc>
                  <a:txBody>
                    <a:bodyPr/>
                    <a:lstStyle/>
                    <a:p>
                      <a:pPr marL="40640">
                        <a:lnSpc>
                          <a:spcPct val="100000"/>
                        </a:lnSpc>
                        <a:spcBef>
                          <a:spcPts val="185"/>
                        </a:spcBef>
                      </a:pPr>
                      <a:r>
                        <a:rPr sz="750" spc="-10" dirty="0">
                          <a:latin typeface="Segoe UI"/>
                          <a:cs typeface="Segoe UI"/>
                        </a:rPr>
                        <a:t>86.2%</a:t>
                      </a:r>
                      <a:endParaRPr sz="750">
                        <a:latin typeface="Segoe UI"/>
                        <a:cs typeface="Segoe UI"/>
                      </a:endParaRPr>
                    </a:p>
                  </a:txBody>
                  <a:tcPr marL="0" marR="0" marT="23495" marB="0">
                    <a:solidFill>
                      <a:srgbClr val="C3C3DD"/>
                    </a:solidFill>
                  </a:tcPr>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3"/>
                  </a:ext>
                </a:extLst>
              </a:tr>
              <a:tr h="154940">
                <a:tc vMerge="1">
                  <a:txBody>
                    <a:bodyPr/>
                    <a:lstStyle/>
                    <a:p>
                      <a:endParaRPr/>
                    </a:p>
                  </a:txBody>
                  <a:tcPr marL="0" marR="0" marT="0" marB="0">
                    <a:solidFill>
                      <a:srgbClr val="C3C3DD"/>
                    </a:solidFill>
                  </a:tcPr>
                </a:tc>
                <a:tc>
                  <a:txBody>
                    <a:bodyPr/>
                    <a:lstStyle/>
                    <a:p>
                      <a:pPr marL="925194">
                        <a:lnSpc>
                          <a:spcPct val="100000"/>
                        </a:lnSpc>
                        <a:spcBef>
                          <a:spcPts val="185"/>
                        </a:spcBef>
                      </a:pPr>
                      <a:r>
                        <a:rPr sz="750" dirty="0">
                          <a:latin typeface="Segoe UI"/>
                          <a:cs typeface="Segoe UI"/>
                        </a:rPr>
                        <a:t>Volume_Ln</a:t>
                      </a:r>
                      <a:r>
                        <a:rPr sz="750" spc="35" dirty="0">
                          <a:latin typeface="Segoe UI"/>
                          <a:cs typeface="Segoe UI"/>
                        </a:rPr>
                        <a:t> </a:t>
                      </a:r>
                      <a:r>
                        <a:rPr sz="750" dirty="0">
                          <a:latin typeface="Segoe UI"/>
                          <a:cs typeface="Segoe UI"/>
                        </a:rPr>
                        <a:t>~</a:t>
                      </a:r>
                      <a:r>
                        <a:rPr sz="750" spc="30" dirty="0">
                          <a:latin typeface="Segoe UI"/>
                          <a:cs typeface="Segoe UI"/>
                        </a:rPr>
                        <a:t> </a:t>
                      </a:r>
                      <a:r>
                        <a:rPr sz="750" dirty="0">
                          <a:latin typeface="Segoe UI"/>
                          <a:cs typeface="Segoe UI"/>
                        </a:rPr>
                        <a:t>Price_Ln</a:t>
                      </a:r>
                      <a:r>
                        <a:rPr sz="750" spc="40" dirty="0">
                          <a:latin typeface="Segoe UI"/>
                          <a:cs typeface="Segoe UI"/>
                        </a:rPr>
                        <a:t> </a:t>
                      </a:r>
                      <a:r>
                        <a:rPr sz="750" dirty="0">
                          <a:latin typeface="Segoe UI"/>
                          <a:cs typeface="Segoe UI"/>
                        </a:rPr>
                        <a:t>+</a:t>
                      </a:r>
                      <a:r>
                        <a:rPr sz="750" spc="30" dirty="0">
                          <a:latin typeface="Segoe UI"/>
                          <a:cs typeface="Segoe UI"/>
                        </a:rPr>
                        <a:t> </a:t>
                      </a:r>
                      <a:r>
                        <a:rPr sz="750" dirty="0">
                          <a:latin typeface="Segoe UI"/>
                          <a:cs typeface="Segoe UI"/>
                        </a:rPr>
                        <a:t>TDP</a:t>
                      </a:r>
                      <a:r>
                        <a:rPr sz="750" spc="40" dirty="0">
                          <a:latin typeface="Segoe UI"/>
                          <a:cs typeface="Segoe UI"/>
                        </a:rPr>
                        <a:t> </a:t>
                      </a:r>
                      <a:r>
                        <a:rPr sz="750" dirty="0">
                          <a:latin typeface="Segoe UI"/>
                          <a:cs typeface="Segoe UI"/>
                        </a:rPr>
                        <a:t>+</a:t>
                      </a:r>
                      <a:r>
                        <a:rPr sz="750" spc="30" dirty="0">
                          <a:latin typeface="Segoe UI"/>
                          <a:cs typeface="Segoe UI"/>
                        </a:rPr>
                        <a:t> </a:t>
                      </a:r>
                      <a:r>
                        <a:rPr sz="750" dirty="0">
                          <a:latin typeface="Segoe UI"/>
                          <a:cs typeface="Segoe UI"/>
                        </a:rPr>
                        <a:t>Season</a:t>
                      </a:r>
                      <a:r>
                        <a:rPr sz="750" spc="40" dirty="0">
                          <a:latin typeface="Segoe UI"/>
                          <a:cs typeface="Segoe UI"/>
                        </a:rPr>
                        <a:t> </a:t>
                      </a:r>
                      <a:r>
                        <a:rPr sz="750" dirty="0">
                          <a:latin typeface="Segoe UI"/>
                          <a:cs typeface="Segoe UI"/>
                        </a:rPr>
                        <a:t>+</a:t>
                      </a:r>
                      <a:r>
                        <a:rPr sz="750" spc="30" dirty="0">
                          <a:latin typeface="Segoe UI"/>
                          <a:cs typeface="Segoe UI"/>
                        </a:rPr>
                        <a:t> </a:t>
                      </a:r>
                      <a:r>
                        <a:rPr sz="750" spc="-25" dirty="0">
                          <a:latin typeface="Segoe UI"/>
                          <a:cs typeface="Segoe UI"/>
                        </a:rPr>
                        <a:t>CPI</a:t>
                      </a:r>
                      <a:endParaRPr sz="750">
                        <a:latin typeface="Segoe UI"/>
                        <a:cs typeface="Segoe UI"/>
                      </a:endParaRPr>
                    </a:p>
                  </a:txBody>
                  <a:tcPr marL="0" marR="0" marT="23495" marB="0">
                    <a:solidFill>
                      <a:srgbClr val="C3C3DD"/>
                    </a:solidFill>
                  </a:tcPr>
                </a:tc>
                <a:tc>
                  <a:txBody>
                    <a:bodyPr/>
                    <a:lstStyle/>
                    <a:p>
                      <a:pPr marL="40640">
                        <a:lnSpc>
                          <a:spcPct val="100000"/>
                        </a:lnSpc>
                        <a:spcBef>
                          <a:spcPts val="185"/>
                        </a:spcBef>
                      </a:pPr>
                      <a:r>
                        <a:rPr sz="750" spc="-10" dirty="0">
                          <a:latin typeface="Segoe UI"/>
                          <a:cs typeface="Segoe UI"/>
                        </a:rPr>
                        <a:t>86.3%</a:t>
                      </a:r>
                      <a:endParaRPr sz="750">
                        <a:latin typeface="Segoe UI"/>
                        <a:cs typeface="Segoe UI"/>
                      </a:endParaRPr>
                    </a:p>
                  </a:txBody>
                  <a:tcPr marL="0" marR="0" marT="23495" marB="0">
                    <a:solidFill>
                      <a:srgbClr val="C3C3DD"/>
                    </a:solidFill>
                  </a:tcPr>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4"/>
                  </a:ext>
                </a:extLst>
              </a:tr>
              <a:tr h="154940">
                <a:tc vMerge="1">
                  <a:txBody>
                    <a:bodyPr/>
                    <a:lstStyle/>
                    <a:p>
                      <a:endParaRPr/>
                    </a:p>
                  </a:txBody>
                  <a:tcPr marL="0" marR="0" marT="0" marB="0">
                    <a:solidFill>
                      <a:srgbClr val="C3C3DD"/>
                    </a:solidFill>
                  </a:tcPr>
                </a:tc>
                <a:tc>
                  <a:txBody>
                    <a:bodyPr/>
                    <a:lstStyle/>
                    <a:p>
                      <a:pPr marL="925194">
                        <a:lnSpc>
                          <a:spcPct val="100000"/>
                        </a:lnSpc>
                        <a:spcBef>
                          <a:spcPts val="185"/>
                        </a:spcBef>
                      </a:pPr>
                      <a:r>
                        <a:rPr sz="750" dirty="0">
                          <a:latin typeface="Segoe UI"/>
                          <a:cs typeface="Segoe UI"/>
                        </a:rPr>
                        <a:t>Volume_Ln</a:t>
                      </a:r>
                      <a:r>
                        <a:rPr sz="750" spc="30" dirty="0">
                          <a:latin typeface="Segoe UI"/>
                          <a:cs typeface="Segoe UI"/>
                        </a:rPr>
                        <a:t> </a:t>
                      </a:r>
                      <a:r>
                        <a:rPr sz="750" dirty="0">
                          <a:latin typeface="Segoe UI"/>
                          <a:cs typeface="Segoe UI"/>
                        </a:rPr>
                        <a:t>~</a:t>
                      </a:r>
                      <a:r>
                        <a:rPr sz="750" spc="30" dirty="0">
                          <a:latin typeface="Segoe UI"/>
                          <a:cs typeface="Segoe UI"/>
                        </a:rPr>
                        <a:t> </a:t>
                      </a:r>
                      <a:r>
                        <a:rPr sz="750" dirty="0">
                          <a:latin typeface="Segoe UI"/>
                          <a:cs typeface="Segoe UI"/>
                        </a:rPr>
                        <a:t>Price_Ln</a:t>
                      </a:r>
                      <a:r>
                        <a:rPr sz="750" spc="35" dirty="0">
                          <a:latin typeface="Segoe UI"/>
                          <a:cs typeface="Segoe UI"/>
                        </a:rPr>
                        <a:t> </a:t>
                      </a:r>
                      <a:r>
                        <a:rPr sz="750" dirty="0">
                          <a:latin typeface="Segoe UI"/>
                          <a:cs typeface="Segoe UI"/>
                        </a:rPr>
                        <a:t>+</a:t>
                      </a:r>
                      <a:r>
                        <a:rPr sz="750" spc="30" dirty="0">
                          <a:latin typeface="Segoe UI"/>
                          <a:cs typeface="Segoe UI"/>
                        </a:rPr>
                        <a:t> </a:t>
                      </a:r>
                      <a:r>
                        <a:rPr sz="750" dirty="0">
                          <a:latin typeface="Segoe UI"/>
                          <a:cs typeface="Segoe UI"/>
                        </a:rPr>
                        <a:t>TDP</a:t>
                      </a:r>
                      <a:r>
                        <a:rPr sz="750" spc="40" dirty="0">
                          <a:latin typeface="Segoe UI"/>
                          <a:cs typeface="Segoe UI"/>
                        </a:rPr>
                        <a:t> </a:t>
                      </a:r>
                      <a:r>
                        <a:rPr sz="750" dirty="0">
                          <a:latin typeface="Segoe UI"/>
                          <a:cs typeface="Segoe UI"/>
                        </a:rPr>
                        <a:t>+</a:t>
                      </a:r>
                      <a:r>
                        <a:rPr sz="750" spc="25" dirty="0">
                          <a:latin typeface="Segoe UI"/>
                          <a:cs typeface="Segoe UI"/>
                        </a:rPr>
                        <a:t> </a:t>
                      </a:r>
                      <a:r>
                        <a:rPr sz="750" dirty="0">
                          <a:latin typeface="Segoe UI"/>
                          <a:cs typeface="Segoe UI"/>
                        </a:rPr>
                        <a:t>Season</a:t>
                      </a:r>
                      <a:r>
                        <a:rPr sz="750" spc="35" dirty="0">
                          <a:latin typeface="Segoe UI"/>
                          <a:cs typeface="Segoe UI"/>
                        </a:rPr>
                        <a:t> </a:t>
                      </a:r>
                      <a:r>
                        <a:rPr sz="750" dirty="0">
                          <a:latin typeface="Segoe UI"/>
                          <a:cs typeface="Segoe UI"/>
                        </a:rPr>
                        <a:t>+</a:t>
                      </a:r>
                      <a:r>
                        <a:rPr sz="750" spc="30" dirty="0">
                          <a:latin typeface="Segoe UI"/>
                          <a:cs typeface="Segoe UI"/>
                        </a:rPr>
                        <a:t> </a:t>
                      </a:r>
                      <a:r>
                        <a:rPr sz="750" dirty="0">
                          <a:latin typeface="Segoe UI"/>
                          <a:cs typeface="Segoe UI"/>
                        </a:rPr>
                        <a:t>CPI</a:t>
                      </a:r>
                      <a:r>
                        <a:rPr sz="750" spc="55" dirty="0">
                          <a:latin typeface="Segoe UI"/>
                          <a:cs typeface="Segoe UI"/>
                        </a:rPr>
                        <a:t> </a:t>
                      </a:r>
                      <a:r>
                        <a:rPr sz="750" dirty="0">
                          <a:latin typeface="Segoe UI"/>
                          <a:cs typeface="Segoe UI"/>
                        </a:rPr>
                        <a:t>+</a:t>
                      </a:r>
                      <a:r>
                        <a:rPr sz="750" spc="30" dirty="0">
                          <a:latin typeface="Segoe UI"/>
                          <a:cs typeface="Segoe UI"/>
                        </a:rPr>
                        <a:t> </a:t>
                      </a:r>
                      <a:r>
                        <a:rPr sz="750" spc="-10" dirty="0">
                          <a:latin typeface="Segoe UI"/>
                          <a:cs typeface="Segoe UI"/>
                        </a:rPr>
                        <a:t>Temperature</a:t>
                      </a:r>
                      <a:endParaRPr sz="750">
                        <a:latin typeface="Segoe UI"/>
                        <a:cs typeface="Segoe UI"/>
                      </a:endParaRPr>
                    </a:p>
                  </a:txBody>
                  <a:tcPr marL="0" marR="0" marT="23495" marB="0">
                    <a:solidFill>
                      <a:srgbClr val="C3C3DD"/>
                    </a:solidFill>
                  </a:tcPr>
                </a:tc>
                <a:tc>
                  <a:txBody>
                    <a:bodyPr/>
                    <a:lstStyle/>
                    <a:p>
                      <a:pPr marL="40640">
                        <a:lnSpc>
                          <a:spcPct val="100000"/>
                        </a:lnSpc>
                        <a:spcBef>
                          <a:spcPts val="185"/>
                        </a:spcBef>
                      </a:pPr>
                      <a:r>
                        <a:rPr sz="750" spc="-10" dirty="0">
                          <a:latin typeface="Segoe UI"/>
                          <a:cs typeface="Segoe UI"/>
                        </a:rPr>
                        <a:t>86.6%</a:t>
                      </a:r>
                      <a:endParaRPr sz="750">
                        <a:latin typeface="Segoe UI"/>
                        <a:cs typeface="Segoe UI"/>
                      </a:endParaRPr>
                    </a:p>
                  </a:txBody>
                  <a:tcPr marL="0" marR="0" marT="23495" marB="0">
                    <a:solidFill>
                      <a:srgbClr val="C3C3DD"/>
                    </a:solidFill>
                  </a:tcPr>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5"/>
                  </a:ext>
                </a:extLst>
              </a:tr>
              <a:tr h="150495">
                <a:tc>
                  <a:txBody>
                    <a:bodyPr/>
                    <a:lstStyle/>
                    <a:p>
                      <a:pPr>
                        <a:lnSpc>
                          <a:spcPts val="885"/>
                        </a:lnSpc>
                        <a:spcBef>
                          <a:spcPts val="200"/>
                        </a:spcBef>
                      </a:pPr>
                      <a:r>
                        <a:rPr sz="800" b="1" dirty="0">
                          <a:solidFill>
                            <a:srgbClr val="00136E"/>
                          </a:solidFill>
                          <a:latin typeface="Segoe UI"/>
                          <a:cs typeface="Segoe UI"/>
                        </a:rPr>
                        <a:t>Page</a:t>
                      </a:r>
                      <a:r>
                        <a:rPr sz="800" b="1" spc="-20" dirty="0">
                          <a:solidFill>
                            <a:srgbClr val="00136E"/>
                          </a:solidFill>
                          <a:latin typeface="Segoe UI"/>
                          <a:cs typeface="Segoe UI"/>
                        </a:rPr>
                        <a:t> </a:t>
                      </a:r>
                      <a:r>
                        <a:rPr sz="800" b="1" spc="-25" dirty="0">
                          <a:solidFill>
                            <a:srgbClr val="00136E"/>
                          </a:solidFill>
                          <a:latin typeface="Segoe UI"/>
                          <a:cs typeface="Segoe UI"/>
                        </a:rPr>
                        <a:t>20</a:t>
                      </a:r>
                      <a:endParaRPr sz="800">
                        <a:latin typeface="Segoe UI"/>
                        <a:cs typeface="Segoe UI"/>
                      </a:endParaRPr>
                    </a:p>
                  </a:txBody>
                  <a:tcPr marL="0" marR="0" marT="25400" marB="0">
                    <a:solidFill>
                      <a:srgbClr val="C3C3DD"/>
                    </a:solidFill>
                  </a:tcPr>
                </a:tc>
                <a:tc>
                  <a:txBody>
                    <a:bodyPr/>
                    <a:lstStyle/>
                    <a:p>
                      <a:pPr marL="925194">
                        <a:lnSpc>
                          <a:spcPct val="100000"/>
                        </a:lnSpc>
                        <a:spcBef>
                          <a:spcPts val="185"/>
                        </a:spcBef>
                      </a:pPr>
                      <a:r>
                        <a:rPr sz="750" dirty="0">
                          <a:latin typeface="Segoe UI"/>
                          <a:cs typeface="Segoe UI"/>
                        </a:rPr>
                        <a:t>Volume_Ln</a:t>
                      </a:r>
                      <a:r>
                        <a:rPr sz="750" spc="35" dirty="0">
                          <a:latin typeface="Segoe UI"/>
                          <a:cs typeface="Segoe UI"/>
                        </a:rPr>
                        <a:t> </a:t>
                      </a:r>
                      <a:r>
                        <a:rPr sz="750" dirty="0">
                          <a:latin typeface="Segoe UI"/>
                          <a:cs typeface="Segoe UI"/>
                        </a:rPr>
                        <a:t>~</a:t>
                      </a:r>
                      <a:r>
                        <a:rPr sz="750" spc="30" dirty="0">
                          <a:latin typeface="Segoe UI"/>
                          <a:cs typeface="Segoe UI"/>
                        </a:rPr>
                        <a:t> </a:t>
                      </a:r>
                      <a:r>
                        <a:rPr sz="750" dirty="0">
                          <a:latin typeface="Segoe UI"/>
                          <a:cs typeface="Segoe UI"/>
                        </a:rPr>
                        <a:t>Price_Ln</a:t>
                      </a:r>
                      <a:r>
                        <a:rPr sz="750" spc="40" dirty="0">
                          <a:latin typeface="Segoe UI"/>
                          <a:cs typeface="Segoe UI"/>
                        </a:rPr>
                        <a:t> </a:t>
                      </a:r>
                      <a:r>
                        <a:rPr sz="750" dirty="0">
                          <a:latin typeface="Segoe UI"/>
                          <a:cs typeface="Segoe UI"/>
                        </a:rPr>
                        <a:t>+</a:t>
                      </a:r>
                      <a:r>
                        <a:rPr sz="750" spc="30" dirty="0">
                          <a:latin typeface="Segoe UI"/>
                          <a:cs typeface="Segoe UI"/>
                        </a:rPr>
                        <a:t> </a:t>
                      </a:r>
                      <a:r>
                        <a:rPr sz="750" dirty="0">
                          <a:latin typeface="Segoe UI"/>
                          <a:cs typeface="Segoe UI"/>
                        </a:rPr>
                        <a:t>TDP</a:t>
                      </a:r>
                      <a:r>
                        <a:rPr sz="750" spc="45" dirty="0">
                          <a:latin typeface="Segoe UI"/>
                          <a:cs typeface="Segoe UI"/>
                        </a:rPr>
                        <a:t> </a:t>
                      </a:r>
                      <a:r>
                        <a:rPr sz="750" dirty="0">
                          <a:latin typeface="Segoe UI"/>
                          <a:cs typeface="Segoe UI"/>
                        </a:rPr>
                        <a:t>+</a:t>
                      </a:r>
                      <a:r>
                        <a:rPr sz="750" spc="35" dirty="0">
                          <a:latin typeface="Segoe UI"/>
                          <a:cs typeface="Segoe UI"/>
                        </a:rPr>
                        <a:t> </a:t>
                      </a:r>
                      <a:r>
                        <a:rPr sz="750" dirty="0">
                          <a:latin typeface="Segoe UI"/>
                          <a:cs typeface="Segoe UI"/>
                        </a:rPr>
                        <a:t>Season</a:t>
                      </a:r>
                      <a:r>
                        <a:rPr sz="750" spc="35" dirty="0">
                          <a:latin typeface="Segoe UI"/>
                          <a:cs typeface="Segoe UI"/>
                        </a:rPr>
                        <a:t> </a:t>
                      </a:r>
                      <a:r>
                        <a:rPr sz="750" dirty="0">
                          <a:latin typeface="Segoe UI"/>
                          <a:cs typeface="Segoe UI"/>
                        </a:rPr>
                        <a:t>+</a:t>
                      </a:r>
                      <a:r>
                        <a:rPr sz="750" spc="35" dirty="0">
                          <a:latin typeface="Segoe UI"/>
                          <a:cs typeface="Segoe UI"/>
                        </a:rPr>
                        <a:t> </a:t>
                      </a:r>
                      <a:r>
                        <a:rPr sz="750" dirty="0">
                          <a:latin typeface="Segoe UI"/>
                          <a:cs typeface="Segoe UI"/>
                        </a:rPr>
                        <a:t>CPI</a:t>
                      </a:r>
                      <a:r>
                        <a:rPr sz="750" spc="60" dirty="0">
                          <a:latin typeface="Segoe UI"/>
                          <a:cs typeface="Segoe UI"/>
                        </a:rPr>
                        <a:t> </a:t>
                      </a:r>
                      <a:r>
                        <a:rPr sz="750" dirty="0">
                          <a:latin typeface="Segoe UI"/>
                          <a:cs typeface="Segoe UI"/>
                        </a:rPr>
                        <a:t>+</a:t>
                      </a:r>
                      <a:r>
                        <a:rPr sz="750" spc="30" dirty="0">
                          <a:latin typeface="Segoe UI"/>
                          <a:cs typeface="Segoe UI"/>
                        </a:rPr>
                        <a:t> </a:t>
                      </a:r>
                      <a:r>
                        <a:rPr sz="750" dirty="0">
                          <a:latin typeface="Segoe UI"/>
                          <a:cs typeface="Segoe UI"/>
                        </a:rPr>
                        <a:t>Temperature</a:t>
                      </a:r>
                      <a:r>
                        <a:rPr sz="750" spc="25" dirty="0">
                          <a:latin typeface="Segoe UI"/>
                          <a:cs typeface="Segoe UI"/>
                        </a:rPr>
                        <a:t> </a:t>
                      </a:r>
                      <a:r>
                        <a:rPr sz="750" dirty="0">
                          <a:latin typeface="Segoe UI"/>
                          <a:cs typeface="Segoe UI"/>
                        </a:rPr>
                        <a:t>+</a:t>
                      </a:r>
                      <a:r>
                        <a:rPr sz="750" spc="35" dirty="0">
                          <a:latin typeface="Segoe UI"/>
                          <a:cs typeface="Segoe UI"/>
                        </a:rPr>
                        <a:t> </a:t>
                      </a:r>
                      <a:r>
                        <a:rPr sz="750" spc="-10" dirty="0">
                          <a:latin typeface="Segoe UI"/>
                          <a:cs typeface="Segoe UI"/>
                        </a:rPr>
                        <a:t>Sunshine</a:t>
                      </a:r>
                      <a:endParaRPr sz="750">
                        <a:latin typeface="Segoe UI"/>
                        <a:cs typeface="Segoe UI"/>
                      </a:endParaRPr>
                    </a:p>
                  </a:txBody>
                  <a:tcPr marL="0" marR="0" marT="23495" marB="0">
                    <a:solidFill>
                      <a:srgbClr val="C3C3DD"/>
                    </a:solidFill>
                  </a:tcPr>
                </a:tc>
                <a:tc>
                  <a:txBody>
                    <a:bodyPr/>
                    <a:lstStyle/>
                    <a:p>
                      <a:pPr marL="40640">
                        <a:lnSpc>
                          <a:spcPct val="100000"/>
                        </a:lnSpc>
                        <a:spcBef>
                          <a:spcPts val="185"/>
                        </a:spcBef>
                      </a:pPr>
                      <a:r>
                        <a:rPr sz="750" spc="-10" dirty="0">
                          <a:latin typeface="Segoe UI"/>
                          <a:cs typeface="Segoe UI"/>
                        </a:rPr>
                        <a:t>87.1%</a:t>
                      </a:r>
                      <a:endParaRPr sz="750">
                        <a:latin typeface="Segoe UI"/>
                        <a:cs typeface="Segoe UI"/>
                      </a:endParaRPr>
                    </a:p>
                  </a:txBody>
                  <a:tcPr marL="0" marR="0" marT="23495" marB="0">
                    <a:solidFill>
                      <a:srgbClr val="C3C3DD"/>
                    </a:solidFill>
                  </a:tcPr>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6"/>
                  </a:ext>
                </a:extLst>
              </a:tr>
            </a:tbl>
          </a:graphicData>
        </a:graphic>
      </p:graphicFrame>
      <p:sp>
        <p:nvSpPr>
          <p:cNvPr id="11" name="object 11"/>
          <p:cNvSpPr txBox="1"/>
          <p:nvPr/>
        </p:nvSpPr>
        <p:spPr>
          <a:xfrm>
            <a:off x="9254590" y="1752451"/>
            <a:ext cx="2617470" cy="4700270"/>
          </a:xfrm>
          <a:prstGeom prst="rect">
            <a:avLst/>
          </a:prstGeom>
        </p:spPr>
        <p:txBody>
          <a:bodyPr vert="horz" wrap="square" lIns="0" tIns="12065" rIns="0" bIns="0" rtlCol="0">
            <a:spAutoFit/>
          </a:bodyPr>
          <a:lstStyle/>
          <a:p>
            <a:pPr marL="412115" marR="244475" indent="-400050">
              <a:lnSpc>
                <a:spcPct val="100000"/>
              </a:lnSpc>
              <a:spcBef>
                <a:spcPts val="95"/>
              </a:spcBef>
              <a:buAutoNum type="romanLcPeriod"/>
              <a:tabLst>
                <a:tab pos="412115" algn="l"/>
                <a:tab pos="412750" algn="l"/>
              </a:tabLst>
            </a:pPr>
            <a:r>
              <a:rPr sz="1400" dirty="0">
                <a:solidFill>
                  <a:srgbClr val="2C2C2C"/>
                </a:solidFill>
                <a:latin typeface="Segoe UI"/>
                <a:cs typeface="Segoe UI"/>
              </a:rPr>
              <a:t>TDP</a:t>
            </a:r>
            <a:r>
              <a:rPr sz="1400" spc="-25" dirty="0">
                <a:solidFill>
                  <a:srgbClr val="2C2C2C"/>
                </a:solidFill>
                <a:latin typeface="Segoe UI"/>
                <a:cs typeface="Segoe UI"/>
              </a:rPr>
              <a:t> </a:t>
            </a:r>
            <a:r>
              <a:rPr sz="1400" dirty="0">
                <a:solidFill>
                  <a:srgbClr val="2C2C2C"/>
                </a:solidFill>
                <a:latin typeface="Segoe UI"/>
                <a:cs typeface="Segoe UI"/>
              </a:rPr>
              <a:t>explains</a:t>
            </a:r>
            <a:r>
              <a:rPr sz="1400" spc="-30" dirty="0">
                <a:solidFill>
                  <a:srgbClr val="2C2C2C"/>
                </a:solidFill>
                <a:latin typeface="Segoe UI"/>
                <a:cs typeface="Segoe UI"/>
              </a:rPr>
              <a:t> </a:t>
            </a:r>
            <a:r>
              <a:rPr sz="1400" dirty="0">
                <a:solidFill>
                  <a:srgbClr val="2C2C2C"/>
                </a:solidFill>
                <a:latin typeface="Segoe UI"/>
                <a:cs typeface="Segoe UI"/>
              </a:rPr>
              <a:t>most</a:t>
            </a:r>
            <a:r>
              <a:rPr sz="1400" spc="-35" dirty="0">
                <a:solidFill>
                  <a:srgbClr val="2C2C2C"/>
                </a:solidFill>
                <a:latin typeface="Segoe UI"/>
                <a:cs typeface="Segoe UI"/>
              </a:rPr>
              <a:t> </a:t>
            </a:r>
            <a:r>
              <a:rPr sz="1400" dirty="0">
                <a:solidFill>
                  <a:srgbClr val="2C2C2C"/>
                </a:solidFill>
                <a:latin typeface="Segoe UI"/>
                <a:cs typeface="Segoe UI"/>
              </a:rPr>
              <a:t>of</a:t>
            </a:r>
            <a:r>
              <a:rPr sz="1400" spc="-35" dirty="0">
                <a:solidFill>
                  <a:srgbClr val="2C2C2C"/>
                </a:solidFill>
                <a:latin typeface="Segoe UI"/>
                <a:cs typeface="Segoe UI"/>
              </a:rPr>
              <a:t> </a:t>
            </a:r>
            <a:r>
              <a:rPr sz="1400" spc="-25" dirty="0">
                <a:solidFill>
                  <a:srgbClr val="2C2C2C"/>
                </a:solidFill>
                <a:latin typeface="Segoe UI"/>
                <a:cs typeface="Segoe UI"/>
              </a:rPr>
              <a:t>the </a:t>
            </a:r>
            <a:r>
              <a:rPr sz="1400" dirty="0">
                <a:solidFill>
                  <a:srgbClr val="2C2C2C"/>
                </a:solidFill>
                <a:latin typeface="Segoe UI"/>
                <a:cs typeface="Segoe UI"/>
              </a:rPr>
              <a:t>variation</a:t>
            </a:r>
            <a:r>
              <a:rPr sz="1400" spc="-50" dirty="0">
                <a:solidFill>
                  <a:srgbClr val="2C2C2C"/>
                </a:solidFill>
                <a:latin typeface="Segoe UI"/>
                <a:cs typeface="Segoe UI"/>
              </a:rPr>
              <a:t> </a:t>
            </a:r>
            <a:r>
              <a:rPr sz="1400" dirty="0">
                <a:solidFill>
                  <a:srgbClr val="2C2C2C"/>
                </a:solidFill>
                <a:latin typeface="Segoe UI"/>
                <a:cs typeface="Segoe UI"/>
              </a:rPr>
              <a:t>in</a:t>
            </a:r>
            <a:r>
              <a:rPr sz="1400" spc="-55" dirty="0">
                <a:solidFill>
                  <a:srgbClr val="2C2C2C"/>
                </a:solidFill>
                <a:latin typeface="Segoe UI"/>
                <a:cs typeface="Segoe UI"/>
              </a:rPr>
              <a:t> </a:t>
            </a:r>
            <a:r>
              <a:rPr sz="1400" dirty="0">
                <a:solidFill>
                  <a:srgbClr val="2C2C2C"/>
                </a:solidFill>
                <a:latin typeface="Segoe UI"/>
                <a:cs typeface="Segoe UI"/>
              </a:rPr>
              <a:t>volume</a:t>
            </a:r>
            <a:r>
              <a:rPr sz="1400" spc="-50" dirty="0">
                <a:solidFill>
                  <a:srgbClr val="2C2C2C"/>
                </a:solidFill>
                <a:latin typeface="Segoe UI"/>
                <a:cs typeface="Segoe UI"/>
              </a:rPr>
              <a:t> </a:t>
            </a:r>
            <a:r>
              <a:rPr sz="1400" spc="-25" dirty="0">
                <a:solidFill>
                  <a:srgbClr val="2C2C2C"/>
                </a:solidFill>
                <a:latin typeface="Segoe UI"/>
                <a:cs typeface="Segoe UI"/>
              </a:rPr>
              <a:t>for </a:t>
            </a:r>
            <a:r>
              <a:rPr sz="1400" dirty="0">
                <a:solidFill>
                  <a:srgbClr val="2C2C2C"/>
                </a:solidFill>
                <a:latin typeface="Segoe UI"/>
                <a:cs typeface="Segoe UI"/>
              </a:rPr>
              <a:t>Hansaplast</a:t>
            </a:r>
            <a:r>
              <a:rPr sz="1400" spc="-55" dirty="0">
                <a:solidFill>
                  <a:srgbClr val="2C2C2C"/>
                </a:solidFill>
                <a:latin typeface="Segoe UI"/>
                <a:cs typeface="Segoe UI"/>
              </a:rPr>
              <a:t> </a:t>
            </a:r>
            <a:r>
              <a:rPr sz="1400" spc="-10" dirty="0">
                <a:solidFill>
                  <a:srgbClr val="2C2C2C"/>
                </a:solidFill>
                <a:latin typeface="Segoe UI"/>
                <a:cs typeface="Segoe UI"/>
              </a:rPr>
              <a:t>products.</a:t>
            </a:r>
            <a:endParaRPr sz="1400">
              <a:latin typeface="Segoe UI"/>
              <a:cs typeface="Segoe UI"/>
            </a:endParaRPr>
          </a:p>
          <a:p>
            <a:pPr marL="412115" marR="105410" indent="-400050">
              <a:lnSpc>
                <a:spcPct val="100000"/>
              </a:lnSpc>
              <a:spcBef>
                <a:spcPts val="805"/>
              </a:spcBef>
              <a:buAutoNum type="romanLcPeriod"/>
              <a:tabLst>
                <a:tab pos="412115" algn="l"/>
                <a:tab pos="412750" algn="l"/>
              </a:tabLst>
            </a:pPr>
            <a:r>
              <a:rPr sz="1400" dirty="0">
                <a:solidFill>
                  <a:srgbClr val="2C2C2C"/>
                </a:solidFill>
                <a:latin typeface="Segoe UI"/>
                <a:cs typeface="Segoe UI"/>
              </a:rPr>
              <a:t>Further</a:t>
            </a:r>
            <a:r>
              <a:rPr sz="1400" spc="-30" dirty="0">
                <a:solidFill>
                  <a:srgbClr val="2C2C2C"/>
                </a:solidFill>
                <a:latin typeface="Segoe UI"/>
                <a:cs typeface="Segoe UI"/>
              </a:rPr>
              <a:t> </a:t>
            </a:r>
            <a:r>
              <a:rPr sz="1400" dirty="0">
                <a:solidFill>
                  <a:srgbClr val="2C2C2C"/>
                </a:solidFill>
                <a:latin typeface="Segoe UI"/>
                <a:cs typeface="Segoe UI"/>
              </a:rPr>
              <a:t>increase</a:t>
            </a:r>
            <a:r>
              <a:rPr sz="1400" spc="-15" dirty="0">
                <a:solidFill>
                  <a:srgbClr val="2C2C2C"/>
                </a:solidFill>
                <a:latin typeface="Segoe UI"/>
                <a:cs typeface="Segoe UI"/>
              </a:rPr>
              <a:t> </a:t>
            </a:r>
            <a:r>
              <a:rPr sz="1400" dirty="0">
                <a:solidFill>
                  <a:srgbClr val="2C2C2C"/>
                </a:solidFill>
                <a:latin typeface="Segoe UI"/>
                <a:cs typeface="Segoe UI"/>
              </a:rPr>
              <a:t>in</a:t>
            </a:r>
            <a:r>
              <a:rPr sz="1400" spc="-35" dirty="0">
                <a:solidFill>
                  <a:srgbClr val="2C2C2C"/>
                </a:solidFill>
                <a:latin typeface="Segoe UI"/>
                <a:cs typeface="Segoe UI"/>
              </a:rPr>
              <a:t> </a:t>
            </a:r>
            <a:r>
              <a:rPr sz="1400" spc="-25" dirty="0">
                <a:solidFill>
                  <a:srgbClr val="2C2C2C"/>
                </a:solidFill>
                <a:latin typeface="Segoe UI"/>
                <a:cs typeface="Segoe UI"/>
              </a:rPr>
              <a:t>TDP </a:t>
            </a:r>
            <a:r>
              <a:rPr sz="1400" dirty="0">
                <a:solidFill>
                  <a:srgbClr val="2C2C2C"/>
                </a:solidFill>
                <a:latin typeface="Segoe UI"/>
                <a:cs typeface="Segoe UI"/>
              </a:rPr>
              <a:t>provides</a:t>
            </a:r>
            <a:r>
              <a:rPr sz="1400" spc="-30" dirty="0">
                <a:solidFill>
                  <a:srgbClr val="2C2C2C"/>
                </a:solidFill>
                <a:latin typeface="Segoe UI"/>
                <a:cs typeface="Segoe UI"/>
              </a:rPr>
              <a:t> </a:t>
            </a:r>
            <a:r>
              <a:rPr sz="1400" dirty="0">
                <a:solidFill>
                  <a:srgbClr val="2C2C2C"/>
                </a:solidFill>
                <a:latin typeface="Segoe UI"/>
                <a:cs typeface="Segoe UI"/>
              </a:rPr>
              <a:t>only</a:t>
            </a:r>
            <a:r>
              <a:rPr sz="1400" spc="-55" dirty="0">
                <a:solidFill>
                  <a:srgbClr val="2C2C2C"/>
                </a:solidFill>
                <a:latin typeface="Segoe UI"/>
                <a:cs typeface="Segoe UI"/>
              </a:rPr>
              <a:t> </a:t>
            </a:r>
            <a:r>
              <a:rPr sz="1400" spc="-10" dirty="0">
                <a:solidFill>
                  <a:srgbClr val="2C2C2C"/>
                </a:solidFill>
                <a:latin typeface="Segoe UI"/>
                <a:cs typeface="Segoe UI"/>
              </a:rPr>
              <a:t>marginal </a:t>
            </a:r>
            <a:r>
              <a:rPr sz="1400" dirty="0">
                <a:solidFill>
                  <a:srgbClr val="2C2C2C"/>
                </a:solidFill>
                <a:latin typeface="Segoe UI"/>
                <a:cs typeface="Segoe UI"/>
              </a:rPr>
              <a:t>positive</a:t>
            </a:r>
            <a:r>
              <a:rPr sz="1400" spc="-25" dirty="0">
                <a:solidFill>
                  <a:srgbClr val="2C2C2C"/>
                </a:solidFill>
                <a:latin typeface="Segoe UI"/>
                <a:cs typeface="Segoe UI"/>
              </a:rPr>
              <a:t> </a:t>
            </a:r>
            <a:r>
              <a:rPr sz="1400" dirty="0">
                <a:solidFill>
                  <a:srgbClr val="2C2C2C"/>
                </a:solidFill>
                <a:latin typeface="Segoe UI"/>
                <a:cs typeface="Segoe UI"/>
              </a:rPr>
              <a:t>impact</a:t>
            </a:r>
            <a:r>
              <a:rPr sz="1400" spc="-40" dirty="0">
                <a:solidFill>
                  <a:srgbClr val="2C2C2C"/>
                </a:solidFill>
                <a:latin typeface="Segoe UI"/>
                <a:cs typeface="Segoe UI"/>
              </a:rPr>
              <a:t> </a:t>
            </a:r>
            <a:r>
              <a:rPr sz="1400" dirty="0">
                <a:solidFill>
                  <a:srgbClr val="2C2C2C"/>
                </a:solidFill>
                <a:latin typeface="Segoe UI"/>
                <a:cs typeface="Segoe UI"/>
              </a:rPr>
              <a:t>(ex.</a:t>
            </a:r>
            <a:r>
              <a:rPr sz="1400" spc="-45" dirty="0">
                <a:solidFill>
                  <a:srgbClr val="2C2C2C"/>
                </a:solidFill>
                <a:latin typeface="Segoe UI"/>
                <a:cs typeface="Segoe UI"/>
              </a:rPr>
              <a:t> </a:t>
            </a:r>
            <a:r>
              <a:rPr sz="1400" dirty="0">
                <a:solidFill>
                  <a:srgbClr val="2C2C2C"/>
                </a:solidFill>
                <a:latin typeface="Segoe UI"/>
                <a:cs typeface="Segoe UI"/>
              </a:rPr>
              <a:t>0.05</a:t>
            </a:r>
            <a:r>
              <a:rPr sz="1400" spc="-50" dirty="0">
                <a:solidFill>
                  <a:srgbClr val="2C2C2C"/>
                </a:solidFill>
                <a:latin typeface="Segoe UI"/>
                <a:cs typeface="Segoe UI"/>
              </a:rPr>
              <a:t> </a:t>
            </a:r>
            <a:r>
              <a:rPr sz="1400" spc="-25" dirty="0">
                <a:solidFill>
                  <a:srgbClr val="2C2C2C"/>
                </a:solidFill>
                <a:latin typeface="Segoe UI"/>
                <a:cs typeface="Segoe UI"/>
              </a:rPr>
              <a:t>vs </a:t>
            </a:r>
            <a:r>
              <a:rPr sz="1400" dirty="0">
                <a:solidFill>
                  <a:srgbClr val="2C2C2C"/>
                </a:solidFill>
                <a:latin typeface="Segoe UI"/>
                <a:cs typeface="Segoe UI"/>
              </a:rPr>
              <a:t>0.18</a:t>
            </a:r>
            <a:r>
              <a:rPr sz="1400" spc="-50" dirty="0">
                <a:solidFill>
                  <a:srgbClr val="2C2C2C"/>
                </a:solidFill>
                <a:latin typeface="Segoe UI"/>
                <a:cs typeface="Segoe UI"/>
              </a:rPr>
              <a:t> </a:t>
            </a:r>
            <a:r>
              <a:rPr sz="1400" dirty="0">
                <a:solidFill>
                  <a:srgbClr val="2C2C2C"/>
                </a:solidFill>
                <a:latin typeface="Segoe UI"/>
                <a:cs typeface="Segoe UI"/>
              </a:rPr>
              <a:t>for</a:t>
            </a:r>
            <a:r>
              <a:rPr sz="1400" spc="-55" dirty="0">
                <a:solidFill>
                  <a:srgbClr val="2C2C2C"/>
                </a:solidFill>
                <a:latin typeface="Segoe UI"/>
                <a:cs typeface="Segoe UI"/>
              </a:rPr>
              <a:t> </a:t>
            </a:r>
            <a:r>
              <a:rPr sz="1400" dirty="0">
                <a:solidFill>
                  <a:srgbClr val="2C2C2C"/>
                </a:solidFill>
                <a:latin typeface="Segoe UI"/>
                <a:cs typeface="Segoe UI"/>
              </a:rPr>
              <a:t>private</a:t>
            </a:r>
            <a:r>
              <a:rPr sz="1400" spc="-30" dirty="0">
                <a:solidFill>
                  <a:srgbClr val="2C2C2C"/>
                </a:solidFill>
                <a:latin typeface="Segoe UI"/>
                <a:cs typeface="Segoe UI"/>
              </a:rPr>
              <a:t> </a:t>
            </a:r>
            <a:r>
              <a:rPr sz="1400" spc="-10" dirty="0">
                <a:solidFill>
                  <a:srgbClr val="2C2C2C"/>
                </a:solidFill>
                <a:latin typeface="Segoe UI"/>
                <a:cs typeface="Segoe UI"/>
              </a:rPr>
              <a:t>labels)</a:t>
            </a:r>
            <a:endParaRPr sz="1400">
              <a:latin typeface="Segoe UI"/>
              <a:cs typeface="Segoe UI"/>
            </a:endParaRPr>
          </a:p>
          <a:p>
            <a:pPr marL="412115">
              <a:lnSpc>
                <a:spcPct val="100000"/>
              </a:lnSpc>
              <a:spcBef>
                <a:spcPts val="800"/>
              </a:spcBef>
            </a:pPr>
            <a:r>
              <a:rPr sz="1400" dirty="0">
                <a:solidFill>
                  <a:srgbClr val="2C2C2C"/>
                </a:solidFill>
                <a:latin typeface="Segoe UI"/>
                <a:cs typeface="Segoe UI"/>
              </a:rPr>
              <a:t>HANSAPLAST</a:t>
            </a:r>
            <a:r>
              <a:rPr sz="1400" spc="-20" dirty="0">
                <a:solidFill>
                  <a:srgbClr val="2C2C2C"/>
                </a:solidFill>
                <a:latin typeface="Segoe UI"/>
                <a:cs typeface="Segoe UI"/>
              </a:rPr>
              <a:t> </a:t>
            </a:r>
            <a:r>
              <a:rPr sz="1400" dirty="0">
                <a:solidFill>
                  <a:srgbClr val="2C2C2C"/>
                </a:solidFill>
                <a:latin typeface="Segoe UI"/>
                <a:cs typeface="Segoe UI"/>
              </a:rPr>
              <a:t>KIDS</a:t>
            </a:r>
            <a:r>
              <a:rPr sz="1400" spc="-25" dirty="0">
                <a:solidFill>
                  <a:srgbClr val="2C2C2C"/>
                </a:solidFill>
                <a:latin typeface="Segoe UI"/>
                <a:cs typeface="Segoe UI"/>
              </a:rPr>
              <a:t> </a:t>
            </a:r>
            <a:r>
              <a:rPr sz="1400" spc="-10" dirty="0">
                <a:solidFill>
                  <a:srgbClr val="2C2C2C"/>
                </a:solidFill>
                <a:latin typeface="Segoe UI"/>
                <a:cs typeface="Segoe UI"/>
              </a:rPr>
              <a:t>FROZEN</a:t>
            </a:r>
            <a:endParaRPr sz="1400">
              <a:latin typeface="Segoe UI"/>
              <a:cs typeface="Segoe UI"/>
            </a:endParaRPr>
          </a:p>
          <a:p>
            <a:pPr marL="412115" marR="47625">
              <a:lnSpc>
                <a:spcPct val="100000"/>
              </a:lnSpc>
            </a:pPr>
            <a:r>
              <a:rPr sz="1400" dirty="0">
                <a:solidFill>
                  <a:srgbClr val="2C2C2C"/>
                </a:solidFill>
                <a:latin typeface="Segoe UI"/>
                <a:cs typeface="Segoe UI"/>
              </a:rPr>
              <a:t>DIVERSE</a:t>
            </a:r>
            <a:r>
              <a:rPr sz="1400" spc="10" dirty="0">
                <a:solidFill>
                  <a:srgbClr val="2C2C2C"/>
                </a:solidFill>
                <a:latin typeface="Segoe UI"/>
                <a:cs typeface="Segoe UI"/>
              </a:rPr>
              <a:t> </a:t>
            </a:r>
            <a:r>
              <a:rPr sz="1400" dirty="0">
                <a:solidFill>
                  <a:srgbClr val="2C2C2C"/>
                </a:solidFill>
                <a:latin typeface="Segoe UI"/>
                <a:cs typeface="Segoe UI"/>
              </a:rPr>
              <a:t>16</a:t>
            </a:r>
            <a:r>
              <a:rPr sz="1400" spc="-35" dirty="0">
                <a:solidFill>
                  <a:srgbClr val="2C2C2C"/>
                </a:solidFill>
                <a:latin typeface="Segoe UI"/>
                <a:cs typeface="Segoe UI"/>
              </a:rPr>
              <a:t> </a:t>
            </a:r>
            <a:r>
              <a:rPr sz="1400" dirty="0">
                <a:solidFill>
                  <a:srgbClr val="2C2C2C"/>
                </a:solidFill>
                <a:latin typeface="Segoe UI"/>
                <a:cs typeface="Segoe UI"/>
              </a:rPr>
              <a:t>ST</a:t>
            </a:r>
            <a:r>
              <a:rPr sz="1400" spc="-5" dirty="0">
                <a:solidFill>
                  <a:srgbClr val="2C2C2C"/>
                </a:solidFill>
                <a:latin typeface="Segoe UI"/>
                <a:cs typeface="Segoe UI"/>
              </a:rPr>
              <a:t> </a:t>
            </a:r>
            <a:r>
              <a:rPr sz="1400" dirty="0">
                <a:solidFill>
                  <a:srgbClr val="2C2C2C"/>
                </a:solidFill>
                <a:latin typeface="Segoe UI"/>
                <a:cs typeface="Segoe UI"/>
              </a:rPr>
              <a:t>has</a:t>
            </a:r>
            <a:r>
              <a:rPr sz="1400" spc="-25" dirty="0">
                <a:solidFill>
                  <a:srgbClr val="2C2C2C"/>
                </a:solidFill>
                <a:latin typeface="Segoe UI"/>
                <a:cs typeface="Segoe UI"/>
              </a:rPr>
              <a:t> </a:t>
            </a:r>
            <a:r>
              <a:rPr sz="1400" dirty="0">
                <a:solidFill>
                  <a:srgbClr val="2C2C2C"/>
                </a:solidFill>
                <a:latin typeface="Segoe UI"/>
                <a:cs typeface="Segoe UI"/>
              </a:rPr>
              <a:t>a</a:t>
            </a:r>
            <a:r>
              <a:rPr sz="1400" spc="-20" dirty="0">
                <a:solidFill>
                  <a:srgbClr val="2C2C2C"/>
                </a:solidFill>
                <a:latin typeface="Segoe UI"/>
                <a:cs typeface="Segoe UI"/>
              </a:rPr>
              <a:t> high </a:t>
            </a:r>
            <a:r>
              <a:rPr sz="1400" dirty="0">
                <a:solidFill>
                  <a:srgbClr val="2C2C2C"/>
                </a:solidFill>
                <a:latin typeface="Segoe UI"/>
                <a:cs typeface="Segoe UI"/>
              </a:rPr>
              <a:t>TDP</a:t>
            </a:r>
            <a:r>
              <a:rPr sz="1400" spc="-35" dirty="0">
                <a:solidFill>
                  <a:srgbClr val="2C2C2C"/>
                </a:solidFill>
                <a:latin typeface="Segoe UI"/>
                <a:cs typeface="Segoe UI"/>
              </a:rPr>
              <a:t> </a:t>
            </a:r>
            <a:r>
              <a:rPr sz="1400" dirty="0">
                <a:solidFill>
                  <a:srgbClr val="2C2C2C"/>
                </a:solidFill>
                <a:latin typeface="Segoe UI"/>
                <a:cs typeface="Segoe UI"/>
              </a:rPr>
              <a:t>coefficient</a:t>
            </a:r>
            <a:r>
              <a:rPr sz="1400" spc="-35" dirty="0">
                <a:solidFill>
                  <a:srgbClr val="2C2C2C"/>
                </a:solidFill>
                <a:latin typeface="Segoe UI"/>
                <a:cs typeface="Segoe UI"/>
              </a:rPr>
              <a:t> </a:t>
            </a:r>
            <a:r>
              <a:rPr sz="1400" spc="-20" dirty="0">
                <a:solidFill>
                  <a:srgbClr val="2C2C2C"/>
                </a:solidFill>
                <a:latin typeface="Segoe UI"/>
                <a:cs typeface="Segoe UI"/>
              </a:rPr>
              <a:t>i.e. </a:t>
            </a:r>
            <a:r>
              <a:rPr sz="1400" dirty="0">
                <a:solidFill>
                  <a:srgbClr val="2C2C2C"/>
                </a:solidFill>
                <a:latin typeface="Segoe UI"/>
                <a:cs typeface="Segoe UI"/>
              </a:rPr>
              <a:t>additional</a:t>
            </a:r>
            <a:r>
              <a:rPr sz="1400" spc="-45" dirty="0">
                <a:solidFill>
                  <a:srgbClr val="2C2C2C"/>
                </a:solidFill>
                <a:latin typeface="Segoe UI"/>
                <a:cs typeface="Segoe UI"/>
              </a:rPr>
              <a:t> </a:t>
            </a:r>
            <a:r>
              <a:rPr sz="1400" dirty="0">
                <a:solidFill>
                  <a:srgbClr val="2C2C2C"/>
                </a:solidFill>
                <a:latin typeface="Segoe UI"/>
                <a:cs typeface="Segoe UI"/>
              </a:rPr>
              <a:t>sales</a:t>
            </a:r>
            <a:r>
              <a:rPr sz="1400" spc="-25" dirty="0">
                <a:solidFill>
                  <a:srgbClr val="2C2C2C"/>
                </a:solidFill>
                <a:latin typeface="Segoe UI"/>
                <a:cs typeface="Segoe UI"/>
              </a:rPr>
              <a:t> </a:t>
            </a:r>
            <a:r>
              <a:rPr sz="1400" dirty="0">
                <a:solidFill>
                  <a:srgbClr val="2C2C2C"/>
                </a:solidFill>
                <a:latin typeface="Segoe UI"/>
                <a:cs typeface="Segoe UI"/>
              </a:rPr>
              <a:t>can</a:t>
            </a:r>
            <a:r>
              <a:rPr sz="1400" spc="-45" dirty="0">
                <a:solidFill>
                  <a:srgbClr val="2C2C2C"/>
                </a:solidFill>
                <a:latin typeface="Segoe UI"/>
                <a:cs typeface="Segoe UI"/>
              </a:rPr>
              <a:t> </a:t>
            </a:r>
            <a:r>
              <a:rPr sz="1400" spc="-25" dirty="0">
                <a:solidFill>
                  <a:srgbClr val="2C2C2C"/>
                </a:solidFill>
                <a:latin typeface="Segoe UI"/>
                <a:cs typeface="Segoe UI"/>
              </a:rPr>
              <a:t>be </a:t>
            </a:r>
            <a:r>
              <a:rPr sz="1400" dirty="0">
                <a:solidFill>
                  <a:srgbClr val="2C2C2C"/>
                </a:solidFill>
                <a:latin typeface="Segoe UI"/>
                <a:cs typeface="Segoe UI"/>
              </a:rPr>
              <a:t>obtained</a:t>
            </a:r>
            <a:r>
              <a:rPr sz="1400" spc="-50" dirty="0">
                <a:solidFill>
                  <a:srgbClr val="2C2C2C"/>
                </a:solidFill>
                <a:latin typeface="Segoe UI"/>
                <a:cs typeface="Segoe UI"/>
              </a:rPr>
              <a:t> </a:t>
            </a:r>
            <a:r>
              <a:rPr sz="1400" dirty="0">
                <a:solidFill>
                  <a:srgbClr val="2C2C2C"/>
                </a:solidFill>
                <a:latin typeface="Segoe UI"/>
                <a:cs typeface="Segoe UI"/>
              </a:rPr>
              <a:t>by</a:t>
            </a:r>
            <a:r>
              <a:rPr sz="1400" spc="-50" dirty="0">
                <a:solidFill>
                  <a:srgbClr val="2C2C2C"/>
                </a:solidFill>
                <a:latin typeface="Segoe UI"/>
                <a:cs typeface="Segoe UI"/>
              </a:rPr>
              <a:t> </a:t>
            </a:r>
            <a:r>
              <a:rPr sz="1400" dirty="0">
                <a:solidFill>
                  <a:srgbClr val="2C2C2C"/>
                </a:solidFill>
                <a:latin typeface="Segoe UI"/>
                <a:cs typeface="Segoe UI"/>
              </a:rPr>
              <a:t>increasing</a:t>
            </a:r>
            <a:r>
              <a:rPr sz="1400" spc="-45" dirty="0">
                <a:solidFill>
                  <a:srgbClr val="2C2C2C"/>
                </a:solidFill>
                <a:latin typeface="Segoe UI"/>
                <a:cs typeface="Segoe UI"/>
              </a:rPr>
              <a:t> </a:t>
            </a:r>
            <a:r>
              <a:rPr sz="1400" spc="-25" dirty="0">
                <a:solidFill>
                  <a:srgbClr val="2C2C2C"/>
                </a:solidFill>
                <a:latin typeface="Segoe UI"/>
                <a:cs typeface="Segoe UI"/>
              </a:rPr>
              <a:t>TDP</a:t>
            </a:r>
            <a:endParaRPr sz="1400">
              <a:latin typeface="Segoe UI"/>
              <a:cs typeface="Segoe UI"/>
            </a:endParaRPr>
          </a:p>
          <a:p>
            <a:pPr marL="412115" marR="295275" indent="-400050">
              <a:lnSpc>
                <a:spcPct val="100000"/>
              </a:lnSpc>
              <a:spcBef>
                <a:spcPts val="800"/>
              </a:spcBef>
              <a:tabLst>
                <a:tab pos="412115" algn="l"/>
              </a:tabLst>
            </a:pPr>
            <a:r>
              <a:rPr sz="1400" spc="-25" dirty="0">
                <a:solidFill>
                  <a:srgbClr val="2C2C2C"/>
                </a:solidFill>
                <a:latin typeface="Segoe UI"/>
                <a:cs typeface="Segoe UI"/>
              </a:rPr>
              <a:t>iv.</a:t>
            </a:r>
            <a:r>
              <a:rPr sz="1400" dirty="0">
                <a:solidFill>
                  <a:srgbClr val="2C2C2C"/>
                </a:solidFill>
                <a:latin typeface="Segoe UI"/>
                <a:cs typeface="Segoe UI"/>
              </a:rPr>
              <a:t>	HANSAPLAST</a:t>
            </a:r>
            <a:r>
              <a:rPr sz="1400" spc="-30" dirty="0">
                <a:solidFill>
                  <a:srgbClr val="2C2C2C"/>
                </a:solidFill>
                <a:latin typeface="Segoe UI"/>
                <a:cs typeface="Segoe UI"/>
              </a:rPr>
              <a:t> </a:t>
            </a:r>
            <a:r>
              <a:rPr sz="1400" spc="-10" dirty="0">
                <a:solidFill>
                  <a:srgbClr val="2C2C2C"/>
                </a:solidFill>
                <a:latin typeface="Segoe UI"/>
                <a:cs typeface="Segoe UI"/>
              </a:rPr>
              <a:t>SILICONE </a:t>
            </a:r>
            <a:r>
              <a:rPr sz="1400" dirty="0">
                <a:solidFill>
                  <a:srgbClr val="2C2C2C"/>
                </a:solidFill>
                <a:latin typeface="Segoe UI"/>
                <a:cs typeface="Segoe UI"/>
              </a:rPr>
              <a:t>SOFT</a:t>
            </a:r>
            <a:r>
              <a:rPr sz="1400" spc="-15" dirty="0">
                <a:solidFill>
                  <a:srgbClr val="2C2C2C"/>
                </a:solidFill>
                <a:latin typeface="Segoe UI"/>
                <a:cs typeface="Segoe UI"/>
              </a:rPr>
              <a:t> </a:t>
            </a:r>
            <a:r>
              <a:rPr sz="1400" dirty="0">
                <a:solidFill>
                  <a:srgbClr val="2C2C2C"/>
                </a:solidFill>
                <a:latin typeface="Segoe UI"/>
                <a:cs typeface="Segoe UI"/>
              </a:rPr>
              <a:t>DIVERSE</a:t>
            </a:r>
            <a:r>
              <a:rPr sz="1400" spc="10" dirty="0">
                <a:solidFill>
                  <a:srgbClr val="2C2C2C"/>
                </a:solidFill>
                <a:latin typeface="Segoe UI"/>
                <a:cs typeface="Segoe UI"/>
              </a:rPr>
              <a:t> </a:t>
            </a:r>
            <a:r>
              <a:rPr sz="1400" dirty="0">
                <a:solidFill>
                  <a:srgbClr val="2C2C2C"/>
                </a:solidFill>
                <a:latin typeface="Segoe UI"/>
                <a:cs typeface="Segoe UI"/>
              </a:rPr>
              <a:t>8</a:t>
            </a:r>
            <a:r>
              <a:rPr sz="1400" spc="-25" dirty="0">
                <a:solidFill>
                  <a:srgbClr val="2C2C2C"/>
                </a:solidFill>
                <a:latin typeface="Segoe UI"/>
                <a:cs typeface="Segoe UI"/>
              </a:rPr>
              <a:t> </a:t>
            </a:r>
            <a:r>
              <a:rPr sz="1400" dirty="0">
                <a:solidFill>
                  <a:srgbClr val="2C2C2C"/>
                </a:solidFill>
                <a:latin typeface="Segoe UI"/>
                <a:cs typeface="Segoe UI"/>
              </a:rPr>
              <a:t>ST</a:t>
            </a:r>
            <a:r>
              <a:rPr sz="1400" spc="-10" dirty="0">
                <a:solidFill>
                  <a:srgbClr val="2C2C2C"/>
                </a:solidFill>
                <a:latin typeface="Segoe UI"/>
                <a:cs typeface="Segoe UI"/>
              </a:rPr>
              <a:t> </a:t>
            </a:r>
            <a:r>
              <a:rPr sz="1400" dirty="0">
                <a:solidFill>
                  <a:srgbClr val="2C2C2C"/>
                </a:solidFill>
                <a:latin typeface="Segoe UI"/>
                <a:cs typeface="Segoe UI"/>
              </a:rPr>
              <a:t>–</a:t>
            </a:r>
            <a:r>
              <a:rPr sz="1400" spc="-15" dirty="0">
                <a:solidFill>
                  <a:srgbClr val="2C2C2C"/>
                </a:solidFill>
                <a:latin typeface="Segoe UI"/>
                <a:cs typeface="Segoe UI"/>
              </a:rPr>
              <a:t> </a:t>
            </a:r>
            <a:r>
              <a:rPr sz="1400" spc="-25" dirty="0">
                <a:solidFill>
                  <a:srgbClr val="2C2C2C"/>
                </a:solidFill>
                <a:latin typeface="Segoe UI"/>
                <a:cs typeface="Segoe UI"/>
              </a:rPr>
              <a:t>no</a:t>
            </a:r>
            <a:endParaRPr sz="1400">
              <a:latin typeface="Segoe UI"/>
              <a:cs typeface="Segoe UI"/>
            </a:endParaRPr>
          </a:p>
          <a:p>
            <a:pPr marL="412115" marR="167005">
              <a:lnSpc>
                <a:spcPct val="100000"/>
              </a:lnSpc>
            </a:pPr>
            <a:r>
              <a:rPr sz="1400" dirty="0">
                <a:solidFill>
                  <a:srgbClr val="2C2C2C"/>
                </a:solidFill>
                <a:latin typeface="Segoe UI"/>
                <a:cs typeface="Segoe UI"/>
              </a:rPr>
              <a:t>further</a:t>
            </a:r>
            <a:r>
              <a:rPr sz="1400" spc="-40" dirty="0">
                <a:solidFill>
                  <a:srgbClr val="2C2C2C"/>
                </a:solidFill>
                <a:latin typeface="Segoe UI"/>
                <a:cs typeface="Segoe UI"/>
              </a:rPr>
              <a:t> </a:t>
            </a:r>
            <a:r>
              <a:rPr sz="1400" dirty="0">
                <a:solidFill>
                  <a:srgbClr val="2C2C2C"/>
                </a:solidFill>
                <a:latin typeface="Segoe UI"/>
                <a:cs typeface="Segoe UI"/>
              </a:rPr>
              <a:t>price</a:t>
            </a:r>
            <a:r>
              <a:rPr sz="1400" spc="-20" dirty="0">
                <a:solidFill>
                  <a:srgbClr val="2C2C2C"/>
                </a:solidFill>
                <a:latin typeface="Segoe UI"/>
                <a:cs typeface="Segoe UI"/>
              </a:rPr>
              <a:t> </a:t>
            </a:r>
            <a:r>
              <a:rPr sz="1400" dirty="0">
                <a:solidFill>
                  <a:srgbClr val="2C2C2C"/>
                </a:solidFill>
                <a:latin typeface="Segoe UI"/>
                <a:cs typeface="Segoe UI"/>
              </a:rPr>
              <a:t>increases</a:t>
            </a:r>
            <a:r>
              <a:rPr sz="1400" spc="-15" dirty="0">
                <a:solidFill>
                  <a:srgbClr val="2C2C2C"/>
                </a:solidFill>
                <a:latin typeface="Segoe UI"/>
                <a:cs typeface="Segoe UI"/>
              </a:rPr>
              <a:t> </a:t>
            </a:r>
            <a:r>
              <a:rPr sz="1400" spc="-25" dirty="0">
                <a:solidFill>
                  <a:srgbClr val="2C2C2C"/>
                </a:solidFill>
                <a:latin typeface="Segoe UI"/>
                <a:cs typeface="Segoe UI"/>
              </a:rPr>
              <a:t>are </a:t>
            </a:r>
            <a:r>
              <a:rPr sz="1400" spc="-10" dirty="0">
                <a:solidFill>
                  <a:srgbClr val="2C2C2C"/>
                </a:solidFill>
                <a:latin typeface="Segoe UI"/>
                <a:cs typeface="Segoe UI"/>
              </a:rPr>
              <a:t>recommended</a:t>
            </a:r>
            <a:endParaRPr sz="1400">
              <a:latin typeface="Segoe UI"/>
              <a:cs typeface="Segoe UI"/>
            </a:endParaRPr>
          </a:p>
          <a:p>
            <a:pPr marL="412115" marR="8255">
              <a:lnSpc>
                <a:spcPct val="100000"/>
              </a:lnSpc>
              <a:spcBef>
                <a:spcPts val="805"/>
              </a:spcBef>
            </a:pPr>
            <a:r>
              <a:rPr sz="1400" dirty="0">
                <a:solidFill>
                  <a:srgbClr val="2C2C2C"/>
                </a:solidFill>
                <a:latin typeface="Segoe UI"/>
                <a:cs typeface="Segoe UI"/>
              </a:rPr>
              <a:t>Summer</a:t>
            </a:r>
            <a:r>
              <a:rPr sz="1400" spc="-45" dirty="0">
                <a:solidFill>
                  <a:srgbClr val="2C2C2C"/>
                </a:solidFill>
                <a:latin typeface="Segoe UI"/>
                <a:cs typeface="Segoe UI"/>
              </a:rPr>
              <a:t> </a:t>
            </a:r>
            <a:r>
              <a:rPr sz="1400" dirty="0">
                <a:solidFill>
                  <a:srgbClr val="2C2C2C"/>
                </a:solidFill>
                <a:latin typeface="Segoe UI"/>
                <a:cs typeface="Segoe UI"/>
              </a:rPr>
              <a:t>season</a:t>
            </a:r>
            <a:r>
              <a:rPr sz="1400" spc="-30" dirty="0">
                <a:solidFill>
                  <a:srgbClr val="2C2C2C"/>
                </a:solidFill>
                <a:latin typeface="Segoe UI"/>
                <a:cs typeface="Segoe UI"/>
              </a:rPr>
              <a:t> </a:t>
            </a:r>
            <a:r>
              <a:rPr sz="1400" dirty="0">
                <a:solidFill>
                  <a:srgbClr val="2C2C2C"/>
                </a:solidFill>
                <a:latin typeface="Segoe UI"/>
                <a:cs typeface="Segoe UI"/>
              </a:rPr>
              <a:t>along</a:t>
            </a:r>
            <a:r>
              <a:rPr sz="1400" spc="-40" dirty="0">
                <a:solidFill>
                  <a:srgbClr val="2C2C2C"/>
                </a:solidFill>
                <a:latin typeface="Segoe UI"/>
                <a:cs typeface="Segoe UI"/>
              </a:rPr>
              <a:t> </a:t>
            </a:r>
            <a:r>
              <a:rPr sz="1400" spc="-20" dirty="0">
                <a:solidFill>
                  <a:srgbClr val="2C2C2C"/>
                </a:solidFill>
                <a:latin typeface="Segoe UI"/>
                <a:cs typeface="Segoe UI"/>
              </a:rPr>
              <a:t>with </a:t>
            </a:r>
            <a:r>
              <a:rPr sz="1400" dirty="0">
                <a:solidFill>
                  <a:srgbClr val="2C2C2C"/>
                </a:solidFill>
                <a:latin typeface="Segoe UI"/>
                <a:cs typeface="Segoe UI"/>
              </a:rPr>
              <a:t>sunshine</a:t>
            </a:r>
            <a:r>
              <a:rPr sz="1400" spc="-60" dirty="0">
                <a:solidFill>
                  <a:srgbClr val="2C2C2C"/>
                </a:solidFill>
                <a:latin typeface="Segoe UI"/>
                <a:cs typeface="Segoe UI"/>
              </a:rPr>
              <a:t> </a:t>
            </a:r>
            <a:r>
              <a:rPr sz="1400" dirty="0">
                <a:solidFill>
                  <a:srgbClr val="2C2C2C"/>
                </a:solidFill>
                <a:latin typeface="Segoe UI"/>
                <a:cs typeface="Segoe UI"/>
              </a:rPr>
              <a:t>duration</a:t>
            </a:r>
            <a:r>
              <a:rPr sz="1400" spc="-60" dirty="0">
                <a:solidFill>
                  <a:srgbClr val="2C2C2C"/>
                </a:solidFill>
                <a:latin typeface="Segoe UI"/>
                <a:cs typeface="Segoe UI"/>
              </a:rPr>
              <a:t> </a:t>
            </a:r>
            <a:r>
              <a:rPr sz="1400" spc="-10" dirty="0">
                <a:solidFill>
                  <a:srgbClr val="2C2C2C"/>
                </a:solidFill>
                <a:latin typeface="Segoe UI"/>
                <a:cs typeface="Segoe UI"/>
              </a:rPr>
              <a:t>positively </a:t>
            </a:r>
            <a:r>
              <a:rPr sz="1400" dirty="0">
                <a:solidFill>
                  <a:srgbClr val="2C2C2C"/>
                </a:solidFill>
                <a:latin typeface="Segoe UI"/>
                <a:cs typeface="Segoe UI"/>
              </a:rPr>
              <a:t>influences</a:t>
            </a:r>
            <a:r>
              <a:rPr sz="1400" spc="-60" dirty="0">
                <a:solidFill>
                  <a:srgbClr val="2C2C2C"/>
                </a:solidFill>
                <a:latin typeface="Segoe UI"/>
                <a:cs typeface="Segoe UI"/>
              </a:rPr>
              <a:t> </a:t>
            </a:r>
            <a:r>
              <a:rPr sz="1400" dirty="0">
                <a:solidFill>
                  <a:srgbClr val="2C2C2C"/>
                </a:solidFill>
                <a:latin typeface="Segoe UI"/>
                <a:cs typeface="Segoe UI"/>
              </a:rPr>
              <a:t>demand</a:t>
            </a:r>
            <a:r>
              <a:rPr sz="1400" spc="-65" dirty="0">
                <a:solidFill>
                  <a:srgbClr val="2C2C2C"/>
                </a:solidFill>
                <a:latin typeface="Segoe UI"/>
                <a:cs typeface="Segoe UI"/>
              </a:rPr>
              <a:t> </a:t>
            </a:r>
            <a:r>
              <a:rPr sz="1400" spc="-20" dirty="0">
                <a:solidFill>
                  <a:srgbClr val="2C2C2C"/>
                </a:solidFill>
                <a:latin typeface="Segoe UI"/>
                <a:cs typeface="Segoe UI"/>
              </a:rPr>
              <a:t>from </a:t>
            </a:r>
            <a:r>
              <a:rPr sz="1400" spc="-10" dirty="0">
                <a:solidFill>
                  <a:srgbClr val="2C2C2C"/>
                </a:solidFill>
                <a:latin typeface="Segoe UI"/>
                <a:cs typeface="Segoe UI"/>
              </a:rPr>
              <a:t>customers</a:t>
            </a:r>
            <a:endParaRPr sz="1400">
              <a:latin typeface="Segoe UI"/>
              <a:cs typeface="Segoe UI"/>
            </a:endParaRPr>
          </a:p>
        </p:txBody>
      </p:sp>
    </p:spTree>
    <p:extLst>
      <p:ext uri="{BB962C8B-B14F-4D97-AF65-F5344CB8AC3E}">
        <p14:creationId xmlns:p14="http://schemas.microsoft.com/office/powerpoint/2010/main" val="1280335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05448" y="4031869"/>
            <a:ext cx="5641975" cy="2704465"/>
            <a:chOff x="6005448" y="4031869"/>
            <a:chExt cx="5641975" cy="2704465"/>
          </a:xfrm>
        </p:grpSpPr>
        <p:sp>
          <p:nvSpPr>
            <p:cNvPr id="3" name="object 3"/>
            <p:cNvSpPr/>
            <p:nvPr/>
          </p:nvSpPr>
          <p:spPr>
            <a:xfrm>
              <a:off x="6011798" y="4038219"/>
              <a:ext cx="5629275" cy="2691765"/>
            </a:xfrm>
            <a:custGeom>
              <a:avLst/>
              <a:gdLst/>
              <a:ahLst/>
              <a:cxnLst/>
              <a:rect l="l" t="t" r="r" b="b"/>
              <a:pathLst>
                <a:path w="5629275" h="2691765">
                  <a:moveTo>
                    <a:pt x="5628894" y="0"/>
                  </a:moveTo>
                  <a:lnTo>
                    <a:pt x="0" y="0"/>
                  </a:lnTo>
                  <a:lnTo>
                    <a:pt x="0" y="2691383"/>
                  </a:lnTo>
                  <a:lnTo>
                    <a:pt x="5628894" y="2691383"/>
                  </a:lnTo>
                  <a:lnTo>
                    <a:pt x="5628894" y="0"/>
                  </a:lnTo>
                  <a:close/>
                </a:path>
              </a:pathLst>
            </a:custGeom>
            <a:solidFill>
              <a:srgbClr val="C3C3DD"/>
            </a:solidFill>
          </p:spPr>
          <p:txBody>
            <a:bodyPr wrap="square" lIns="0" tIns="0" rIns="0" bIns="0" rtlCol="0"/>
            <a:lstStyle/>
            <a:p>
              <a:endParaRPr/>
            </a:p>
          </p:txBody>
        </p:sp>
        <p:sp>
          <p:nvSpPr>
            <p:cNvPr id="4" name="object 4"/>
            <p:cNvSpPr/>
            <p:nvPr/>
          </p:nvSpPr>
          <p:spPr>
            <a:xfrm>
              <a:off x="6011798" y="4038219"/>
              <a:ext cx="5629275" cy="2691765"/>
            </a:xfrm>
            <a:custGeom>
              <a:avLst/>
              <a:gdLst/>
              <a:ahLst/>
              <a:cxnLst/>
              <a:rect l="l" t="t" r="r" b="b"/>
              <a:pathLst>
                <a:path w="5629275" h="2691765">
                  <a:moveTo>
                    <a:pt x="0" y="0"/>
                  </a:moveTo>
                  <a:lnTo>
                    <a:pt x="5628894" y="0"/>
                  </a:lnTo>
                  <a:lnTo>
                    <a:pt x="5628894" y="2691383"/>
                  </a:lnTo>
                  <a:lnTo>
                    <a:pt x="0" y="2691383"/>
                  </a:lnTo>
                  <a:lnTo>
                    <a:pt x="0" y="0"/>
                  </a:lnTo>
                  <a:close/>
                </a:path>
              </a:pathLst>
            </a:custGeom>
            <a:ln w="12700">
              <a:solidFill>
                <a:srgbClr val="D9D9EA"/>
              </a:solidFill>
            </a:ln>
          </p:spPr>
          <p:txBody>
            <a:bodyPr wrap="square" lIns="0" tIns="0" rIns="0" bIns="0" rtlCol="0"/>
            <a:lstStyle/>
            <a:p>
              <a:endParaRPr/>
            </a:p>
          </p:txBody>
        </p:sp>
      </p:grpSp>
      <p:graphicFrame>
        <p:nvGraphicFramePr>
          <p:cNvPr id="5" name="object 5"/>
          <p:cNvGraphicFramePr>
            <a:graphicFrameLocks noGrp="1"/>
          </p:cNvGraphicFramePr>
          <p:nvPr/>
        </p:nvGraphicFramePr>
        <p:xfrm>
          <a:off x="532765" y="4031869"/>
          <a:ext cx="5304154" cy="2684145"/>
        </p:xfrm>
        <a:graphic>
          <a:graphicData uri="http://schemas.openxmlformats.org/drawingml/2006/table">
            <a:tbl>
              <a:tblPr firstRow="1" bandRow="1">
                <a:tableStyleId>{2D5ABB26-0587-4C30-8999-92F81FD0307C}</a:tableStyleId>
              </a:tblPr>
              <a:tblGrid>
                <a:gridCol w="960119">
                  <a:extLst>
                    <a:ext uri="{9D8B030D-6E8A-4147-A177-3AD203B41FA5}">
                      <a16:colId xmlns:a16="http://schemas.microsoft.com/office/drawing/2014/main" val="20000"/>
                    </a:ext>
                  </a:extLst>
                </a:gridCol>
                <a:gridCol w="1574800">
                  <a:extLst>
                    <a:ext uri="{9D8B030D-6E8A-4147-A177-3AD203B41FA5}">
                      <a16:colId xmlns:a16="http://schemas.microsoft.com/office/drawing/2014/main" val="20001"/>
                    </a:ext>
                  </a:extLst>
                </a:gridCol>
                <a:gridCol w="844550">
                  <a:extLst>
                    <a:ext uri="{9D8B030D-6E8A-4147-A177-3AD203B41FA5}">
                      <a16:colId xmlns:a16="http://schemas.microsoft.com/office/drawing/2014/main" val="20002"/>
                    </a:ext>
                  </a:extLst>
                </a:gridCol>
                <a:gridCol w="698500">
                  <a:extLst>
                    <a:ext uri="{9D8B030D-6E8A-4147-A177-3AD203B41FA5}">
                      <a16:colId xmlns:a16="http://schemas.microsoft.com/office/drawing/2014/main" val="20003"/>
                    </a:ext>
                  </a:extLst>
                </a:gridCol>
                <a:gridCol w="1226185">
                  <a:extLst>
                    <a:ext uri="{9D8B030D-6E8A-4147-A177-3AD203B41FA5}">
                      <a16:colId xmlns:a16="http://schemas.microsoft.com/office/drawing/2014/main" val="20004"/>
                    </a:ext>
                  </a:extLst>
                </a:gridCol>
              </a:tblGrid>
              <a:tr h="237490">
                <a:tc>
                  <a:txBody>
                    <a:bodyPr/>
                    <a:lstStyle/>
                    <a:p>
                      <a:pPr>
                        <a:lnSpc>
                          <a:spcPct val="100000"/>
                        </a:lnSpc>
                      </a:pPr>
                      <a:endParaRPr sz="1300">
                        <a:latin typeface="Times New Roman"/>
                        <a:cs typeface="Times New Roman"/>
                      </a:endParaRPr>
                    </a:p>
                  </a:txBody>
                  <a:tcPr marL="0" marR="0" marT="0" marB="0">
                    <a:lnL w="12700">
                      <a:solidFill>
                        <a:srgbClr val="D9D9EA"/>
                      </a:solidFill>
                      <a:prstDash val="solid"/>
                    </a:lnL>
                    <a:lnT w="12700">
                      <a:solidFill>
                        <a:srgbClr val="D9D9EA"/>
                      </a:solidFill>
                      <a:prstDash val="solid"/>
                    </a:lnT>
                    <a:solidFill>
                      <a:srgbClr val="C3C3DD"/>
                    </a:solidFill>
                  </a:tcPr>
                </a:tc>
                <a:tc>
                  <a:txBody>
                    <a:bodyPr/>
                    <a:lstStyle/>
                    <a:p>
                      <a:pPr marL="507365">
                        <a:lnSpc>
                          <a:spcPct val="100000"/>
                        </a:lnSpc>
                        <a:spcBef>
                          <a:spcPts val="425"/>
                        </a:spcBef>
                      </a:pPr>
                      <a:r>
                        <a:rPr sz="1000" b="1" spc="-10" dirty="0">
                          <a:latin typeface="Segoe UI"/>
                          <a:cs typeface="Segoe UI"/>
                        </a:rPr>
                        <a:t>Variables</a:t>
                      </a:r>
                      <a:endParaRPr sz="1000">
                        <a:latin typeface="Segoe UI"/>
                        <a:cs typeface="Segoe UI"/>
                      </a:endParaRPr>
                    </a:p>
                  </a:txBody>
                  <a:tcPr marL="0" marR="0" marT="53975" marB="0">
                    <a:lnT w="12700">
                      <a:solidFill>
                        <a:srgbClr val="D9D9EA"/>
                      </a:solidFill>
                      <a:prstDash val="solid"/>
                    </a:lnT>
                    <a:solidFill>
                      <a:srgbClr val="FFFFFF"/>
                    </a:solidFill>
                  </a:tcPr>
                </a:tc>
                <a:tc>
                  <a:txBody>
                    <a:bodyPr/>
                    <a:lstStyle/>
                    <a:p>
                      <a:pPr algn="ctr">
                        <a:lnSpc>
                          <a:spcPct val="100000"/>
                        </a:lnSpc>
                        <a:spcBef>
                          <a:spcPts val="425"/>
                        </a:spcBef>
                      </a:pPr>
                      <a:r>
                        <a:rPr sz="1000" b="1" spc="-20" dirty="0">
                          <a:latin typeface="Segoe UI"/>
                          <a:cs typeface="Segoe UI"/>
                        </a:rPr>
                        <a:t>Coef</a:t>
                      </a:r>
                      <a:endParaRPr sz="1000">
                        <a:latin typeface="Segoe UI"/>
                        <a:cs typeface="Segoe UI"/>
                      </a:endParaRPr>
                    </a:p>
                  </a:txBody>
                  <a:tcPr marL="0" marR="0" marT="53975" marB="0">
                    <a:lnT w="12700">
                      <a:solidFill>
                        <a:srgbClr val="D9D9EA"/>
                      </a:solidFill>
                      <a:prstDash val="solid"/>
                    </a:lnT>
                    <a:solidFill>
                      <a:srgbClr val="FFFFFF"/>
                    </a:solidFill>
                  </a:tcPr>
                </a:tc>
                <a:tc>
                  <a:txBody>
                    <a:bodyPr/>
                    <a:lstStyle/>
                    <a:p>
                      <a:pPr marR="250190" algn="r">
                        <a:lnSpc>
                          <a:spcPct val="100000"/>
                        </a:lnSpc>
                        <a:spcBef>
                          <a:spcPts val="425"/>
                        </a:spcBef>
                      </a:pPr>
                      <a:r>
                        <a:rPr sz="1000" b="1" spc="-25" dirty="0">
                          <a:latin typeface="Segoe UI"/>
                          <a:cs typeface="Segoe UI"/>
                        </a:rPr>
                        <a:t>Sig</a:t>
                      </a:r>
                      <a:endParaRPr sz="1000">
                        <a:latin typeface="Segoe UI"/>
                        <a:cs typeface="Segoe UI"/>
                      </a:endParaRPr>
                    </a:p>
                  </a:txBody>
                  <a:tcPr marL="0" marR="0" marT="53975" marB="0">
                    <a:lnT w="12700">
                      <a:solidFill>
                        <a:srgbClr val="D9D9EA"/>
                      </a:solidFill>
                      <a:prstDash val="solid"/>
                    </a:lnT>
                    <a:solidFill>
                      <a:srgbClr val="FFFFFF"/>
                    </a:solidFill>
                  </a:tcPr>
                </a:tc>
                <a:tc rowSpan="13">
                  <a:txBody>
                    <a:bodyPr/>
                    <a:lstStyle/>
                    <a:p>
                      <a:pPr>
                        <a:lnSpc>
                          <a:spcPct val="100000"/>
                        </a:lnSpc>
                      </a:pPr>
                      <a:endParaRPr sz="1300">
                        <a:latin typeface="Times New Roman"/>
                        <a:cs typeface="Times New Roman"/>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0"/>
                  </a:ext>
                </a:extLst>
              </a:tr>
              <a:tr h="196215">
                <a:tc>
                  <a:txBody>
                    <a:bodyPr/>
                    <a:lstStyle/>
                    <a:p>
                      <a:pPr>
                        <a:lnSpc>
                          <a:spcPct val="100000"/>
                        </a:lnSpc>
                      </a:pPr>
                      <a:endParaRPr sz="11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150"/>
                        </a:spcBef>
                      </a:pPr>
                      <a:r>
                        <a:rPr sz="1000" spc="-10" dirty="0">
                          <a:latin typeface="Segoe UI"/>
                          <a:cs typeface="Segoe UI"/>
                        </a:rPr>
                        <a:t>(Intercept)</a:t>
                      </a:r>
                      <a:endParaRPr sz="1000">
                        <a:latin typeface="Segoe UI"/>
                        <a:cs typeface="Segoe UI"/>
                      </a:endParaRPr>
                    </a:p>
                  </a:txBody>
                  <a:tcPr marL="0" marR="0" marT="19050" marB="0">
                    <a:solidFill>
                      <a:srgbClr val="FFFFFF"/>
                    </a:solidFill>
                  </a:tcPr>
                </a:tc>
                <a:tc>
                  <a:txBody>
                    <a:bodyPr/>
                    <a:lstStyle/>
                    <a:p>
                      <a:pPr marR="55880" algn="r">
                        <a:lnSpc>
                          <a:spcPct val="100000"/>
                        </a:lnSpc>
                        <a:spcBef>
                          <a:spcPts val="150"/>
                        </a:spcBef>
                      </a:pPr>
                      <a:r>
                        <a:rPr sz="1000" spc="-10" dirty="0">
                          <a:latin typeface="Segoe UI"/>
                          <a:cs typeface="Segoe UI"/>
                        </a:rPr>
                        <a:t>4.4758</a:t>
                      </a:r>
                      <a:endParaRPr sz="1000">
                        <a:latin typeface="Segoe UI"/>
                        <a:cs typeface="Segoe UI"/>
                      </a:endParaRPr>
                    </a:p>
                  </a:txBody>
                  <a:tcPr marL="0" marR="0" marT="19050" marB="0">
                    <a:solidFill>
                      <a:srgbClr val="62BD7A"/>
                    </a:solidFill>
                  </a:tcPr>
                </a:tc>
                <a:tc>
                  <a:txBody>
                    <a:bodyPr/>
                    <a:lstStyle/>
                    <a:p>
                      <a:pPr marR="277495" algn="r">
                        <a:lnSpc>
                          <a:spcPct val="100000"/>
                        </a:lnSpc>
                        <a:spcBef>
                          <a:spcPts val="150"/>
                        </a:spcBef>
                      </a:pPr>
                      <a:r>
                        <a:rPr sz="1000" dirty="0">
                          <a:latin typeface="Webdings"/>
                          <a:cs typeface="Webdings"/>
                        </a:rPr>
                        <a:t></a:t>
                      </a:r>
                      <a:endParaRPr sz="1000">
                        <a:latin typeface="Webdings"/>
                        <a:cs typeface="Webdings"/>
                      </a:endParaRPr>
                    </a:p>
                  </a:txBody>
                  <a:tcPr marL="0" marR="0" marT="1905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1"/>
                  </a:ext>
                </a:extLst>
              </a:tr>
              <a:tr h="20256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00"/>
                        </a:spcBef>
                      </a:pPr>
                      <a:r>
                        <a:rPr sz="1000" spc="-10" dirty="0">
                          <a:latin typeface="Segoe UI"/>
                          <a:cs typeface="Segoe UI"/>
                        </a:rPr>
                        <a:t>Price_Ln</a:t>
                      </a:r>
                      <a:endParaRPr sz="1000">
                        <a:latin typeface="Segoe UI"/>
                        <a:cs typeface="Segoe UI"/>
                      </a:endParaRPr>
                    </a:p>
                  </a:txBody>
                  <a:tcPr marL="0" marR="0" marT="25400" marB="0">
                    <a:solidFill>
                      <a:srgbClr val="FFFFFF"/>
                    </a:solidFill>
                  </a:tcPr>
                </a:tc>
                <a:tc>
                  <a:txBody>
                    <a:bodyPr/>
                    <a:lstStyle/>
                    <a:p>
                      <a:pPr marR="15875" algn="r">
                        <a:lnSpc>
                          <a:spcPct val="100000"/>
                        </a:lnSpc>
                        <a:spcBef>
                          <a:spcPts val="200"/>
                        </a:spcBef>
                      </a:pPr>
                      <a:r>
                        <a:rPr sz="1000" spc="-10" dirty="0">
                          <a:latin typeface="Segoe UI"/>
                          <a:cs typeface="Segoe UI"/>
                        </a:rPr>
                        <a:t>(0.1728)</a:t>
                      </a:r>
                      <a:endParaRPr sz="1000">
                        <a:latin typeface="Segoe UI"/>
                        <a:cs typeface="Segoe UI"/>
                      </a:endParaRPr>
                    </a:p>
                  </a:txBody>
                  <a:tcPr marL="0" marR="0" marT="25400" marB="0">
                    <a:solidFill>
                      <a:srgbClr val="FCCD7D"/>
                    </a:solidFill>
                  </a:tcPr>
                </a:tc>
                <a:tc>
                  <a:txBody>
                    <a:bodyPr/>
                    <a:lstStyle/>
                    <a:p>
                      <a:pPr marR="277495" algn="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2"/>
                  </a:ext>
                </a:extLst>
              </a:tr>
              <a:tr h="20256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00"/>
                        </a:spcBef>
                      </a:pPr>
                      <a:r>
                        <a:rPr sz="1000" spc="-25" dirty="0">
                          <a:latin typeface="Segoe UI"/>
                          <a:cs typeface="Segoe UI"/>
                        </a:rPr>
                        <a:t>TDP</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0.1119</a:t>
                      </a:r>
                      <a:endParaRPr sz="1000">
                        <a:latin typeface="Segoe UI"/>
                        <a:cs typeface="Segoe UI"/>
                      </a:endParaRPr>
                    </a:p>
                  </a:txBody>
                  <a:tcPr marL="0" marR="0" marT="25400" marB="0">
                    <a:solidFill>
                      <a:srgbClr val="FDE482"/>
                    </a:solidFill>
                  </a:tcPr>
                </a:tc>
                <a:tc>
                  <a:txBody>
                    <a:bodyPr/>
                    <a:lstStyle/>
                    <a:p>
                      <a:pPr marR="277495" algn="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3"/>
                  </a:ext>
                </a:extLst>
              </a:tr>
              <a:tr h="20256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00"/>
                        </a:spcBef>
                      </a:pPr>
                      <a:r>
                        <a:rPr sz="1000" spc="-10" dirty="0">
                          <a:latin typeface="Segoe UI"/>
                          <a:cs typeface="Segoe UI"/>
                        </a:rPr>
                        <a:t>BrandDUKAPLAST</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0.8920</a:t>
                      </a:r>
                      <a:endParaRPr sz="1000">
                        <a:latin typeface="Segoe UI"/>
                        <a:cs typeface="Segoe UI"/>
                      </a:endParaRPr>
                    </a:p>
                  </a:txBody>
                  <a:tcPr marL="0" marR="0" marT="25400" marB="0">
                    <a:solidFill>
                      <a:srgbClr val="E6E383"/>
                    </a:solidFill>
                  </a:tcPr>
                </a:tc>
                <a:tc>
                  <a:txBody>
                    <a:bodyPr/>
                    <a:lstStyle/>
                    <a:p>
                      <a:pPr marR="277495" algn="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4"/>
                  </a:ext>
                </a:extLst>
              </a:tr>
              <a:tr h="20256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00"/>
                        </a:spcBef>
                      </a:pPr>
                      <a:r>
                        <a:rPr sz="1000" spc="-10" dirty="0">
                          <a:latin typeface="Segoe UI"/>
                          <a:cs typeface="Segoe UI"/>
                        </a:rPr>
                        <a:t>BrandGOTHAPLAST</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0.2883</a:t>
                      </a:r>
                      <a:endParaRPr sz="1000">
                        <a:latin typeface="Segoe UI"/>
                        <a:cs typeface="Segoe UI"/>
                      </a:endParaRPr>
                    </a:p>
                  </a:txBody>
                  <a:tcPr marL="0" marR="0" marT="25400" marB="0">
                    <a:solidFill>
                      <a:srgbClr val="FBEA84"/>
                    </a:solidFill>
                  </a:tcPr>
                </a:tc>
                <a:tc>
                  <a:txBody>
                    <a:bodyPr/>
                    <a:lstStyle/>
                    <a:p>
                      <a:pPr marR="277495" algn="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5"/>
                  </a:ext>
                </a:extLst>
              </a:tr>
              <a:tr h="20256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00"/>
                        </a:spcBef>
                      </a:pPr>
                      <a:r>
                        <a:rPr sz="1000" spc="-10" dirty="0">
                          <a:latin typeface="Segoe UI"/>
                          <a:cs typeface="Segoe UI"/>
                        </a:rPr>
                        <a:t>BrandHANSAPLAST</a:t>
                      </a:r>
                      <a:endParaRPr sz="1000">
                        <a:latin typeface="Segoe UI"/>
                        <a:cs typeface="Segoe UI"/>
                      </a:endParaRPr>
                    </a:p>
                  </a:txBody>
                  <a:tcPr marL="0" marR="0" marT="25400" marB="0">
                    <a:solidFill>
                      <a:srgbClr val="FFFFFF"/>
                    </a:solidFill>
                  </a:tcPr>
                </a:tc>
                <a:tc>
                  <a:txBody>
                    <a:bodyPr/>
                    <a:lstStyle/>
                    <a:p>
                      <a:pPr marR="15875" algn="r">
                        <a:lnSpc>
                          <a:spcPct val="100000"/>
                        </a:lnSpc>
                        <a:spcBef>
                          <a:spcPts val="200"/>
                        </a:spcBef>
                      </a:pPr>
                      <a:r>
                        <a:rPr sz="1000" spc="-10" dirty="0">
                          <a:latin typeface="Segoe UI"/>
                          <a:cs typeface="Segoe UI"/>
                        </a:rPr>
                        <a:t>(0.1171)</a:t>
                      </a:r>
                      <a:endParaRPr sz="1000">
                        <a:latin typeface="Segoe UI"/>
                        <a:cs typeface="Segoe UI"/>
                      </a:endParaRPr>
                    </a:p>
                  </a:txBody>
                  <a:tcPr marL="0" marR="0" marT="25400" marB="0">
                    <a:solidFill>
                      <a:srgbClr val="FCD27E"/>
                    </a:solidFill>
                  </a:tcPr>
                </a:tc>
                <a:tc>
                  <a:txBody>
                    <a:bodyPr/>
                    <a:lstStyle/>
                    <a:p>
                      <a:pPr marR="309245" algn="r">
                        <a:lnSpc>
                          <a:spcPct val="100000"/>
                        </a:lnSpc>
                        <a:spcBef>
                          <a:spcPts val="200"/>
                        </a:spcBef>
                      </a:pPr>
                      <a:r>
                        <a:rPr sz="1000" b="1" dirty="0">
                          <a:latin typeface="Segoe UI"/>
                          <a:cs typeface="Segoe UI"/>
                        </a:rPr>
                        <a:t>x</a:t>
                      </a:r>
                      <a:endParaRPr sz="1000">
                        <a:latin typeface="Segoe UI"/>
                        <a:cs typeface="Segoe UI"/>
                      </a:endParaRPr>
                    </a:p>
                  </a:txBody>
                  <a:tcPr marL="0" marR="0" marT="2540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6"/>
                  </a:ext>
                </a:extLst>
              </a:tr>
              <a:tr h="20256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00"/>
                        </a:spcBef>
                      </a:pPr>
                      <a:r>
                        <a:rPr sz="1000" spc="-10" dirty="0">
                          <a:latin typeface="Segoe UI"/>
                          <a:cs typeface="Segoe UI"/>
                        </a:rPr>
                        <a:t>BrandKALFF</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1.4158</a:t>
                      </a:r>
                      <a:endParaRPr sz="1000">
                        <a:latin typeface="Segoe UI"/>
                        <a:cs typeface="Segoe UI"/>
                      </a:endParaRPr>
                    </a:p>
                  </a:txBody>
                  <a:tcPr marL="0" marR="0" marT="25400" marB="0">
                    <a:solidFill>
                      <a:srgbClr val="D2DF82"/>
                    </a:solidFill>
                  </a:tcPr>
                </a:tc>
                <a:tc>
                  <a:txBody>
                    <a:bodyPr/>
                    <a:lstStyle/>
                    <a:p>
                      <a:pPr marR="277495" algn="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7"/>
                  </a:ext>
                </a:extLst>
              </a:tr>
              <a:tr h="20256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00"/>
                        </a:spcBef>
                      </a:pPr>
                      <a:r>
                        <a:rPr sz="1000" spc="-20" dirty="0">
                          <a:latin typeface="Segoe UI"/>
                          <a:cs typeface="Segoe UI"/>
                        </a:rPr>
                        <a:t>BrandPRIVATE</a:t>
                      </a:r>
                      <a:r>
                        <a:rPr sz="1000" spc="10" dirty="0">
                          <a:latin typeface="Segoe UI"/>
                          <a:cs typeface="Segoe UI"/>
                        </a:rPr>
                        <a:t> </a:t>
                      </a:r>
                      <a:r>
                        <a:rPr sz="1000" spc="-10" dirty="0">
                          <a:latin typeface="Segoe UI"/>
                          <a:cs typeface="Segoe UI"/>
                        </a:rPr>
                        <a:t>LABELS</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1.9004</a:t>
                      </a:r>
                      <a:endParaRPr sz="1000">
                        <a:latin typeface="Segoe UI"/>
                        <a:cs typeface="Segoe UI"/>
                      </a:endParaRPr>
                    </a:p>
                  </a:txBody>
                  <a:tcPr marL="0" marR="0" marT="25400" marB="0">
                    <a:solidFill>
                      <a:srgbClr val="C1DA81"/>
                    </a:solidFill>
                  </a:tcPr>
                </a:tc>
                <a:tc>
                  <a:txBody>
                    <a:bodyPr/>
                    <a:lstStyle/>
                    <a:p>
                      <a:pPr marR="277495" algn="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8"/>
                  </a:ext>
                </a:extLst>
              </a:tr>
              <a:tr h="20256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00"/>
                        </a:spcBef>
                      </a:pPr>
                      <a:r>
                        <a:rPr sz="1000" spc="-10" dirty="0">
                          <a:latin typeface="Segoe UI"/>
                          <a:cs typeface="Segoe UI"/>
                        </a:rPr>
                        <a:t>BrandSANA</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1.1186</a:t>
                      </a:r>
                      <a:endParaRPr sz="1000">
                        <a:latin typeface="Segoe UI"/>
                        <a:cs typeface="Segoe UI"/>
                      </a:endParaRPr>
                    </a:p>
                  </a:txBody>
                  <a:tcPr marL="0" marR="0" marT="25400" marB="0">
                    <a:solidFill>
                      <a:srgbClr val="DEE183"/>
                    </a:solidFill>
                  </a:tcPr>
                </a:tc>
                <a:tc>
                  <a:txBody>
                    <a:bodyPr/>
                    <a:lstStyle/>
                    <a:p>
                      <a:pPr marR="277495" algn="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09"/>
                  </a:ext>
                </a:extLst>
              </a:tr>
              <a:tr h="20129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00"/>
                        </a:spcBef>
                      </a:pPr>
                      <a:r>
                        <a:rPr sz="1000" spc="-10" dirty="0">
                          <a:latin typeface="Segoe UI"/>
                          <a:cs typeface="Segoe UI"/>
                        </a:rPr>
                        <a:t>SeasonSpring</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0.1110</a:t>
                      </a:r>
                      <a:endParaRPr sz="1000">
                        <a:latin typeface="Segoe UI"/>
                        <a:cs typeface="Segoe UI"/>
                      </a:endParaRPr>
                    </a:p>
                  </a:txBody>
                  <a:tcPr marL="0" marR="0" marT="25400" marB="0">
                    <a:solidFill>
                      <a:srgbClr val="FCEB84"/>
                    </a:solidFill>
                  </a:tcPr>
                </a:tc>
                <a:tc>
                  <a:txBody>
                    <a:bodyPr/>
                    <a:lstStyle/>
                    <a:p>
                      <a:pPr marR="277495" algn="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10"/>
                  </a:ext>
                </a:extLst>
              </a:tr>
              <a:tr h="202565">
                <a:tc>
                  <a:txBody>
                    <a:bodyPr/>
                    <a:lstStyle/>
                    <a:p>
                      <a:pPr>
                        <a:lnSpc>
                          <a:spcPct val="100000"/>
                        </a:lnSpc>
                      </a:pPr>
                      <a:endParaRPr sz="1200">
                        <a:latin typeface="Times New Roman"/>
                        <a:cs typeface="Times New Roman"/>
                      </a:endParaRPr>
                    </a:p>
                  </a:txBody>
                  <a:tcPr marL="0" marR="0" marT="0" marB="0">
                    <a:lnL w="12700">
                      <a:solidFill>
                        <a:srgbClr val="D9D9EA"/>
                      </a:solidFill>
                      <a:prstDash val="solid"/>
                    </a:lnL>
                    <a:solidFill>
                      <a:srgbClr val="C3C3DD"/>
                    </a:solidFill>
                  </a:tcPr>
                </a:tc>
                <a:tc>
                  <a:txBody>
                    <a:bodyPr/>
                    <a:lstStyle/>
                    <a:p>
                      <a:pPr marL="18415">
                        <a:lnSpc>
                          <a:spcPct val="100000"/>
                        </a:lnSpc>
                        <a:spcBef>
                          <a:spcPts val="215"/>
                        </a:spcBef>
                      </a:pPr>
                      <a:r>
                        <a:rPr sz="1000" spc="-10" dirty="0">
                          <a:latin typeface="Segoe UI"/>
                          <a:cs typeface="Segoe UI"/>
                        </a:rPr>
                        <a:t>SeasonSummer</a:t>
                      </a:r>
                      <a:endParaRPr sz="1000">
                        <a:latin typeface="Segoe UI"/>
                        <a:cs typeface="Segoe UI"/>
                      </a:endParaRPr>
                    </a:p>
                  </a:txBody>
                  <a:tcPr marL="0" marR="0" marT="27305" marB="0">
                    <a:solidFill>
                      <a:srgbClr val="FFFFFF"/>
                    </a:solidFill>
                  </a:tcPr>
                </a:tc>
                <a:tc>
                  <a:txBody>
                    <a:bodyPr/>
                    <a:lstStyle/>
                    <a:p>
                      <a:pPr marR="55880" algn="r">
                        <a:lnSpc>
                          <a:spcPct val="100000"/>
                        </a:lnSpc>
                        <a:spcBef>
                          <a:spcPts val="215"/>
                        </a:spcBef>
                      </a:pPr>
                      <a:r>
                        <a:rPr sz="1000" spc="-10" dirty="0">
                          <a:latin typeface="Segoe UI"/>
                          <a:cs typeface="Segoe UI"/>
                        </a:rPr>
                        <a:t>0.2560</a:t>
                      </a:r>
                      <a:endParaRPr sz="1000">
                        <a:latin typeface="Segoe UI"/>
                        <a:cs typeface="Segoe UI"/>
                      </a:endParaRPr>
                    </a:p>
                  </a:txBody>
                  <a:tcPr marL="0" marR="0" marT="27305" marB="0">
                    <a:solidFill>
                      <a:srgbClr val="FCEB84"/>
                    </a:solidFill>
                  </a:tcPr>
                </a:tc>
                <a:tc>
                  <a:txBody>
                    <a:bodyPr/>
                    <a:lstStyle/>
                    <a:p>
                      <a:pPr marR="277495" algn="r">
                        <a:lnSpc>
                          <a:spcPct val="100000"/>
                        </a:lnSpc>
                        <a:spcBef>
                          <a:spcPts val="215"/>
                        </a:spcBef>
                      </a:pPr>
                      <a:r>
                        <a:rPr sz="1000" dirty="0">
                          <a:latin typeface="Webdings"/>
                          <a:cs typeface="Webdings"/>
                        </a:rPr>
                        <a:t></a:t>
                      </a:r>
                      <a:endParaRPr sz="1000">
                        <a:latin typeface="Webdings"/>
                        <a:cs typeface="Webdings"/>
                      </a:endParaRPr>
                    </a:p>
                  </a:txBody>
                  <a:tcPr marL="0" marR="0" marT="27305" marB="0">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11"/>
                  </a:ext>
                </a:extLst>
              </a:tr>
              <a:tr h="226060">
                <a:tc>
                  <a:txBody>
                    <a:bodyPr/>
                    <a:lstStyle/>
                    <a:p>
                      <a:pPr marL="12065">
                        <a:lnSpc>
                          <a:spcPts val="890"/>
                        </a:lnSpc>
                        <a:spcBef>
                          <a:spcPts val="790"/>
                        </a:spcBef>
                      </a:pPr>
                      <a:r>
                        <a:rPr sz="800" b="1" dirty="0">
                          <a:solidFill>
                            <a:srgbClr val="00136E"/>
                          </a:solidFill>
                          <a:latin typeface="Segoe UI"/>
                          <a:cs typeface="Segoe UI"/>
                        </a:rPr>
                        <a:t>Page</a:t>
                      </a:r>
                      <a:r>
                        <a:rPr sz="800" b="1" spc="-20" dirty="0">
                          <a:solidFill>
                            <a:srgbClr val="00136E"/>
                          </a:solidFill>
                          <a:latin typeface="Segoe UI"/>
                          <a:cs typeface="Segoe UI"/>
                        </a:rPr>
                        <a:t> </a:t>
                      </a:r>
                      <a:r>
                        <a:rPr sz="800" b="1" spc="-25" dirty="0">
                          <a:solidFill>
                            <a:srgbClr val="00136E"/>
                          </a:solidFill>
                          <a:latin typeface="Segoe UI"/>
                          <a:cs typeface="Segoe UI"/>
                        </a:rPr>
                        <a:t>21</a:t>
                      </a:r>
                      <a:endParaRPr sz="800">
                        <a:latin typeface="Segoe UI"/>
                        <a:cs typeface="Segoe UI"/>
                      </a:endParaRPr>
                    </a:p>
                  </a:txBody>
                  <a:tcPr marL="0" marR="0" marT="100330" marB="0">
                    <a:lnL w="12700">
                      <a:solidFill>
                        <a:srgbClr val="D9D9EA"/>
                      </a:solidFill>
                      <a:prstDash val="solid"/>
                    </a:lnL>
                    <a:lnB w="12700">
                      <a:solidFill>
                        <a:srgbClr val="D9D9EA"/>
                      </a:solidFill>
                      <a:prstDash val="solid"/>
                    </a:lnB>
                    <a:solidFill>
                      <a:srgbClr val="C3C3DD"/>
                    </a:solidFill>
                  </a:tcPr>
                </a:tc>
                <a:tc>
                  <a:txBody>
                    <a:bodyPr/>
                    <a:lstStyle/>
                    <a:p>
                      <a:pPr marL="19050">
                        <a:lnSpc>
                          <a:spcPct val="100000"/>
                        </a:lnSpc>
                        <a:spcBef>
                          <a:spcPts val="215"/>
                        </a:spcBef>
                      </a:pPr>
                      <a:r>
                        <a:rPr sz="1000" spc="-10" dirty="0">
                          <a:latin typeface="Segoe UI"/>
                          <a:cs typeface="Segoe UI"/>
                        </a:rPr>
                        <a:t>SeasonWinter</a:t>
                      </a:r>
                      <a:endParaRPr sz="1000">
                        <a:latin typeface="Segoe UI"/>
                        <a:cs typeface="Segoe UI"/>
                      </a:endParaRPr>
                    </a:p>
                  </a:txBody>
                  <a:tcPr marL="0" marR="0" marT="27305" marB="0">
                    <a:lnB w="12700">
                      <a:solidFill>
                        <a:srgbClr val="D9D9EA"/>
                      </a:solidFill>
                      <a:prstDash val="solid"/>
                    </a:lnB>
                    <a:solidFill>
                      <a:srgbClr val="FFFFFF"/>
                    </a:solidFill>
                  </a:tcPr>
                </a:tc>
                <a:tc>
                  <a:txBody>
                    <a:bodyPr/>
                    <a:lstStyle/>
                    <a:p>
                      <a:pPr marR="55880" algn="r">
                        <a:lnSpc>
                          <a:spcPct val="100000"/>
                        </a:lnSpc>
                        <a:spcBef>
                          <a:spcPts val="215"/>
                        </a:spcBef>
                      </a:pPr>
                      <a:r>
                        <a:rPr sz="1000" spc="-10" dirty="0">
                          <a:latin typeface="Segoe UI"/>
                          <a:cs typeface="Segoe UI"/>
                        </a:rPr>
                        <a:t>0.0960</a:t>
                      </a:r>
                      <a:endParaRPr sz="1000">
                        <a:latin typeface="Segoe UI"/>
                        <a:cs typeface="Segoe UI"/>
                      </a:endParaRPr>
                    </a:p>
                  </a:txBody>
                  <a:tcPr marL="0" marR="0" marT="27305" marB="0">
                    <a:lnB w="12700">
                      <a:solidFill>
                        <a:srgbClr val="D9D9EA"/>
                      </a:solidFill>
                      <a:prstDash val="solid"/>
                    </a:lnB>
                    <a:solidFill>
                      <a:srgbClr val="FCEB84"/>
                    </a:solidFill>
                  </a:tcPr>
                </a:tc>
                <a:tc>
                  <a:txBody>
                    <a:bodyPr/>
                    <a:lstStyle/>
                    <a:p>
                      <a:pPr marR="277495" algn="r">
                        <a:lnSpc>
                          <a:spcPct val="100000"/>
                        </a:lnSpc>
                        <a:spcBef>
                          <a:spcPts val="215"/>
                        </a:spcBef>
                      </a:pPr>
                      <a:r>
                        <a:rPr sz="1000" dirty="0">
                          <a:latin typeface="Webdings"/>
                          <a:cs typeface="Webdings"/>
                        </a:rPr>
                        <a:t></a:t>
                      </a:r>
                      <a:endParaRPr sz="1000">
                        <a:latin typeface="Webdings"/>
                        <a:cs typeface="Webdings"/>
                      </a:endParaRPr>
                    </a:p>
                  </a:txBody>
                  <a:tcPr marL="0" marR="0" marT="27305" marB="0">
                    <a:lnB w="12700">
                      <a:solidFill>
                        <a:srgbClr val="D9D9EA"/>
                      </a:solidFill>
                      <a:prstDash val="solid"/>
                    </a:lnB>
                    <a:solidFill>
                      <a:srgbClr val="FFFFFF"/>
                    </a:solidFill>
                  </a:tcPr>
                </a:tc>
                <a:tc vMerge="1">
                  <a:txBody>
                    <a:bodyPr/>
                    <a:lstStyle/>
                    <a:p>
                      <a:endParaRPr/>
                    </a:p>
                  </a:txBody>
                  <a:tcPr marL="0" marR="0" marT="0" marB="0">
                    <a:lnR w="12700">
                      <a:solidFill>
                        <a:srgbClr val="D9D9EA"/>
                      </a:solidFill>
                      <a:prstDash val="solid"/>
                    </a:lnR>
                    <a:lnT w="12700">
                      <a:solidFill>
                        <a:srgbClr val="D9D9EA"/>
                      </a:solidFill>
                      <a:prstDash val="solid"/>
                    </a:lnT>
                    <a:lnB w="12700">
                      <a:solidFill>
                        <a:srgbClr val="D9D9EA"/>
                      </a:solidFill>
                      <a:prstDash val="solid"/>
                    </a:lnB>
                    <a:solidFill>
                      <a:srgbClr val="C3C3DD"/>
                    </a:solidFill>
                  </a:tcPr>
                </a:tc>
                <a:extLst>
                  <a:ext uri="{0D108BD9-81ED-4DB2-BD59-A6C34878D82A}">
                    <a16:rowId xmlns:a16="http://schemas.microsoft.com/office/drawing/2014/main" val="10012"/>
                  </a:ext>
                </a:extLst>
              </a:tr>
            </a:tbl>
          </a:graphicData>
        </a:graphic>
      </p:graphicFrame>
      <p:grpSp>
        <p:nvGrpSpPr>
          <p:cNvPr id="6" name="object 6"/>
          <p:cNvGrpSpPr/>
          <p:nvPr/>
        </p:nvGrpSpPr>
        <p:grpSpPr>
          <a:xfrm>
            <a:off x="5988684" y="1203325"/>
            <a:ext cx="5658485" cy="2704465"/>
            <a:chOff x="5988684" y="1203325"/>
            <a:chExt cx="5658485" cy="2704465"/>
          </a:xfrm>
        </p:grpSpPr>
        <p:sp>
          <p:nvSpPr>
            <p:cNvPr id="7" name="object 7"/>
            <p:cNvSpPr/>
            <p:nvPr/>
          </p:nvSpPr>
          <p:spPr>
            <a:xfrm>
              <a:off x="5995034" y="1209675"/>
              <a:ext cx="5645785" cy="2691765"/>
            </a:xfrm>
            <a:custGeom>
              <a:avLst/>
              <a:gdLst/>
              <a:ahLst/>
              <a:cxnLst/>
              <a:rect l="l" t="t" r="r" b="b"/>
              <a:pathLst>
                <a:path w="5645784" h="2691765">
                  <a:moveTo>
                    <a:pt x="5645658" y="0"/>
                  </a:moveTo>
                  <a:lnTo>
                    <a:pt x="0" y="0"/>
                  </a:lnTo>
                  <a:lnTo>
                    <a:pt x="0" y="2691384"/>
                  </a:lnTo>
                  <a:lnTo>
                    <a:pt x="5645658" y="2691384"/>
                  </a:lnTo>
                  <a:lnTo>
                    <a:pt x="5645658" y="0"/>
                  </a:lnTo>
                  <a:close/>
                </a:path>
              </a:pathLst>
            </a:custGeom>
            <a:solidFill>
              <a:srgbClr val="C3C3DD"/>
            </a:solidFill>
          </p:spPr>
          <p:txBody>
            <a:bodyPr wrap="square" lIns="0" tIns="0" rIns="0" bIns="0" rtlCol="0"/>
            <a:lstStyle/>
            <a:p>
              <a:endParaRPr/>
            </a:p>
          </p:txBody>
        </p:sp>
        <p:sp>
          <p:nvSpPr>
            <p:cNvPr id="8" name="object 8"/>
            <p:cNvSpPr/>
            <p:nvPr/>
          </p:nvSpPr>
          <p:spPr>
            <a:xfrm>
              <a:off x="5995034" y="1209675"/>
              <a:ext cx="5645785" cy="2691765"/>
            </a:xfrm>
            <a:custGeom>
              <a:avLst/>
              <a:gdLst/>
              <a:ahLst/>
              <a:cxnLst/>
              <a:rect l="l" t="t" r="r" b="b"/>
              <a:pathLst>
                <a:path w="5645784" h="2691765">
                  <a:moveTo>
                    <a:pt x="0" y="0"/>
                  </a:moveTo>
                  <a:lnTo>
                    <a:pt x="5645658" y="0"/>
                  </a:lnTo>
                  <a:lnTo>
                    <a:pt x="5645658" y="2691384"/>
                  </a:lnTo>
                  <a:lnTo>
                    <a:pt x="0" y="2691384"/>
                  </a:lnTo>
                  <a:lnTo>
                    <a:pt x="0" y="0"/>
                  </a:lnTo>
                  <a:close/>
                </a:path>
              </a:pathLst>
            </a:custGeom>
            <a:ln w="12699">
              <a:solidFill>
                <a:srgbClr val="D9D9EA"/>
              </a:solidFill>
            </a:ln>
          </p:spPr>
          <p:txBody>
            <a:bodyPr wrap="square" lIns="0" tIns="0" rIns="0" bIns="0" rtlCol="0"/>
            <a:lstStyle/>
            <a:p>
              <a:endParaRPr/>
            </a:p>
          </p:txBody>
        </p:sp>
      </p:grpSp>
      <p:grpSp>
        <p:nvGrpSpPr>
          <p:cNvPr id="9" name="object 9"/>
          <p:cNvGrpSpPr/>
          <p:nvPr/>
        </p:nvGrpSpPr>
        <p:grpSpPr>
          <a:xfrm>
            <a:off x="545719" y="1181100"/>
            <a:ext cx="5303520" cy="2731135"/>
            <a:chOff x="545719" y="1181100"/>
            <a:chExt cx="5303520" cy="2731135"/>
          </a:xfrm>
        </p:grpSpPr>
        <p:sp>
          <p:nvSpPr>
            <p:cNvPr id="10" name="object 10"/>
            <p:cNvSpPr/>
            <p:nvPr/>
          </p:nvSpPr>
          <p:spPr>
            <a:xfrm>
              <a:off x="552069" y="1209675"/>
              <a:ext cx="5290820" cy="2691765"/>
            </a:xfrm>
            <a:custGeom>
              <a:avLst/>
              <a:gdLst/>
              <a:ahLst/>
              <a:cxnLst/>
              <a:rect l="l" t="t" r="r" b="b"/>
              <a:pathLst>
                <a:path w="5290820" h="2691765">
                  <a:moveTo>
                    <a:pt x="5290565" y="0"/>
                  </a:moveTo>
                  <a:lnTo>
                    <a:pt x="0" y="0"/>
                  </a:lnTo>
                  <a:lnTo>
                    <a:pt x="0" y="2691384"/>
                  </a:lnTo>
                  <a:lnTo>
                    <a:pt x="5290565" y="2691384"/>
                  </a:lnTo>
                  <a:lnTo>
                    <a:pt x="5290565" y="0"/>
                  </a:lnTo>
                  <a:close/>
                </a:path>
              </a:pathLst>
            </a:custGeom>
            <a:solidFill>
              <a:srgbClr val="C3C3DD"/>
            </a:solidFill>
          </p:spPr>
          <p:txBody>
            <a:bodyPr wrap="square" lIns="0" tIns="0" rIns="0" bIns="0" rtlCol="0"/>
            <a:lstStyle/>
            <a:p>
              <a:endParaRPr/>
            </a:p>
          </p:txBody>
        </p:sp>
        <p:sp>
          <p:nvSpPr>
            <p:cNvPr id="11" name="object 11"/>
            <p:cNvSpPr/>
            <p:nvPr/>
          </p:nvSpPr>
          <p:spPr>
            <a:xfrm>
              <a:off x="552069" y="1209675"/>
              <a:ext cx="5290820" cy="2691765"/>
            </a:xfrm>
            <a:custGeom>
              <a:avLst/>
              <a:gdLst/>
              <a:ahLst/>
              <a:cxnLst/>
              <a:rect l="l" t="t" r="r" b="b"/>
              <a:pathLst>
                <a:path w="5290820" h="2691765">
                  <a:moveTo>
                    <a:pt x="0" y="0"/>
                  </a:moveTo>
                  <a:lnTo>
                    <a:pt x="5290565" y="0"/>
                  </a:lnTo>
                  <a:lnTo>
                    <a:pt x="5290565" y="2691384"/>
                  </a:lnTo>
                  <a:lnTo>
                    <a:pt x="0" y="2691384"/>
                  </a:lnTo>
                  <a:lnTo>
                    <a:pt x="0" y="0"/>
                  </a:lnTo>
                  <a:close/>
                </a:path>
              </a:pathLst>
            </a:custGeom>
            <a:ln w="12700">
              <a:solidFill>
                <a:srgbClr val="D9D9EA"/>
              </a:solidFill>
            </a:ln>
          </p:spPr>
          <p:txBody>
            <a:bodyPr wrap="square" lIns="0" tIns="0" rIns="0" bIns="0" rtlCol="0"/>
            <a:lstStyle/>
            <a:p>
              <a:endParaRPr/>
            </a:p>
          </p:txBody>
        </p:sp>
        <p:pic>
          <p:nvPicPr>
            <p:cNvPr id="12" name="object 12"/>
            <p:cNvPicPr/>
            <p:nvPr/>
          </p:nvPicPr>
          <p:blipFill>
            <a:blip r:embed="rId2" cstate="print"/>
            <a:stretch>
              <a:fillRect/>
            </a:stretch>
          </p:blipFill>
          <p:spPr>
            <a:xfrm>
              <a:off x="872490" y="1181100"/>
              <a:ext cx="4422647" cy="2731007"/>
            </a:xfrm>
            <a:prstGeom prst="rect">
              <a:avLst/>
            </a:prstGeom>
          </p:spPr>
        </p:pic>
      </p:grpSp>
      <p:sp>
        <p:nvSpPr>
          <p:cNvPr id="13" name="object 13"/>
          <p:cNvSpPr txBox="1">
            <a:spLocks noGrp="1"/>
          </p:cNvSpPr>
          <p:nvPr>
            <p:ph type="title"/>
          </p:nvPr>
        </p:nvSpPr>
        <p:spPr>
          <a:prstGeom prst="rect">
            <a:avLst/>
          </a:prstGeom>
        </p:spPr>
        <p:txBody>
          <a:bodyPr vert="horz" wrap="square" lIns="0" tIns="138657" rIns="0" bIns="0" rtlCol="0">
            <a:spAutoFit/>
          </a:bodyPr>
          <a:lstStyle/>
          <a:p>
            <a:pPr marL="12700">
              <a:lnSpc>
                <a:spcPct val="100000"/>
              </a:lnSpc>
              <a:spcBef>
                <a:spcPts val="100"/>
              </a:spcBef>
            </a:pPr>
            <a:r>
              <a:rPr dirty="0"/>
              <a:t>METERWARE</a:t>
            </a:r>
            <a:r>
              <a:rPr spc="-25" dirty="0"/>
              <a:t> </a:t>
            </a:r>
            <a:r>
              <a:rPr dirty="0"/>
              <a:t>-</a:t>
            </a:r>
            <a:r>
              <a:rPr spc="-25" dirty="0"/>
              <a:t> </a:t>
            </a:r>
            <a:r>
              <a:rPr dirty="0"/>
              <a:t>opportunity</a:t>
            </a:r>
            <a:r>
              <a:rPr spc="-5" dirty="0"/>
              <a:t> </a:t>
            </a:r>
            <a:r>
              <a:rPr dirty="0"/>
              <a:t>for</a:t>
            </a:r>
            <a:r>
              <a:rPr spc="-35" dirty="0"/>
              <a:t> </a:t>
            </a:r>
            <a:r>
              <a:rPr dirty="0"/>
              <a:t>BDF</a:t>
            </a:r>
            <a:r>
              <a:rPr spc="-15" dirty="0"/>
              <a:t> </a:t>
            </a:r>
            <a:r>
              <a:rPr dirty="0"/>
              <a:t>to</a:t>
            </a:r>
            <a:r>
              <a:rPr spc="-10" dirty="0"/>
              <a:t> </a:t>
            </a:r>
            <a:r>
              <a:rPr dirty="0"/>
              <a:t>increase</a:t>
            </a:r>
            <a:r>
              <a:rPr spc="-35" dirty="0"/>
              <a:t> </a:t>
            </a:r>
            <a:r>
              <a:rPr dirty="0"/>
              <a:t>brand</a:t>
            </a:r>
            <a:r>
              <a:rPr spc="-30" dirty="0"/>
              <a:t> </a:t>
            </a:r>
            <a:r>
              <a:rPr spc="-10" dirty="0"/>
              <a:t>equity</a:t>
            </a:r>
          </a:p>
        </p:txBody>
      </p:sp>
      <p:sp>
        <p:nvSpPr>
          <p:cNvPr id="14" name="object 14"/>
          <p:cNvSpPr txBox="1"/>
          <p:nvPr/>
        </p:nvSpPr>
        <p:spPr>
          <a:xfrm>
            <a:off x="6323838" y="4274820"/>
            <a:ext cx="5004435" cy="2277745"/>
          </a:xfrm>
          <a:prstGeom prst="rect">
            <a:avLst/>
          </a:prstGeom>
          <a:solidFill>
            <a:srgbClr val="FFFFFF"/>
          </a:solidFill>
        </p:spPr>
        <p:txBody>
          <a:bodyPr vert="horz" wrap="square" lIns="0" tIns="3175" rIns="0" bIns="0" rtlCol="0">
            <a:spAutoFit/>
          </a:bodyPr>
          <a:lstStyle/>
          <a:p>
            <a:pPr marL="400050" marR="323850" indent="-400050">
              <a:lnSpc>
                <a:spcPts val="1920"/>
              </a:lnSpc>
              <a:spcBef>
                <a:spcPts val="25"/>
              </a:spcBef>
              <a:buAutoNum type="romanLcPeriod"/>
              <a:tabLst>
                <a:tab pos="400050" algn="l"/>
                <a:tab pos="400685" algn="l"/>
              </a:tabLst>
            </a:pPr>
            <a:r>
              <a:rPr sz="1600" dirty="0">
                <a:solidFill>
                  <a:srgbClr val="2C2C2C"/>
                </a:solidFill>
                <a:latin typeface="Segoe UI"/>
                <a:cs typeface="Segoe UI"/>
              </a:rPr>
              <a:t>METERWARE</a:t>
            </a:r>
            <a:r>
              <a:rPr sz="1600" spc="-25" dirty="0">
                <a:solidFill>
                  <a:srgbClr val="2C2C2C"/>
                </a:solidFill>
                <a:latin typeface="Segoe UI"/>
                <a:cs typeface="Segoe UI"/>
              </a:rPr>
              <a:t> </a:t>
            </a:r>
            <a:r>
              <a:rPr sz="1600" dirty="0">
                <a:solidFill>
                  <a:srgbClr val="2C2C2C"/>
                </a:solidFill>
                <a:latin typeface="Segoe UI"/>
                <a:cs typeface="Segoe UI"/>
              </a:rPr>
              <a:t>segment</a:t>
            </a:r>
            <a:r>
              <a:rPr sz="1600" spc="-50" dirty="0">
                <a:solidFill>
                  <a:srgbClr val="2C2C2C"/>
                </a:solidFill>
                <a:latin typeface="Segoe UI"/>
                <a:cs typeface="Segoe UI"/>
              </a:rPr>
              <a:t> </a:t>
            </a:r>
            <a:r>
              <a:rPr sz="1600" dirty="0">
                <a:solidFill>
                  <a:srgbClr val="2C2C2C"/>
                </a:solidFill>
                <a:latin typeface="Segoe UI"/>
                <a:cs typeface="Segoe UI"/>
              </a:rPr>
              <a:t>is</a:t>
            </a:r>
            <a:r>
              <a:rPr sz="1600" spc="-40" dirty="0">
                <a:solidFill>
                  <a:srgbClr val="2C2C2C"/>
                </a:solidFill>
                <a:latin typeface="Segoe UI"/>
                <a:cs typeface="Segoe UI"/>
              </a:rPr>
              <a:t> </a:t>
            </a:r>
            <a:r>
              <a:rPr sz="1600" dirty="0">
                <a:solidFill>
                  <a:srgbClr val="2C2C2C"/>
                </a:solidFill>
                <a:latin typeface="Segoe UI"/>
                <a:cs typeface="Segoe UI"/>
              </a:rPr>
              <a:t>marginally</a:t>
            </a:r>
            <a:r>
              <a:rPr sz="1600" spc="-50" dirty="0">
                <a:solidFill>
                  <a:srgbClr val="2C2C2C"/>
                </a:solidFill>
                <a:latin typeface="Segoe UI"/>
                <a:cs typeface="Segoe UI"/>
              </a:rPr>
              <a:t> </a:t>
            </a:r>
            <a:r>
              <a:rPr sz="1600" dirty="0">
                <a:solidFill>
                  <a:srgbClr val="2C2C2C"/>
                </a:solidFill>
                <a:latin typeface="Segoe UI"/>
                <a:cs typeface="Segoe UI"/>
              </a:rPr>
              <a:t>price</a:t>
            </a:r>
            <a:r>
              <a:rPr sz="1600" spc="-30" dirty="0">
                <a:solidFill>
                  <a:srgbClr val="2C2C2C"/>
                </a:solidFill>
                <a:latin typeface="Segoe UI"/>
                <a:cs typeface="Segoe UI"/>
              </a:rPr>
              <a:t> </a:t>
            </a:r>
            <a:r>
              <a:rPr sz="1600" spc="-10" dirty="0">
                <a:solidFill>
                  <a:srgbClr val="2C2C2C"/>
                </a:solidFill>
                <a:latin typeface="Segoe UI"/>
                <a:cs typeface="Segoe UI"/>
              </a:rPr>
              <a:t>elastic </a:t>
            </a:r>
            <a:r>
              <a:rPr sz="1600" dirty="0">
                <a:solidFill>
                  <a:srgbClr val="2C2C2C"/>
                </a:solidFill>
                <a:latin typeface="Segoe UI"/>
                <a:cs typeface="Segoe UI"/>
              </a:rPr>
              <a:t>due</a:t>
            </a:r>
            <a:r>
              <a:rPr sz="1600" spc="-30" dirty="0">
                <a:solidFill>
                  <a:srgbClr val="2C2C2C"/>
                </a:solidFill>
                <a:latin typeface="Segoe UI"/>
                <a:cs typeface="Segoe UI"/>
              </a:rPr>
              <a:t> </a:t>
            </a:r>
            <a:r>
              <a:rPr sz="1600" dirty="0">
                <a:solidFill>
                  <a:srgbClr val="2C2C2C"/>
                </a:solidFill>
                <a:latin typeface="Segoe UI"/>
                <a:cs typeface="Segoe UI"/>
              </a:rPr>
              <a:t>to</a:t>
            </a:r>
            <a:r>
              <a:rPr sz="1600" spc="-20" dirty="0">
                <a:solidFill>
                  <a:srgbClr val="2C2C2C"/>
                </a:solidFill>
                <a:latin typeface="Segoe UI"/>
                <a:cs typeface="Segoe UI"/>
              </a:rPr>
              <a:t> </a:t>
            </a:r>
            <a:r>
              <a:rPr sz="1600" dirty="0">
                <a:solidFill>
                  <a:srgbClr val="2C2C2C"/>
                </a:solidFill>
                <a:latin typeface="Segoe UI"/>
                <a:cs typeface="Segoe UI"/>
              </a:rPr>
              <a:t>neutral</a:t>
            </a:r>
            <a:r>
              <a:rPr sz="1600" spc="-30" dirty="0">
                <a:solidFill>
                  <a:srgbClr val="2C2C2C"/>
                </a:solidFill>
                <a:latin typeface="Segoe UI"/>
                <a:cs typeface="Segoe UI"/>
              </a:rPr>
              <a:t> </a:t>
            </a:r>
            <a:r>
              <a:rPr sz="1600" dirty="0">
                <a:solidFill>
                  <a:srgbClr val="2C2C2C"/>
                </a:solidFill>
                <a:latin typeface="Segoe UI"/>
                <a:cs typeface="Segoe UI"/>
              </a:rPr>
              <a:t>Price_Ln</a:t>
            </a:r>
            <a:r>
              <a:rPr sz="1600" spc="-30" dirty="0">
                <a:solidFill>
                  <a:srgbClr val="2C2C2C"/>
                </a:solidFill>
                <a:latin typeface="Segoe UI"/>
                <a:cs typeface="Segoe UI"/>
              </a:rPr>
              <a:t> </a:t>
            </a:r>
            <a:r>
              <a:rPr sz="1600" spc="-10" dirty="0">
                <a:solidFill>
                  <a:srgbClr val="2C2C2C"/>
                </a:solidFill>
                <a:latin typeface="Segoe UI"/>
                <a:cs typeface="Segoe UI"/>
              </a:rPr>
              <a:t>coefficient</a:t>
            </a:r>
            <a:endParaRPr sz="1600">
              <a:latin typeface="Segoe UI"/>
              <a:cs typeface="Segoe UI"/>
            </a:endParaRPr>
          </a:p>
          <a:p>
            <a:pPr marL="400050" marR="240665" indent="-400050">
              <a:lnSpc>
                <a:spcPct val="100000"/>
              </a:lnSpc>
              <a:spcBef>
                <a:spcPts val="735"/>
              </a:spcBef>
              <a:buAutoNum type="romanLcPeriod"/>
              <a:tabLst>
                <a:tab pos="400050" algn="l"/>
                <a:tab pos="400685" algn="l"/>
              </a:tabLst>
            </a:pPr>
            <a:r>
              <a:rPr sz="1600" dirty="0">
                <a:solidFill>
                  <a:srgbClr val="2C2C2C"/>
                </a:solidFill>
                <a:latin typeface="Segoe UI"/>
                <a:cs typeface="Segoe UI"/>
              </a:rPr>
              <a:t>There</a:t>
            </a:r>
            <a:r>
              <a:rPr sz="1600" spc="-40" dirty="0">
                <a:solidFill>
                  <a:srgbClr val="2C2C2C"/>
                </a:solidFill>
                <a:latin typeface="Segoe UI"/>
                <a:cs typeface="Segoe UI"/>
              </a:rPr>
              <a:t> </a:t>
            </a:r>
            <a:r>
              <a:rPr sz="1600" dirty="0">
                <a:solidFill>
                  <a:srgbClr val="2C2C2C"/>
                </a:solidFill>
                <a:latin typeface="Segoe UI"/>
                <a:cs typeface="Segoe UI"/>
              </a:rPr>
              <a:t>is</a:t>
            </a:r>
            <a:r>
              <a:rPr sz="1600" spc="-35" dirty="0">
                <a:solidFill>
                  <a:srgbClr val="2C2C2C"/>
                </a:solidFill>
                <a:latin typeface="Segoe UI"/>
                <a:cs typeface="Segoe UI"/>
              </a:rPr>
              <a:t> </a:t>
            </a:r>
            <a:r>
              <a:rPr sz="1600" dirty="0">
                <a:solidFill>
                  <a:srgbClr val="2C2C2C"/>
                </a:solidFill>
                <a:latin typeface="Segoe UI"/>
                <a:cs typeface="Segoe UI"/>
              </a:rPr>
              <a:t>a</a:t>
            </a:r>
            <a:r>
              <a:rPr sz="1600" spc="-30" dirty="0">
                <a:solidFill>
                  <a:srgbClr val="2C2C2C"/>
                </a:solidFill>
                <a:latin typeface="Segoe UI"/>
                <a:cs typeface="Segoe UI"/>
              </a:rPr>
              <a:t> </a:t>
            </a:r>
            <a:r>
              <a:rPr sz="1600" dirty="0">
                <a:solidFill>
                  <a:srgbClr val="2C2C2C"/>
                </a:solidFill>
                <a:latin typeface="Segoe UI"/>
                <a:cs typeface="Segoe UI"/>
              </a:rPr>
              <a:t>strong</a:t>
            </a:r>
            <a:r>
              <a:rPr sz="1600" spc="-35" dirty="0">
                <a:solidFill>
                  <a:srgbClr val="2C2C2C"/>
                </a:solidFill>
                <a:latin typeface="Segoe UI"/>
                <a:cs typeface="Segoe UI"/>
              </a:rPr>
              <a:t> </a:t>
            </a:r>
            <a:r>
              <a:rPr sz="1600" dirty="0">
                <a:solidFill>
                  <a:srgbClr val="2C2C2C"/>
                </a:solidFill>
                <a:latin typeface="Segoe UI"/>
                <a:cs typeface="Segoe UI"/>
              </a:rPr>
              <a:t>relationship</a:t>
            </a:r>
            <a:r>
              <a:rPr sz="1600" spc="-45" dirty="0">
                <a:solidFill>
                  <a:srgbClr val="2C2C2C"/>
                </a:solidFill>
                <a:latin typeface="Segoe UI"/>
                <a:cs typeface="Segoe UI"/>
              </a:rPr>
              <a:t> </a:t>
            </a:r>
            <a:r>
              <a:rPr sz="1600" dirty="0">
                <a:solidFill>
                  <a:srgbClr val="2C2C2C"/>
                </a:solidFill>
                <a:latin typeface="Segoe UI"/>
                <a:cs typeface="Segoe UI"/>
              </a:rPr>
              <a:t>between</a:t>
            </a:r>
            <a:r>
              <a:rPr sz="1600" spc="-50" dirty="0">
                <a:solidFill>
                  <a:srgbClr val="2C2C2C"/>
                </a:solidFill>
                <a:latin typeface="Segoe UI"/>
                <a:cs typeface="Segoe UI"/>
              </a:rPr>
              <a:t> </a:t>
            </a:r>
            <a:r>
              <a:rPr sz="1600" dirty="0">
                <a:solidFill>
                  <a:srgbClr val="2C2C2C"/>
                </a:solidFill>
                <a:latin typeface="Segoe UI"/>
                <a:cs typeface="Segoe UI"/>
              </a:rPr>
              <a:t>volume</a:t>
            </a:r>
            <a:r>
              <a:rPr sz="1600" spc="-40" dirty="0">
                <a:solidFill>
                  <a:srgbClr val="2C2C2C"/>
                </a:solidFill>
                <a:latin typeface="Segoe UI"/>
                <a:cs typeface="Segoe UI"/>
              </a:rPr>
              <a:t> </a:t>
            </a:r>
            <a:r>
              <a:rPr sz="1600" spc="-25" dirty="0">
                <a:solidFill>
                  <a:srgbClr val="2C2C2C"/>
                </a:solidFill>
                <a:latin typeface="Segoe UI"/>
                <a:cs typeface="Segoe UI"/>
              </a:rPr>
              <a:t>of </a:t>
            </a:r>
            <a:r>
              <a:rPr sz="1600" dirty="0">
                <a:solidFill>
                  <a:srgbClr val="2C2C2C"/>
                </a:solidFill>
                <a:latin typeface="Segoe UI"/>
                <a:cs typeface="Segoe UI"/>
              </a:rPr>
              <a:t>the</a:t>
            </a:r>
            <a:r>
              <a:rPr sz="1600" spc="-35" dirty="0">
                <a:solidFill>
                  <a:srgbClr val="2C2C2C"/>
                </a:solidFill>
                <a:latin typeface="Segoe UI"/>
                <a:cs typeface="Segoe UI"/>
              </a:rPr>
              <a:t> </a:t>
            </a:r>
            <a:r>
              <a:rPr sz="1600" dirty="0">
                <a:solidFill>
                  <a:srgbClr val="2C2C2C"/>
                </a:solidFill>
                <a:latin typeface="Segoe UI"/>
                <a:cs typeface="Segoe UI"/>
              </a:rPr>
              <a:t>sales</a:t>
            </a:r>
            <a:r>
              <a:rPr sz="1600" spc="-25" dirty="0">
                <a:solidFill>
                  <a:srgbClr val="2C2C2C"/>
                </a:solidFill>
                <a:latin typeface="Segoe UI"/>
                <a:cs typeface="Segoe UI"/>
              </a:rPr>
              <a:t> </a:t>
            </a:r>
            <a:r>
              <a:rPr sz="1600" dirty="0">
                <a:solidFill>
                  <a:srgbClr val="2C2C2C"/>
                </a:solidFill>
                <a:latin typeface="Segoe UI"/>
                <a:cs typeface="Segoe UI"/>
              </a:rPr>
              <a:t>and</a:t>
            </a:r>
            <a:r>
              <a:rPr sz="1600" spc="-30" dirty="0">
                <a:solidFill>
                  <a:srgbClr val="2C2C2C"/>
                </a:solidFill>
                <a:latin typeface="Segoe UI"/>
                <a:cs typeface="Segoe UI"/>
              </a:rPr>
              <a:t> </a:t>
            </a:r>
            <a:r>
              <a:rPr sz="1600" dirty="0">
                <a:solidFill>
                  <a:srgbClr val="2C2C2C"/>
                </a:solidFill>
                <a:latin typeface="Segoe UI"/>
                <a:cs typeface="Segoe UI"/>
              </a:rPr>
              <a:t>TDP</a:t>
            </a:r>
            <a:r>
              <a:rPr sz="1600" spc="-15" dirty="0">
                <a:solidFill>
                  <a:srgbClr val="2C2C2C"/>
                </a:solidFill>
                <a:latin typeface="Segoe UI"/>
                <a:cs typeface="Segoe UI"/>
              </a:rPr>
              <a:t> </a:t>
            </a:r>
            <a:r>
              <a:rPr sz="1600" dirty="0">
                <a:solidFill>
                  <a:srgbClr val="2C2C2C"/>
                </a:solidFill>
                <a:latin typeface="Segoe UI"/>
                <a:cs typeface="Segoe UI"/>
              </a:rPr>
              <a:t>i.e.</a:t>
            </a:r>
            <a:r>
              <a:rPr sz="1600" spc="-10" dirty="0">
                <a:solidFill>
                  <a:srgbClr val="2C2C2C"/>
                </a:solidFill>
                <a:latin typeface="Segoe UI"/>
                <a:cs typeface="Segoe UI"/>
              </a:rPr>
              <a:t> </a:t>
            </a:r>
            <a:r>
              <a:rPr sz="1600" dirty="0">
                <a:solidFill>
                  <a:srgbClr val="2C2C2C"/>
                </a:solidFill>
                <a:latin typeface="Segoe UI"/>
                <a:cs typeface="Segoe UI"/>
              </a:rPr>
              <a:t>weighted</a:t>
            </a:r>
            <a:r>
              <a:rPr sz="1600" spc="-35" dirty="0">
                <a:solidFill>
                  <a:srgbClr val="2C2C2C"/>
                </a:solidFill>
                <a:latin typeface="Segoe UI"/>
                <a:cs typeface="Segoe UI"/>
              </a:rPr>
              <a:t> </a:t>
            </a:r>
            <a:r>
              <a:rPr sz="1600" spc="-10" dirty="0">
                <a:solidFill>
                  <a:srgbClr val="2C2C2C"/>
                </a:solidFill>
                <a:latin typeface="Segoe UI"/>
                <a:cs typeface="Segoe UI"/>
              </a:rPr>
              <a:t>distribution</a:t>
            </a:r>
            <a:endParaRPr sz="1600">
              <a:latin typeface="Segoe UI"/>
              <a:cs typeface="Segoe UI"/>
            </a:endParaRPr>
          </a:p>
          <a:p>
            <a:pPr marL="400050" marR="416559" indent="-400050">
              <a:lnSpc>
                <a:spcPct val="100000"/>
              </a:lnSpc>
              <a:spcBef>
                <a:spcPts val="795"/>
              </a:spcBef>
              <a:buAutoNum type="romanLcPeriod"/>
              <a:tabLst>
                <a:tab pos="400050" algn="l"/>
                <a:tab pos="400685" algn="l"/>
              </a:tabLst>
            </a:pPr>
            <a:r>
              <a:rPr sz="1600" dirty="0">
                <a:solidFill>
                  <a:srgbClr val="2C2C2C"/>
                </a:solidFill>
                <a:latin typeface="Segoe UI"/>
                <a:cs typeface="Segoe UI"/>
              </a:rPr>
              <a:t>Brand</a:t>
            </a:r>
            <a:r>
              <a:rPr sz="1600" spc="-50" dirty="0">
                <a:solidFill>
                  <a:srgbClr val="2C2C2C"/>
                </a:solidFill>
                <a:latin typeface="Segoe UI"/>
                <a:cs typeface="Segoe UI"/>
              </a:rPr>
              <a:t> </a:t>
            </a:r>
            <a:r>
              <a:rPr sz="1600" dirty="0">
                <a:solidFill>
                  <a:srgbClr val="2C2C2C"/>
                </a:solidFill>
                <a:latin typeface="Segoe UI"/>
                <a:cs typeface="Segoe UI"/>
              </a:rPr>
              <a:t>Hansaplast</a:t>
            </a:r>
            <a:r>
              <a:rPr sz="1600" spc="-40" dirty="0">
                <a:solidFill>
                  <a:srgbClr val="2C2C2C"/>
                </a:solidFill>
                <a:latin typeface="Segoe UI"/>
                <a:cs typeface="Segoe UI"/>
              </a:rPr>
              <a:t> </a:t>
            </a:r>
            <a:r>
              <a:rPr sz="1600" dirty="0">
                <a:solidFill>
                  <a:srgbClr val="2C2C2C"/>
                </a:solidFill>
                <a:latin typeface="Segoe UI"/>
                <a:cs typeface="Segoe UI"/>
              </a:rPr>
              <a:t>has</a:t>
            </a:r>
            <a:r>
              <a:rPr sz="1600" spc="-40" dirty="0">
                <a:solidFill>
                  <a:srgbClr val="2C2C2C"/>
                </a:solidFill>
                <a:latin typeface="Segoe UI"/>
                <a:cs typeface="Segoe UI"/>
              </a:rPr>
              <a:t> </a:t>
            </a:r>
            <a:r>
              <a:rPr sz="1600" dirty="0">
                <a:solidFill>
                  <a:srgbClr val="2C2C2C"/>
                </a:solidFill>
                <a:latin typeface="Segoe UI"/>
                <a:cs typeface="Segoe UI"/>
              </a:rPr>
              <a:t>one</a:t>
            </a:r>
            <a:r>
              <a:rPr sz="1600" spc="-25" dirty="0">
                <a:solidFill>
                  <a:srgbClr val="2C2C2C"/>
                </a:solidFill>
                <a:latin typeface="Segoe UI"/>
                <a:cs typeface="Segoe UI"/>
              </a:rPr>
              <a:t> </a:t>
            </a:r>
            <a:r>
              <a:rPr sz="1600" dirty="0">
                <a:solidFill>
                  <a:srgbClr val="2C2C2C"/>
                </a:solidFill>
                <a:latin typeface="Segoe UI"/>
                <a:cs typeface="Segoe UI"/>
              </a:rPr>
              <a:t>of</a:t>
            </a:r>
            <a:r>
              <a:rPr sz="1600" spc="-15" dirty="0">
                <a:solidFill>
                  <a:srgbClr val="2C2C2C"/>
                </a:solidFill>
                <a:latin typeface="Segoe UI"/>
                <a:cs typeface="Segoe UI"/>
              </a:rPr>
              <a:t> </a:t>
            </a:r>
            <a:r>
              <a:rPr sz="1600" dirty="0">
                <a:solidFill>
                  <a:srgbClr val="2C2C2C"/>
                </a:solidFill>
                <a:latin typeface="Segoe UI"/>
                <a:cs typeface="Segoe UI"/>
              </a:rPr>
              <a:t>the</a:t>
            </a:r>
            <a:r>
              <a:rPr sz="1600" spc="-35" dirty="0">
                <a:solidFill>
                  <a:srgbClr val="2C2C2C"/>
                </a:solidFill>
                <a:latin typeface="Segoe UI"/>
                <a:cs typeface="Segoe UI"/>
              </a:rPr>
              <a:t> </a:t>
            </a:r>
            <a:r>
              <a:rPr sz="1600" dirty="0">
                <a:solidFill>
                  <a:srgbClr val="2C2C2C"/>
                </a:solidFill>
                <a:latin typeface="Segoe UI"/>
                <a:cs typeface="Segoe UI"/>
              </a:rPr>
              <a:t>lowest</a:t>
            </a:r>
            <a:r>
              <a:rPr sz="1600" spc="-25" dirty="0">
                <a:solidFill>
                  <a:srgbClr val="2C2C2C"/>
                </a:solidFill>
                <a:latin typeface="Segoe UI"/>
                <a:cs typeface="Segoe UI"/>
              </a:rPr>
              <a:t> </a:t>
            </a:r>
            <a:r>
              <a:rPr sz="1600" spc="-10" dirty="0">
                <a:solidFill>
                  <a:srgbClr val="2C2C2C"/>
                </a:solidFill>
                <a:latin typeface="Segoe UI"/>
                <a:cs typeface="Segoe UI"/>
              </a:rPr>
              <a:t>brand </a:t>
            </a:r>
            <a:r>
              <a:rPr sz="1600" dirty="0">
                <a:solidFill>
                  <a:srgbClr val="2C2C2C"/>
                </a:solidFill>
                <a:latin typeface="Segoe UI"/>
                <a:cs typeface="Segoe UI"/>
              </a:rPr>
              <a:t>recognition,</a:t>
            </a:r>
            <a:r>
              <a:rPr sz="1600" spc="-45" dirty="0">
                <a:solidFill>
                  <a:srgbClr val="2C2C2C"/>
                </a:solidFill>
                <a:latin typeface="Segoe UI"/>
                <a:cs typeface="Segoe UI"/>
              </a:rPr>
              <a:t> </a:t>
            </a:r>
            <a:r>
              <a:rPr sz="1600" dirty="0">
                <a:solidFill>
                  <a:srgbClr val="2C2C2C"/>
                </a:solidFill>
                <a:latin typeface="Segoe UI"/>
                <a:cs typeface="Segoe UI"/>
              </a:rPr>
              <a:t>but</a:t>
            </a:r>
            <a:r>
              <a:rPr sz="1600" spc="-40" dirty="0">
                <a:solidFill>
                  <a:srgbClr val="2C2C2C"/>
                </a:solidFill>
                <a:latin typeface="Segoe UI"/>
                <a:cs typeface="Segoe UI"/>
              </a:rPr>
              <a:t> </a:t>
            </a:r>
            <a:r>
              <a:rPr sz="1600" dirty="0">
                <a:solidFill>
                  <a:srgbClr val="2C2C2C"/>
                </a:solidFill>
                <a:latin typeface="Segoe UI"/>
                <a:cs typeface="Segoe UI"/>
              </a:rPr>
              <a:t>its</a:t>
            </a:r>
            <a:r>
              <a:rPr sz="1600" spc="-30" dirty="0">
                <a:solidFill>
                  <a:srgbClr val="2C2C2C"/>
                </a:solidFill>
                <a:latin typeface="Segoe UI"/>
                <a:cs typeface="Segoe UI"/>
              </a:rPr>
              <a:t> </a:t>
            </a:r>
            <a:r>
              <a:rPr sz="1600" dirty="0">
                <a:solidFill>
                  <a:srgbClr val="2C2C2C"/>
                </a:solidFill>
                <a:latin typeface="Segoe UI"/>
                <a:cs typeface="Segoe UI"/>
              </a:rPr>
              <a:t>coefficient</a:t>
            </a:r>
            <a:r>
              <a:rPr sz="1600" spc="-45" dirty="0">
                <a:solidFill>
                  <a:srgbClr val="2C2C2C"/>
                </a:solidFill>
                <a:latin typeface="Segoe UI"/>
                <a:cs typeface="Segoe UI"/>
              </a:rPr>
              <a:t> </a:t>
            </a:r>
            <a:r>
              <a:rPr sz="1600" dirty="0">
                <a:solidFill>
                  <a:srgbClr val="2C2C2C"/>
                </a:solidFill>
                <a:latin typeface="Segoe UI"/>
                <a:cs typeface="Segoe UI"/>
              </a:rPr>
              <a:t>is</a:t>
            </a:r>
            <a:r>
              <a:rPr sz="1600" spc="-30" dirty="0">
                <a:solidFill>
                  <a:srgbClr val="2C2C2C"/>
                </a:solidFill>
                <a:latin typeface="Segoe UI"/>
                <a:cs typeface="Segoe UI"/>
              </a:rPr>
              <a:t> </a:t>
            </a:r>
            <a:r>
              <a:rPr sz="1600" dirty="0">
                <a:solidFill>
                  <a:srgbClr val="2C2C2C"/>
                </a:solidFill>
                <a:latin typeface="Segoe UI"/>
                <a:cs typeface="Segoe UI"/>
              </a:rPr>
              <a:t>not</a:t>
            </a:r>
            <a:r>
              <a:rPr sz="1600" spc="-25" dirty="0">
                <a:solidFill>
                  <a:srgbClr val="2C2C2C"/>
                </a:solidFill>
                <a:latin typeface="Segoe UI"/>
                <a:cs typeface="Segoe UI"/>
              </a:rPr>
              <a:t> </a:t>
            </a:r>
            <a:r>
              <a:rPr sz="1600" spc="-10" dirty="0">
                <a:solidFill>
                  <a:srgbClr val="2C2C2C"/>
                </a:solidFill>
                <a:latin typeface="Segoe UI"/>
                <a:cs typeface="Segoe UI"/>
              </a:rPr>
              <a:t>significant</a:t>
            </a:r>
            <a:endParaRPr sz="1600">
              <a:latin typeface="Segoe UI"/>
              <a:cs typeface="Segoe UI"/>
            </a:endParaRPr>
          </a:p>
          <a:p>
            <a:pPr marL="400050" marR="747395" indent="-400050">
              <a:lnSpc>
                <a:spcPct val="100000"/>
              </a:lnSpc>
              <a:spcBef>
                <a:spcPts val="805"/>
              </a:spcBef>
              <a:buAutoNum type="romanLcPeriod"/>
              <a:tabLst>
                <a:tab pos="400050" algn="l"/>
                <a:tab pos="400685" algn="l"/>
              </a:tabLst>
            </a:pPr>
            <a:r>
              <a:rPr sz="1600" dirty="0">
                <a:solidFill>
                  <a:srgbClr val="2C2C2C"/>
                </a:solidFill>
                <a:latin typeface="Segoe UI"/>
                <a:cs typeface="Segoe UI"/>
              </a:rPr>
              <a:t>Seasonality</a:t>
            </a:r>
            <a:r>
              <a:rPr sz="1600" spc="-45" dirty="0">
                <a:solidFill>
                  <a:srgbClr val="2C2C2C"/>
                </a:solidFill>
                <a:latin typeface="Segoe UI"/>
                <a:cs typeface="Segoe UI"/>
              </a:rPr>
              <a:t> </a:t>
            </a:r>
            <a:r>
              <a:rPr sz="1600" dirty="0">
                <a:solidFill>
                  <a:srgbClr val="2C2C2C"/>
                </a:solidFill>
                <a:latin typeface="Segoe UI"/>
                <a:cs typeface="Segoe UI"/>
              </a:rPr>
              <a:t>factor</a:t>
            </a:r>
            <a:r>
              <a:rPr sz="1600" spc="-20" dirty="0">
                <a:solidFill>
                  <a:srgbClr val="2C2C2C"/>
                </a:solidFill>
                <a:latin typeface="Segoe UI"/>
                <a:cs typeface="Segoe UI"/>
              </a:rPr>
              <a:t> </a:t>
            </a:r>
            <a:r>
              <a:rPr sz="1600" dirty="0">
                <a:solidFill>
                  <a:srgbClr val="2C2C2C"/>
                </a:solidFill>
                <a:latin typeface="Segoe UI"/>
                <a:cs typeface="Segoe UI"/>
              </a:rPr>
              <a:t>-</a:t>
            </a:r>
            <a:r>
              <a:rPr sz="1600" spc="-25" dirty="0">
                <a:solidFill>
                  <a:srgbClr val="2C2C2C"/>
                </a:solidFill>
                <a:latin typeface="Segoe UI"/>
                <a:cs typeface="Segoe UI"/>
              </a:rPr>
              <a:t> </a:t>
            </a:r>
            <a:r>
              <a:rPr sz="1600" dirty="0">
                <a:solidFill>
                  <a:srgbClr val="2C2C2C"/>
                </a:solidFill>
                <a:latin typeface="Segoe UI"/>
                <a:cs typeface="Segoe UI"/>
              </a:rPr>
              <a:t>summer</a:t>
            </a:r>
            <a:r>
              <a:rPr sz="1600" spc="-30" dirty="0">
                <a:solidFill>
                  <a:srgbClr val="2C2C2C"/>
                </a:solidFill>
                <a:latin typeface="Segoe UI"/>
                <a:cs typeface="Segoe UI"/>
              </a:rPr>
              <a:t> </a:t>
            </a:r>
            <a:r>
              <a:rPr sz="1600" dirty="0">
                <a:solidFill>
                  <a:srgbClr val="2C2C2C"/>
                </a:solidFill>
                <a:latin typeface="Segoe UI"/>
                <a:cs typeface="Segoe UI"/>
              </a:rPr>
              <a:t>time</a:t>
            </a:r>
            <a:r>
              <a:rPr sz="1600" spc="-25" dirty="0">
                <a:solidFill>
                  <a:srgbClr val="2C2C2C"/>
                </a:solidFill>
                <a:latin typeface="Segoe UI"/>
                <a:cs typeface="Segoe UI"/>
              </a:rPr>
              <a:t> </a:t>
            </a:r>
            <a:r>
              <a:rPr sz="1600" spc="-10" dirty="0">
                <a:solidFill>
                  <a:srgbClr val="2C2C2C"/>
                </a:solidFill>
                <a:latin typeface="Segoe UI"/>
                <a:cs typeface="Segoe UI"/>
              </a:rPr>
              <a:t>positively </a:t>
            </a:r>
            <a:r>
              <a:rPr sz="1600" dirty="0">
                <a:solidFill>
                  <a:srgbClr val="2C2C2C"/>
                </a:solidFill>
                <a:latin typeface="Segoe UI"/>
                <a:cs typeface="Segoe UI"/>
              </a:rPr>
              <a:t>influences</a:t>
            </a:r>
            <a:r>
              <a:rPr sz="1600" spc="-45" dirty="0">
                <a:solidFill>
                  <a:srgbClr val="2C2C2C"/>
                </a:solidFill>
                <a:latin typeface="Segoe UI"/>
                <a:cs typeface="Segoe UI"/>
              </a:rPr>
              <a:t> </a:t>
            </a:r>
            <a:r>
              <a:rPr sz="1600" dirty="0">
                <a:solidFill>
                  <a:srgbClr val="2C2C2C"/>
                </a:solidFill>
                <a:latin typeface="Segoe UI"/>
                <a:cs typeface="Segoe UI"/>
              </a:rPr>
              <a:t>the</a:t>
            </a:r>
            <a:r>
              <a:rPr sz="1600" spc="-30" dirty="0">
                <a:solidFill>
                  <a:srgbClr val="2C2C2C"/>
                </a:solidFill>
                <a:latin typeface="Segoe UI"/>
                <a:cs typeface="Segoe UI"/>
              </a:rPr>
              <a:t> </a:t>
            </a:r>
            <a:r>
              <a:rPr sz="1600" dirty="0">
                <a:solidFill>
                  <a:srgbClr val="2C2C2C"/>
                </a:solidFill>
                <a:latin typeface="Segoe UI"/>
                <a:cs typeface="Segoe UI"/>
              </a:rPr>
              <a:t>sales</a:t>
            </a:r>
            <a:r>
              <a:rPr sz="1600" spc="-30" dirty="0">
                <a:solidFill>
                  <a:srgbClr val="2C2C2C"/>
                </a:solidFill>
                <a:latin typeface="Segoe UI"/>
                <a:cs typeface="Segoe UI"/>
              </a:rPr>
              <a:t> </a:t>
            </a:r>
            <a:r>
              <a:rPr sz="1600" spc="-10" dirty="0">
                <a:solidFill>
                  <a:srgbClr val="2C2C2C"/>
                </a:solidFill>
                <a:latin typeface="Segoe UI"/>
                <a:cs typeface="Segoe UI"/>
              </a:rPr>
              <a:t>volume</a:t>
            </a:r>
            <a:endParaRPr sz="1600">
              <a:latin typeface="Segoe UI"/>
              <a:cs typeface="Segoe UI"/>
            </a:endParaRPr>
          </a:p>
        </p:txBody>
      </p:sp>
      <p:sp>
        <p:nvSpPr>
          <p:cNvPr id="15" name="object 15"/>
          <p:cNvSpPr txBox="1"/>
          <p:nvPr/>
        </p:nvSpPr>
        <p:spPr>
          <a:xfrm>
            <a:off x="6330279" y="1473288"/>
            <a:ext cx="4991100" cy="2060575"/>
          </a:xfrm>
          <a:prstGeom prst="rect">
            <a:avLst/>
          </a:prstGeom>
          <a:solidFill>
            <a:srgbClr val="FFFFFF"/>
          </a:solidFill>
        </p:spPr>
        <p:txBody>
          <a:bodyPr vert="horz" wrap="square" lIns="0" tIns="123825" rIns="0" bIns="0" rtlCol="0">
            <a:spAutoFit/>
          </a:bodyPr>
          <a:lstStyle/>
          <a:p>
            <a:pPr marL="1764030">
              <a:lnSpc>
                <a:spcPts val="1005"/>
              </a:lnSpc>
              <a:spcBef>
                <a:spcPts val="975"/>
              </a:spcBef>
              <a:tabLst>
                <a:tab pos="4359275" algn="l"/>
              </a:tabLst>
            </a:pPr>
            <a:r>
              <a:rPr sz="1000" b="1" dirty="0">
                <a:latin typeface="Segoe UI"/>
                <a:cs typeface="Segoe UI"/>
              </a:rPr>
              <a:t>Fit</a:t>
            </a:r>
            <a:r>
              <a:rPr sz="1000" b="1" spc="35" dirty="0">
                <a:latin typeface="Segoe UI"/>
                <a:cs typeface="Segoe UI"/>
              </a:rPr>
              <a:t> </a:t>
            </a:r>
            <a:r>
              <a:rPr sz="1000" b="1" spc="-10" dirty="0">
                <a:latin typeface="Segoe UI"/>
                <a:cs typeface="Segoe UI"/>
              </a:rPr>
              <a:t>Variables</a:t>
            </a:r>
            <a:r>
              <a:rPr sz="1000" b="1" dirty="0">
                <a:latin typeface="Segoe UI"/>
                <a:cs typeface="Segoe UI"/>
              </a:rPr>
              <a:t>	</a:t>
            </a:r>
            <a:r>
              <a:rPr sz="1500" b="1" spc="-15" baseline="44444" dirty="0">
                <a:latin typeface="Segoe UI"/>
                <a:cs typeface="Segoe UI"/>
              </a:rPr>
              <a:t>Adjusted</a:t>
            </a:r>
            <a:endParaRPr sz="1500" baseline="44444">
              <a:latin typeface="Segoe UI"/>
              <a:cs typeface="Segoe UI"/>
            </a:endParaRPr>
          </a:p>
          <a:p>
            <a:pPr marR="272415" algn="r">
              <a:lnSpc>
                <a:spcPts val="1005"/>
              </a:lnSpc>
            </a:pPr>
            <a:r>
              <a:rPr sz="1000" b="1" spc="-25" dirty="0">
                <a:latin typeface="Segoe UI"/>
                <a:cs typeface="Segoe UI"/>
              </a:rPr>
              <a:t>R2</a:t>
            </a:r>
            <a:endParaRPr sz="1000">
              <a:latin typeface="Segoe UI"/>
              <a:cs typeface="Segoe UI"/>
            </a:endParaRPr>
          </a:p>
          <a:p>
            <a:pPr marL="19050" algn="just">
              <a:lnSpc>
                <a:spcPct val="100000"/>
              </a:lnSpc>
              <a:spcBef>
                <a:spcPts val="425"/>
              </a:spcBef>
              <a:tabLst>
                <a:tab pos="4623435" algn="l"/>
              </a:tabLst>
            </a:pPr>
            <a:r>
              <a:rPr sz="1000" spc="-10" dirty="0">
                <a:latin typeface="Segoe UI"/>
                <a:cs typeface="Segoe UI"/>
              </a:rPr>
              <a:t>Volume_Ln~Price_Ln</a:t>
            </a:r>
            <a:r>
              <a:rPr sz="1000" dirty="0">
                <a:latin typeface="Segoe UI"/>
                <a:cs typeface="Segoe UI"/>
              </a:rPr>
              <a:t>	</a:t>
            </a:r>
            <a:r>
              <a:rPr sz="1000" spc="-10" dirty="0">
                <a:latin typeface="Segoe UI"/>
                <a:cs typeface="Segoe UI"/>
              </a:rPr>
              <a:t>2.19%</a:t>
            </a:r>
            <a:endParaRPr sz="1000">
              <a:latin typeface="Segoe UI"/>
              <a:cs typeface="Segoe UI"/>
            </a:endParaRPr>
          </a:p>
          <a:p>
            <a:pPr marL="19050" algn="just">
              <a:lnSpc>
                <a:spcPct val="100000"/>
              </a:lnSpc>
              <a:spcBef>
                <a:spcPts val="420"/>
              </a:spcBef>
              <a:tabLst>
                <a:tab pos="4552950" algn="l"/>
              </a:tabLst>
            </a:pPr>
            <a:r>
              <a:rPr sz="1000" spc="-10" dirty="0">
                <a:latin typeface="Segoe UI"/>
                <a:cs typeface="Segoe UI"/>
              </a:rPr>
              <a:t>Volume_Ln~TDP</a:t>
            </a:r>
            <a:r>
              <a:rPr sz="1000" dirty="0">
                <a:latin typeface="Segoe UI"/>
                <a:cs typeface="Segoe UI"/>
              </a:rPr>
              <a:t>	</a:t>
            </a:r>
            <a:r>
              <a:rPr sz="1000" spc="-10" dirty="0">
                <a:latin typeface="Segoe UI"/>
                <a:cs typeface="Segoe UI"/>
              </a:rPr>
              <a:t>30.88%</a:t>
            </a:r>
            <a:endParaRPr sz="1000">
              <a:latin typeface="Segoe UI"/>
              <a:cs typeface="Segoe UI"/>
            </a:endParaRPr>
          </a:p>
          <a:p>
            <a:pPr marL="19050" algn="just">
              <a:lnSpc>
                <a:spcPct val="100000"/>
              </a:lnSpc>
              <a:spcBef>
                <a:spcPts val="425"/>
              </a:spcBef>
              <a:tabLst>
                <a:tab pos="4552950" algn="l"/>
              </a:tabLst>
            </a:pPr>
            <a:r>
              <a:rPr sz="1000" spc="-10" dirty="0">
                <a:latin typeface="Segoe UI"/>
                <a:cs typeface="Segoe UI"/>
              </a:rPr>
              <a:t>Volume_Ln~Price_Ln+TDP</a:t>
            </a:r>
            <a:r>
              <a:rPr sz="1000" dirty="0">
                <a:latin typeface="Segoe UI"/>
                <a:cs typeface="Segoe UI"/>
              </a:rPr>
              <a:t>	</a:t>
            </a:r>
            <a:r>
              <a:rPr sz="1000" spc="-10" dirty="0">
                <a:latin typeface="Segoe UI"/>
                <a:cs typeface="Segoe UI"/>
              </a:rPr>
              <a:t>36.73%</a:t>
            </a:r>
            <a:endParaRPr sz="1000">
              <a:latin typeface="Segoe UI"/>
              <a:cs typeface="Segoe UI"/>
            </a:endParaRPr>
          </a:p>
          <a:p>
            <a:pPr marL="19050" algn="just">
              <a:lnSpc>
                <a:spcPct val="100000"/>
              </a:lnSpc>
              <a:spcBef>
                <a:spcPts val="420"/>
              </a:spcBef>
              <a:tabLst>
                <a:tab pos="4552950" algn="l"/>
              </a:tabLst>
            </a:pPr>
            <a:r>
              <a:rPr sz="1000" spc="-10" dirty="0">
                <a:latin typeface="Segoe UI"/>
                <a:cs typeface="Segoe UI"/>
              </a:rPr>
              <a:t>Volume_Ln~Price_Ln+TDP+Brand</a:t>
            </a:r>
            <a:r>
              <a:rPr sz="1000" dirty="0">
                <a:latin typeface="Segoe UI"/>
                <a:cs typeface="Segoe UI"/>
              </a:rPr>
              <a:t>	</a:t>
            </a:r>
            <a:r>
              <a:rPr sz="1000" spc="-10" dirty="0">
                <a:latin typeface="Segoe UI"/>
                <a:cs typeface="Segoe UI"/>
              </a:rPr>
              <a:t>51.40%</a:t>
            </a:r>
            <a:endParaRPr sz="1000">
              <a:latin typeface="Segoe UI"/>
              <a:cs typeface="Segoe UI"/>
            </a:endParaRPr>
          </a:p>
          <a:p>
            <a:pPr marL="19050" algn="just">
              <a:lnSpc>
                <a:spcPct val="100000"/>
              </a:lnSpc>
              <a:spcBef>
                <a:spcPts val="425"/>
              </a:spcBef>
              <a:tabLst>
                <a:tab pos="4552950" algn="l"/>
              </a:tabLst>
            </a:pPr>
            <a:r>
              <a:rPr sz="1000" spc="-10" dirty="0">
                <a:latin typeface="Segoe UI"/>
                <a:cs typeface="Segoe UI"/>
              </a:rPr>
              <a:t>Volume_Ln~Price_Ln+TDP+Brand+Season</a:t>
            </a:r>
            <a:r>
              <a:rPr sz="1000" dirty="0">
                <a:latin typeface="Segoe UI"/>
                <a:cs typeface="Segoe UI"/>
              </a:rPr>
              <a:t>	</a:t>
            </a:r>
            <a:r>
              <a:rPr sz="1000" spc="-10" dirty="0">
                <a:latin typeface="Segoe UI"/>
                <a:cs typeface="Segoe UI"/>
              </a:rPr>
              <a:t>51.52%</a:t>
            </a:r>
            <a:endParaRPr sz="1000">
              <a:latin typeface="Segoe UI"/>
              <a:cs typeface="Segoe UI"/>
            </a:endParaRPr>
          </a:p>
          <a:p>
            <a:pPr marL="19050" marR="13970" algn="just">
              <a:lnSpc>
                <a:spcPct val="135200"/>
              </a:lnSpc>
              <a:tabLst>
                <a:tab pos="4552950" algn="l"/>
              </a:tabLst>
            </a:pPr>
            <a:r>
              <a:rPr sz="1000" spc="-10" dirty="0">
                <a:latin typeface="Segoe UI"/>
                <a:cs typeface="Segoe UI"/>
              </a:rPr>
              <a:t>Volume_Ln</a:t>
            </a:r>
            <a:r>
              <a:rPr sz="1000" spc="-35" dirty="0">
                <a:latin typeface="Segoe UI"/>
                <a:cs typeface="Segoe UI"/>
              </a:rPr>
              <a:t> </a:t>
            </a:r>
            <a:r>
              <a:rPr sz="1000" dirty="0">
                <a:latin typeface="Segoe UI"/>
                <a:cs typeface="Segoe UI"/>
              </a:rPr>
              <a:t>~ </a:t>
            </a:r>
            <a:r>
              <a:rPr sz="1000" spc="-10" dirty="0">
                <a:latin typeface="Segoe UI"/>
                <a:cs typeface="Segoe UI"/>
              </a:rPr>
              <a:t>Price_Ln</a:t>
            </a:r>
            <a:r>
              <a:rPr sz="1000" spc="-30" dirty="0">
                <a:latin typeface="Segoe UI"/>
                <a:cs typeface="Segoe UI"/>
              </a:rPr>
              <a:t> </a:t>
            </a:r>
            <a:r>
              <a:rPr sz="1000" dirty="0">
                <a:latin typeface="Segoe UI"/>
                <a:cs typeface="Segoe UI"/>
              </a:rPr>
              <a:t>+ TDP</a:t>
            </a:r>
            <a:r>
              <a:rPr sz="1000" spc="-25" dirty="0">
                <a:latin typeface="Segoe UI"/>
                <a:cs typeface="Segoe UI"/>
              </a:rPr>
              <a:t> </a:t>
            </a:r>
            <a:r>
              <a:rPr sz="1000" dirty="0">
                <a:latin typeface="Segoe UI"/>
                <a:cs typeface="Segoe UI"/>
              </a:rPr>
              <a:t>+ Brand+Season</a:t>
            </a:r>
            <a:r>
              <a:rPr sz="1000" spc="-30" dirty="0">
                <a:latin typeface="Segoe UI"/>
                <a:cs typeface="Segoe UI"/>
              </a:rPr>
              <a:t> </a:t>
            </a:r>
            <a:r>
              <a:rPr sz="1000" dirty="0">
                <a:latin typeface="Segoe UI"/>
                <a:cs typeface="Segoe UI"/>
              </a:rPr>
              <a:t>+ </a:t>
            </a:r>
            <a:r>
              <a:rPr sz="1000" spc="-25" dirty="0">
                <a:latin typeface="Segoe UI"/>
                <a:cs typeface="Segoe UI"/>
              </a:rPr>
              <a:t>CPI</a:t>
            </a:r>
            <a:r>
              <a:rPr sz="1000" dirty="0">
                <a:latin typeface="Segoe UI"/>
                <a:cs typeface="Segoe UI"/>
              </a:rPr>
              <a:t>	</a:t>
            </a:r>
            <a:r>
              <a:rPr sz="1000" spc="-10" dirty="0">
                <a:latin typeface="Segoe UI"/>
                <a:cs typeface="Segoe UI"/>
              </a:rPr>
              <a:t>51.51% Volume_Ln</a:t>
            </a:r>
            <a:r>
              <a:rPr sz="1000" spc="-50" dirty="0">
                <a:latin typeface="Segoe UI"/>
                <a:cs typeface="Segoe UI"/>
              </a:rPr>
              <a:t> </a:t>
            </a:r>
            <a:r>
              <a:rPr sz="1000" dirty="0">
                <a:latin typeface="Segoe UI"/>
                <a:cs typeface="Segoe UI"/>
              </a:rPr>
              <a:t>~ </a:t>
            </a:r>
            <a:r>
              <a:rPr sz="1000" spc="-10" dirty="0">
                <a:latin typeface="Segoe UI"/>
                <a:cs typeface="Segoe UI"/>
              </a:rPr>
              <a:t>Price_Ln</a:t>
            </a:r>
            <a:r>
              <a:rPr sz="1000" spc="-35" dirty="0">
                <a:latin typeface="Segoe UI"/>
                <a:cs typeface="Segoe UI"/>
              </a:rPr>
              <a:t> </a:t>
            </a:r>
            <a:r>
              <a:rPr sz="1000" dirty="0">
                <a:latin typeface="Segoe UI"/>
                <a:cs typeface="Segoe UI"/>
              </a:rPr>
              <a:t>+ TDP</a:t>
            </a:r>
            <a:r>
              <a:rPr sz="1000" spc="-30" dirty="0">
                <a:latin typeface="Segoe UI"/>
                <a:cs typeface="Segoe UI"/>
              </a:rPr>
              <a:t> </a:t>
            </a:r>
            <a:r>
              <a:rPr sz="1000" dirty="0">
                <a:latin typeface="Segoe UI"/>
                <a:cs typeface="Segoe UI"/>
              </a:rPr>
              <a:t>+ Brand+Season</a:t>
            </a:r>
            <a:r>
              <a:rPr sz="1000" spc="-35" dirty="0">
                <a:latin typeface="Segoe UI"/>
                <a:cs typeface="Segoe UI"/>
              </a:rPr>
              <a:t> </a:t>
            </a:r>
            <a:r>
              <a:rPr sz="1000" dirty="0">
                <a:latin typeface="Segoe UI"/>
                <a:cs typeface="Segoe UI"/>
              </a:rPr>
              <a:t>+ CPI</a:t>
            </a:r>
            <a:r>
              <a:rPr sz="1000" spc="-35" dirty="0">
                <a:latin typeface="Segoe UI"/>
                <a:cs typeface="Segoe UI"/>
              </a:rPr>
              <a:t> </a:t>
            </a:r>
            <a:r>
              <a:rPr sz="1000" dirty="0">
                <a:latin typeface="Segoe UI"/>
                <a:cs typeface="Segoe UI"/>
              </a:rPr>
              <a:t>+ </a:t>
            </a:r>
            <a:r>
              <a:rPr sz="1000" spc="-10" dirty="0">
                <a:latin typeface="Segoe UI"/>
                <a:cs typeface="Segoe UI"/>
              </a:rPr>
              <a:t>Temperature</a:t>
            </a:r>
            <a:r>
              <a:rPr sz="1000" dirty="0">
                <a:latin typeface="Segoe UI"/>
                <a:cs typeface="Segoe UI"/>
              </a:rPr>
              <a:t>	</a:t>
            </a:r>
            <a:r>
              <a:rPr sz="1000" spc="-10" dirty="0">
                <a:latin typeface="Segoe UI"/>
                <a:cs typeface="Segoe UI"/>
              </a:rPr>
              <a:t>51.51% Volume_Ln</a:t>
            </a:r>
            <a:r>
              <a:rPr sz="1000" spc="-35" dirty="0">
                <a:latin typeface="Segoe UI"/>
                <a:cs typeface="Segoe UI"/>
              </a:rPr>
              <a:t> </a:t>
            </a:r>
            <a:r>
              <a:rPr sz="1000" dirty="0">
                <a:latin typeface="Segoe UI"/>
                <a:cs typeface="Segoe UI"/>
              </a:rPr>
              <a:t>~</a:t>
            </a:r>
            <a:r>
              <a:rPr sz="1000" spc="5" dirty="0">
                <a:latin typeface="Segoe UI"/>
                <a:cs typeface="Segoe UI"/>
              </a:rPr>
              <a:t> </a:t>
            </a:r>
            <a:r>
              <a:rPr sz="1000" spc="-10" dirty="0">
                <a:latin typeface="Segoe UI"/>
                <a:cs typeface="Segoe UI"/>
              </a:rPr>
              <a:t>Price_Ln</a:t>
            </a:r>
            <a:r>
              <a:rPr sz="1000" spc="-30" dirty="0">
                <a:latin typeface="Segoe UI"/>
                <a:cs typeface="Segoe UI"/>
              </a:rPr>
              <a:t> </a:t>
            </a:r>
            <a:r>
              <a:rPr sz="1000" dirty="0">
                <a:latin typeface="Segoe UI"/>
                <a:cs typeface="Segoe UI"/>
              </a:rPr>
              <a:t>+</a:t>
            </a:r>
            <a:r>
              <a:rPr sz="1000" spc="5" dirty="0">
                <a:latin typeface="Segoe UI"/>
                <a:cs typeface="Segoe UI"/>
              </a:rPr>
              <a:t> </a:t>
            </a:r>
            <a:r>
              <a:rPr sz="1000" dirty="0">
                <a:latin typeface="Segoe UI"/>
                <a:cs typeface="Segoe UI"/>
              </a:rPr>
              <a:t>TDP</a:t>
            </a:r>
            <a:r>
              <a:rPr sz="1000" spc="-25" dirty="0">
                <a:latin typeface="Segoe UI"/>
                <a:cs typeface="Segoe UI"/>
              </a:rPr>
              <a:t> </a:t>
            </a:r>
            <a:r>
              <a:rPr sz="1000" dirty="0">
                <a:latin typeface="Segoe UI"/>
                <a:cs typeface="Segoe UI"/>
              </a:rPr>
              <a:t>+</a:t>
            </a:r>
            <a:r>
              <a:rPr sz="1000" spc="5" dirty="0">
                <a:latin typeface="Segoe UI"/>
                <a:cs typeface="Segoe UI"/>
              </a:rPr>
              <a:t> </a:t>
            </a:r>
            <a:r>
              <a:rPr sz="1000" dirty="0">
                <a:latin typeface="Segoe UI"/>
                <a:cs typeface="Segoe UI"/>
              </a:rPr>
              <a:t>Brand+Season</a:t>
            </a:r>
            <a:r>
              <a:rPr sz="1000" spc="-30" dirty="0">
                <a:latin typeface="Segoe UI"/>
                <a:cs typeface="Segoe UI"/>
              </a:rPr>
              <a:t> </a:t>
            </a:r>
            <a:r>
              <a:rPr sz="1000" dirty="0">
                <a:latin typeface="Segoe UI"/>
                <a:cs typeface="Segoe UI"/>
              </a:rPr>
              <a:t>+</a:t>
            </a:r>
            <a:r>
              <a:rPr sz="1000" spc="5" dirty="0">
                <a:latin typeface="Segoe UI"/>
                <a:cs typeface="Segoe UI"/>
              </a:rPr>
              <a:t> </a:t>
            </a:r>
            <a:r>
              <a:rPr sz="1000" dirty="0">
                <a:latin typeface="Segoe UI"/>
                <a:cs typeface="Segoe UI"/>
              </a:rPr>
              <a:t>CPI</a:t>
            </a:r>
            <a:r>
              <a:rPr sz="1000" spc="-30" dirty="0">
                <a:latin typeface="Segoe UI"/>
                <a:cs typeface="Segoe UI"/>
              </a:rPr>
              <a:t> </a:t>
            </a:r>
            <a:r>
              <a:rPr sz="1000" dirty="0">
                <a:latin typeface="Segoe UI"/>
                <a:cs typeface="Segoe UI"/>
              </a:rPr>
              <a:t>+</a:t>
            </a:r>
            <a:r>
              <a:rPr sz="1000" spc="5" dirty="0">
                <a:latin typeface="Segoe UI"/>
                <a:cs typeface="Segoe UI"/>
              </a:rPr>
              <a:t> </a:t>
            </a:r>
            <a:r>
              <a:rPr sz="1000" spc="-10" dirty="0">
                <a:latin typeface="Segoe UI"/>
                <a:cs typeface="Segoe UI"/>
              </a:rPr>
              <a:t>Temperature</a:t>
            </a:r>
            <a:r>
              <a:rPr sz="1000" spc="-35" dirty="0">
                <a:latin typeface="Segoe UI"/>
                <a:cs typeface="Segoe UI"/>
              </a:rPr>
              <a:t> </a:t>
            </a:r>
            <a:r>
              <a:rPr sz="1000" dirty="0">
                <a:latin typeface="Segoe UI"/>
                <a:cs typeface="Segoe UI"/>
              </a:rPr>
              <a:t>+</a:t>
            </a:r>
            <a:r>
              <a:rPr sz="1000" spc="5" dirty="0">
                <a:latin typeface="Segoe UI"/>
                <a:cs typeface="Segoe UI"/>
              </a:rPr>
              <a:t> </a:t>
            </a:r>
            <a:r>
              <a:rPr sz="1000" spc="-25" dirty="0">
                <a:latin typeface="Segoe UI"/>
                <a:cs typeface="Segoe UI"/>
              </a:rPr>
              <a:t>Sun</a:t>
            </a:r>
            <a:r>
              <a:rPr sz="1000" dirty="0">
                <a:latin typeface="Segoe UI"/>
                <a:cs typeface="Segoe UI"/>
              </a:rPr>
              <a:t>	</a:t>
            </a:r>
            <a:r>
              <a:rPr sz="1000" spc="-10" dirty="0">
                <a:latin typeface="Segoe UI"/>
                <a:cs typeface="Segoe UI"/>
              </a:rPr>
              <a:t>51.51%</a:t>
            </a:r>
            <a:endParaRPr sz="1000">
              <a:latin typeface="Segoe UI"/>
              <a:cs typeface="Segoe UI"/>
            </a:endParaRPr>
          </a:p>
        </p:txBody>
      </p:sp>
    </p:spTree>
    <p:extLst>
      <p:ext uri="{BB962C8B-B14F-4D97-AF65-F5344CB8AC3E}">
        <p14:creationId xmlns:p14="http://schemas.microsoft.com/office/powerpoint/2010/main" val="2280663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6344" y="4065270"/>
            <a:ext cx="11587480" cy="2540635"/>
          </a:xfrm>
          <a:custGeom>
            <a:avLst/>
            <a:gdLst/>
            <a:ahLst/>
            <a:cxnLst/>
            <a:rect l="l" t="t" r="r" b="b"/>
            <a:pathLst>
              <a:path w="11587480" h="2540634">
                <a:moveTo>
                  <a:pt x="11586972" y="0"/>
                </a:moveTo>
                <a:lnTo>
                  <a:pt x="0" y="0"/>
                </a:lnTo>
                <a:lnTo>
                  <a:pt x="0" y="2540507"/>
                </a:lnTo>
                <a:lnTo>
                  <a:pt x="11586972" y="2540507"/>
                </a:lnTo>
                <a:lnTo>
                  <a:pt x="11586972" y="0"/>
                </a:lnTo>
                <a:close/>
              </a:path>
            </a:pathLst>
          </a:custGeom>
          <a:solidFill>
            <a:srgbClr val="C3C3DD"/>
          </a:solidFill>
        </p:spPr>
        <p:txBody>
          <a:bodyPr wrap="square" lIns="0" tIns="0" rIns="0" bIns="0" rtlCol="0"/>
          <a:lstStyle/>
          <a:p>
            <a:endParaRPr/>
          </a:p>
        </p:txBody>
      </p:sp>
      <p:sp>
        <p:nvSpPr>
          <p:cNvPr id="3" name="object 3"/>
          <p:cNvSpPr/>
          <p:nvPr/>
        </p:nvSpPr>
        <p:spPr>
          <a:xfrm>
            <a:off x="466344" y="1564386"/>
            <a:ext cx="11587480" cy="2344420"/>
          </a:xfrm>
          <a:custGeom>
            <a:avLst/>
            <a:gdLst/>
            <a:ahLst/>
            <a:cxnLst/>
            <a:rect l="l" t="t" r="r" b="b"/>
            <a:pathLst>
              <a:path w="11587480" h="2344420">
                <a:moveTo>
                  <a:pt x="11586972" y="0"/>
                </a:moveTo>
                <a:lnTo>
                  <a:pt x="0" y="0"/>
                </a:lnTo>
                <a:lnTo>
                  <a:pt x="0" y="2343912"/>
                </a:lnTo>
                <a:lnTo>
                  <a:pt x="11586972" y="2343912"/>
                </a:lnTo>
                <a:lnTo>
                  <a:pt x="11586972" y="0"/>
                </a:lnTo>
                <a:close/>
              </a:path>
            </a:pathLst>
          </a:custGeom>
          <a:solidFill>
            <a:srgbClr val="C3C3DD"/>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00252" rIns="0" bIns="0" rtlCol="0">
            <a:spAutoFit/>
          </a:bodyPr>
          <a:lstStyle/>
          <a:p>
            <a:pPr marL="12700" marR="5080">
              <a:lnSpc>
                <a:spcPts val="3890"/>
              </a:lnSpc>
              <a:spcBef>
                <a:spcPts val="585"/>
              </a:spcBef>
            </a:pPr>
            <a:r>
              <a:rPr dirty="0"/>
              <a:t>BDF</a:t>
            </a:r>
            <a:r>
              <a:rPr spc="-25" dirty="0"/>
              <a:t> </a:t>
            </a:r>
            <a:r>
              <a:rPr dirty="0"/>
              <a:t>can</a:t>
            </a:r>
            <a:r>
              <a:rPr spc="-30" dirty="0"/>
              <a:t> </a:t>
            </a:r>
            <a:r>
              <a:rPr dirty="0"/>
              <a:t>increase</a:t>
            </a:r>
            <a:r>
              <a:rPr spc="-40" dirty="0"/>
              <a:t> </a:t>
            </a:r>
            <a:r>
              <a:rPr dirty="0"/>
              <a:t>sales</a:t>
            </a:r>
            <a:r>
              <a:rPr spc="-35" dirty="0"/>
              <a:t> </a:t>
            </a:r>
            <a:r>
              <a:rPr dirty="0"/>
              <a:t>volume</a:t>
            </a:r>
            <a:r>
              <a:rPr spc="-30" dirty="0"/>
              <a:t> </a:t>
            </a:r>
            <a:r>
              <a:rPr dirty="0"/>
              <a:t>by</a:t>
            </a:r>
            <a:r>
              <a:rPr spc="-30" dirty="0"/>
              <a:t> </a:t>
            </a:r>
            <a:r>
              <a:rPr dirty="0"/>
              <a:t>increasing</a:t>
            </a:r>
            <a:r>
              <a:rPr spc="-40" dirty="0"/>
              <a:t> </a:t>
            </a:r>
            <a:r>
              <a:rPr dirty="0"/>
              <a:t>TDP</a:t>
            </a:r>
            <a:r>
              <a:rPr spc="-30" dirty="0"/>
              <a:t> </a:t>
            </a:r>
            <a:r>
              <a:rPr dirty="0"/>
              <a:t>for</a:t>
            </a:r>
            <a:r>
              <a:rPr spc="-35" dirty="0"/>
              <a:t> </a:t>
            </a:r>
            <a:r>
              <a:rPr spc="-50" dirty="0"/>
              <a:t>2 </a:t>
            </a:r>
            <a:r>
              <a:rPr dirty="0"/>
              <a:t>products</a:t>
            </a:r>
            <a:r>
              <a:rPr spc="-25" dirty="0"/>
              <a:t> </a:t>
            </a:r>
            <a:r>
              <a:rPr dirty="0"/>
              <a:t>in</a:t>
            </a:r>
            <a:r>
              <a:rPr spc="-40" dirty="0"/>
              <a:t> </a:t>
            </a:r>
            <a:r>
              <a:rPr dirty="0"/>
              <a:t>the</a:t>
            </a:r>
            <a:r>
              <a:rPr spc="-30" dirty="0"/>
              <a:t> </a:t>
            </a:r>
            <a:r>
              <a:rPr spc="-10" dirty="0"/>
              <a:t>segment</a:t>
            </a:r>
          </a:p>
        </p:txBody>
      </p:sp>
      <p:sp>
        <p:nvSpPr>
          <p:cNvPr id="5" name="object 5"/>
          <p:cNvSpPr txBox="1"/>
          <p:nvPr/>
        </p:nvSpPr>
        <p:spPr>
          <a:xfrm>
            <a:off x="6324600" y="4258817"/>
            <a:ext cx="5553710" cy="1936750"/>
          </a:xfrm>
          <a:prstGeom prst="rect">
            <a:avLst/>
          </a:prstGeom>
          <a:solidFill>
            <a:srgbClr val="FFFFFF"/>
          </a:solidFill>
        </p:spPr>
        <p:txBody>
          <a:bodyPr vert="horz" wrap="square" lIns="0" tIns="0" rIns="0" bIns="0" rtlCol="0">
            <a:spAutoFit/>
          </a:bodyPr>
          <a:lstStyle/>
          <a:p>
            <a:pPr marL="400050" indent="-400685">
              <a:lnSpc>
                <a:spcPts val="1550"/>
              </a:lnSpc>
              <a:buAutoNum type="romanLcPeriod"/>
              <a:tabLst>
                <a:tab pos="400050" algn="l"/>
                <a:tab pos="400685" algn="l"/>
              </a:tabLst>
            </a:pPr>
            <a:r>
              <a:rPr sz="1300" dirty="0">
                <a:solidFill>
                  <a:srgbClr val="2C2C2C"/>
                </a:solidFill>
                <a:latin typeface="Segoe UI"/>
                <a:cs typeface="Segoe UI"/>
              </a:rPr>
              <a:t>TDP</a:t>
            </a:r>
            <a:r>
              <a:rPr sz="1300" spc="25" dirty="0">
                <a:solidFill>
                  <a:srgbClr val="2C2C2C"/>
                </a:solidFill>
                <a:latin typeface="Segoe UI"/>
                <a:cs typeface="Segoe UI"/>
              </a:rPr>
              <a:t> </a:t>
            </a:r>
            <a:r>
              <a:rPr sz="1300" dirty="0">
                <a:solidFill>
                  <a:srgbClr val="2C2C2C"/>
                </a:solidFill>
                <a:latin typeface="Segoe UI"/>
                <a:cs typeface="Segoe UI"/>
              </a:rPr>
              <a:t>explains</a:t>
            </a:r>
            <a:r>
              <a:rPr sz="1300" spc="55" dirty="0">
                <a:solidFill>
                  <a:srgbClr val="2C2C2C"/>
                </a:solidFill>
                <a:latin typeface="Segoe UI"/>
                <a:cs typeface="Segoe UI"/>
              </a:rPr>
              <a:t> </a:t>
            </a:r>
            <a:r>
              <a:rPr sz="1300" dirty="0">
                <a:solidFill>
                  <a:srgbClr val="2C2C2C"/>
                </a:solidFill>
                <a:latin typeface="Segoe UI"/>
                <a:cs typeface="Segoe UI"/>
              </a:rPr>
              <a:t>most</a:t>
            </a:r>
            <a:r>
              <a:rPr sz="1300" spc="45" dirty="0">
                <a:solidFill>
                  <a:srgbClr val="2C2C2C"/>
                </a:solidFill>
                <a:latin typeface="Segoe UI"/>
                <a:cs typeface="Segoe UI"/>
              </a:rPr>
              <a:t> </a:t>
            </a:r>
            <a:r>
              <a:rPr sz="1300" dirty="0">
                <a:solidFill>
                  <a:srgbClr val="2C2C2C"/>
                </a:solidFill>
                <a:latin typeface="Segoe UI"/>
                <a:cs typeface="Segoe UI"/>
              </a:rPr>
              <a:t>of</a:t>
            </a:r>
            <a:r>
              <a:rPr sz="1300" spc="45" dirty="0">
                <a:solidFill>
                  <a:srgbClr val="2C2C2C"/>
                </a:solidFill>
                <a:latin typeface="Segoe UI"/>
                <a:cs typeface="Segoe UI"/>
              </a:rPr>
              <a:t> </a:t>
            </a:r>
            <a:r>
              <a:rPr sz="1300" dirty="0">
                <a:solidFill>
                  <a:srgbClr val="2C2C2C"/>
                </a:solidFill>
                <a:latin typeface="Segoe UI"/>
                <a:cs typeface="Segoe UI"/>
              </a:rPr>
              <a:t>the</a:t>
            </a:r>
            <a:r>
              <a:rPr sz="1300" spc="50" dirty="0">
                <a:solidFill>
                  <a:srgbClr val="2C2C2C"/>
                </a:solidFill>
                <a:latin typeface="Segoe UI"/>
                <a:cs typeface="Segoe UI"/>
              </a:rPr>
              <a:t> </a:t>
            </a:r>
            <a:r>
              <a:rPr sz="1300" dirty="0">
                <a:solidFill>
                  <a:srgbClr val="2C2C2C"/>
                </a:solidFill>
                <a:latin typeface="Segoe UI"/>
                <a:cs typeface="Segoe UI"/>
              </a:rPr>
              <a:t>variation</a:t>
            </a:r>
            <a:r>
              <a:rPr sz="1300" spc="60" dirty="0">
                <a:solidFill>
                  <a:srgbClr val="2C2C2C"/>
                </a:solidFill>
                <a:latin typeface="Segoe UI"/>
                <a:cs typeface="Segoe UI"/>
              </a:rPr>
              <a:t> </a:t>
            </a:r>
            <a:r>
              <a:rPr sz="1300" dirty="0">
                <a:solidFill>
                  <a:srgbClr val="2C2C2C"/>
                </a:solidFill>
                <a:latin typeface="Segoe UI"/>
                <a:cs typeface="Segoe UI"/>
              </a:rPr>
              <a:t>in</a:t>
            </a:r>
            <a:r>
              <a:rPr sz="1300" spc="55" dirty="0">
                <a:solidFill>
                  <a:srgbClr val="2C2C2C"/>
                </a:solidFill>
                <a:latin typeface="Segoe UI"/>
                <a:cs typeface="Segoe UI"/>
              </a:rPr>
              <a:t> </a:t>
            </a:r>
            <a:r>
              <a:rPr sz="1300" dirty="0">
                <a:solidFill>
                  <a:srgbClr val="2C2C2C"/>
                </a:solidFill>
                <a:latin typeface="Segoe UI"/>
                <a:cs typeface="Segoe UI"/>
              </a:rPr>
              <a:t>volume</a:t>
            </a:r>
            <a:r>
              <a:rPr sz="1300" spc="45" dirty="0">
                <a:solidFill>
                  <a:srgbClr val="2C2C2C"/>
                </a:solidFill>
                <a:latin typeface="Segoe UI"/>
                <a:cs typeface="Segoe UI"/>
              </a:rPr>
              <a:t> </a:t>
            </a:r>
            <a:r>
              <a:rPr sz="1300" dirty="0">
                <a:solidFill>
                  <a:srgbClr val="2C2C2C"/>
                </a:solidFill>
                <a:latin typeface="Segoe UI"/>
                <a:cs typeface="Segoe UI"/>
              </a:rPr>
              <a:t>for</a:t>
            </a:r>
            <a:r>
              <a:rPr sz="1300" spc="45" dirty="0">
                <a:solidFill>
                  <a:srgbClr val="2C2C2C"/>
                </a:solidFill>
                <a:latin typeface="Segoe UI"/>
                <a:cs typeface="Segoe UI"/>
              </a:rPr>
              <a:t> </a:t>
            </a:r>
            <a:r>
              <a:rPr sz="1300" dirty="0">
                <a:solidFill>
                  <a:srgbClr val="2C2C2C"/>
                </a:solidFill>
                <a:latin typeface="Segoe UI"/>
                <a:cs typeface="Segoe UI"/>
              </a:rPr>
              <a:t>Hansaplast</a:t>
            </a:r>
            <a:r>
              <a:rPr sz="1300" spc="45" dirty="0">
                <a:solidFill>
                  <a:srgbClr val="2C2C2C"/>
                </a:solidFill>
                <a:latin typeface="Segoe UI"/>
                <a:cs typeface="Segoe UI"/>
              </a:rPr>
              <a:t> </a:t>
            </a:r>
            <a:r>
              <a:rPr sz="1300" spc="-10" dirty="0">
                <a:solidFill>
                  <a:srgbClr val="2C2C2C"/>
                </a:solidFill>
                <a:latin typeface="Segoe UI"/>
                <a:cs typeface="Segoe UI"/>
              </a:rPr>
              <a:t>products.</a:t>
            </a:r>
            <a:endParaRPr sz="1300">
              <a:latin typeface="Segoe UI"/>
              <a:cs typeface="Segoe UI"/>
            </a:endParaRPr>
          </a:p>
          <a:p>
            <a:pPr marL="400050" indent="-401320">
              <a:lnSpc>
                <a:spcPct val="100000"/>
              </a:lnSpc>
              <a:spcBef>
                <a:spcPts val="825"/>
              </a:spcBef>
              <a:buAutoNum type="romanLcPeriod"/>
              <a:tabLst>
                <a:tab pos="400050" algn="l"/>
                <a:tab pos="400685" algn="l"/>
              </a:tabLst>
            </a:pPr>
            <a:r>
              <a:rPr sz="1300" dirty="0">
                <a:solidFill>
                  <a:srgbClr val="2C2C2C"/>
                </a:solidFill>
                <a:latin typeface="Segoe UI"/>
                <a:cs typeface="Segoe UI"/>
              </a:rPr>
              <a:t>HANSAPLAST</a:t>
            </a:r>
            <a:r>
              <a:rPr sz="1300" spc="30" dirty="0">
                <a:solidFill>
                  <a:srgbClr val="2C2C2C"/>
                </a:solidFill>
                <a:latin typeface="Segoe UI"/>
                <a:cs typeface="Segoe UI"/>
              </a:rPr>
              <a:t> </a:t>
            </a:r>
            <a:r>
              <a:rPr sz="1300" dirty="0">
                <a:solidFill>
                  <a:srgbClr val="2C2C2C"/>
                </a:solidFill>
                <a:latin typeface="Segoe UI"/>
                <a:cs typeface="Segoe UI"/>
              </a:rPr>
              <a:t>ELASTIC</a:t>
            </a:r>
            <a:r>
              <a:rPr sz="1300" spc="40" dirty="0">
                <a:solidFill>
                  <a:srgbClr val="2C2C2C"/>
                </a:solidFill>
                <a:latin typeface="Segoe UI"/>
                <a:cs typeface="Segoe UI"/>
              </a:rPr>
              <a:t> </a:t>
            </a:r>
            <a:r>
              <a:rPr sz="1300" dirty="0">
                <a:solidFill>
                  <a:srgbClr val="2C2C2C"/>
                </a:solidFill>
                <a:latin typeface="Segoe UI"/>
                <a:cs typeface="Segoe UI"/>
              </a:rPr>
              <a:t>STREIFEN</a:t>
            </a:r>
            <a:r>
              <a:rPr sz="1300" spc="40" dirty="0">
                <a:solidFill>
                  <a:srgbClr val="2C2C2C"/>
                </a:solidFill>
                <a:latin typeface="Segoe UI"/>
                <a:cs typeface="Segoe UI"/>
              </a:rPr>
              <a:t> </a:t>
            </a:r>
            <a:r>
              <a:rPr sz="1300" dirty="0">
                <a:solidFill>
                  <a:srgbClr val="2C2C2C"/>
                </a:solidFill>
                <a:latin typeface="Segoe UI"/>
                <a:cs typeface="Segoe UI"/>
              </a:rPr>
              <a:t>1</a:t>
            </a:r>
            <a:r>
              <a:rPr sz="1300" spc="50" dirty="0">
                <a:solidFill>
                  <a:srgbClr val="2C2C2C"/>
                </a:solidFill>
                <a:latin typeface="Segoe UI"/>
                <a:cs typeface="Segoe UI"/>
              </a:rPr>
              <a:t> </a:t>
            </a:r>
            <a:r>
              <a:rPr sz="1300" dirty="0">
                <a:solidFill>
                  <a:srgbClr val="2C2C2C"/>
                </a:solidFill>
                <a:latin typeface="Segoe UI"/>
                <a:cs typeface="Segoe UI"/>
              </a:rPr>
              <a:t>M</a:t>
            </a:r>
            <a:r>
              <a:rPr sz="1300" spc="50" dirty="0">
                <a:solidFill>
                  <a:srgbClr val="2C2C2C"/>
                </a:solidFill>
                <a:latin typeface="Segoe UI"/>
                <a:cs typeface="Segoe UI"/>
              </a:rPr>
              <a:t> </a:t>
            </a:r>
            <a:r>
              <a:rPr sz="1300" dirty="0">
                <a:solidFill>
                  <a:srgbClr val="2C2C2C"/>
                </a:solidFill>
                <a:latin typeface="Segoe UI"/>
                <a:cs typeface="Segoe UI"/>
              </a:rPr>
              <a:t>X</a:t>
            </a:r>
            <a:r>
              <a:rPr sz="1300" spc="50" dirty="0">
                <a:solidFill>
                  <a:srgbClr val="2C2C2C"/>
                </a:solidFill>
                <a:latin typeface="Segoe UI"/>
                <a:cs typeface="Segoe UI"/>
              </a:rPr>
              <a:t> </a:t>
            </a:r>
            <a:r>
              <a:rPr sz="1300" dirty="0">
                <a:solidFill>
                  <a:srgbClr val="2C2C2C"/>
                </a:solidFill>
                <a:latin typeface="Segoe UI"/>
                <a:cs typeface="Segoe UI"/>
              </a:rPr>
              <a:t>6</a:t>
            </a:r>
            <a:r>
              <a:rPr sz="1300" spc="55" dirty="0">
                <a:solidFill>
                  <a:srgbClr val="2C2C2C"/>
                </a:solidFill>
                <a:latin typeface="Segoe UI"/>
                <a:cs typeface="Segoe UI"/>
              </a:rPr>
              <a:t> </a:t>
            </a:r>
            <a:r>
              <a:rPr sz="1300" dirty="0">
                <a:solidFill>
                  <a:srgbClr val="2C2C2C"/>
                </a:solidFill>
                <a:latin typeface="Segoe UI"/>
                <a:cs typeface="Segoe UI"/>
              </a:rPr>
              <a:t>CM</a:t>
            </a:r>
            <a:r>
              <a:rPr sz="1300" spc="55" dirty="0">
                <a:solidFill>
                  <a:srgbClr val="2C2C2C"/>
                </a:solidFill>
                <a:latin typeface="Segoe UI"/>
                <a:cs typeface="Segoe UI"/>
              </a:rPr>
              <a:t> </a:t>
            </a:r>
            <a:r>
              <a:rPr sz="1300" dirty="0">
                <a:solidFill>
                  <a:srgbClr val="2C2C2C"/>
                </a:solidFill>
                <a:latin typeface="Segoe UI"/>
                <a:cs typeface="Segoe UI"/>
              </a:rPr>
              <a:t>1</a:t>
            </a:r>
            <a:r>
              <a:rPr sz="1300" spc="50" dirty="0">
                <a:solidFill>
                  <a:srgbClr val="2C2C2C"/>
                </a:solidFill>
                <a:latin typeface="Segoe UI"/>
                <a:cs typeface="Segoe UI"/>
              </a:rPr>
              <a:t> </a:t>
            </a:r>
            <a:r>
              <a:rPr sz="1300" dirty="0">
                <a:solidFill>
                  <a:srgbClr val="2C2C2C"/>
                </a:solidFill>
                <a:latin typeface="Segoe UI"/>
                <a:cs typeface="Segoe UI"/>
              </a:rPr>
              <a:t>ST</a:t>
            </a:r>
            <a:r>
              <a:rPr sz="1300" spc="45" dirty="0">
                <a:solidFill>
                  <a:srgbClr val="2C2C2C"/>
                </a:solidFill>
                <a:latin typeface="Segoe UI"/>
                <a:cs typeface="Segoe UI"/>
              </a:rPr>
              <a:t> </a:t>
            </a:r>
            <a:r>
              <a:rPr sz="1300" dirty="0">
                <a:solidFill>
                  <a:srgbClr val="2C2C2C"/>
                </a:solidFill>
                <a:latin typeface="Segoe UI"/>
                <a:cs typeface="Segoe UI"/>
              </a:rPr>
              <a:t>and</a:t>
            </a:r>
            <a:r>
              <a:rPr sz="1300" spc="50" dirty="0">
                <a:solidFill>
                  <a:srgbClr val="2C2C2C"/>
                </a:solidFill>
                <a:latin typeface="Segoe UI"/>
                <a:cs typeface="Segoe UI"/>
              </a:rPr>
              <a:t> </a:t>
            </a:r>
            <a:r>
              <a:rPr sz="1300" spc="-10" dirty="0">
                <a:solidFill>
                  <a:srgbClr val="2C2C2C"/>
                </a:solidFill>
                <a:latin typeface="Segoe UI"/>
                <a:cs typeface="Segoe UI"/>
              </a:rPr>
              <a:t>HANSAPLAST</a:t>
            </a:r>
            <a:endParaRPr sz="1300">
              <a:latin typeface="Segoe UI"/>
              <a:cs typeface="Segoe UI"/>
            </a:endParaRPr>
          </a:p>
          <a:p>
            <a:pPr marL="400050">
              <a:lnSpc>
                <a:spcPct val="100000"/>
              </a:lnSpc>
              <a:spcBef>
                <a:spcPts val="25"/>
              </a:spcBef>
            </a:pPr>
            <a:r>
              <a:rPr sz="1300" dirty="0">
                <a:solidFill>
                  <a:srgbClr val="2C2C2C"/>
                </a:solidFill>
                <a:latin typeface="Segoe UI"/>
                <a:cs typeface="Segoe UI"/>
              </a:rPr>
              <a:t>UNIVERSAL</a:t>
            </a:r>
            <a:r>
              <a:rPr sz="1300" spc="25" dirty="0">
                <a:solidFill>
                  <a:srgbClr val="2C2C2C"/>
                </a:solidFill>
                <a:latin typeface="Segoe UI"/>
                <a:cs typeface="Segoe UI"/>
              </a:rPr>
              <a:t> </a:t>
            </a:r>
            <a:r>
              <a:rPr sz="1300" dirty="0">
                <a:solidFill>
                  <a:srgbClr val="2C2C2C"/>
                </a:solidFill>
                <a:latin typeface="Segoe UI"/>
                <a:cs typeface="Segoe UI"/>
              </a:rPr>
              <a:t>STREIFEN</a:t>
            </a:r>
            <a:r>
              <a:rPr sz="1300" spc="30" dirty="0">
                <a:solidFill>
                  <a:srgbClr val="2C2C2C"/>
                </a:solidFill>
                <a:latin typeface="Segoe UI"/>
                <a:cs typeface="Segoe UI"/>
              </a:rPr>
              <a:t> </a:t>
            </a:r>
            <a:r>
              <a:rPr sz="1300" dirty="0">
                <a:solidFill>
                  <a:srgbClr val="2C2C2C"/>
                </a:solidFill>
                <a:latin typeface="Segoe UI"/>
                <a:cs typeface="Segoe UI"/>
              </a:rPr>
              <a:t>1</a:t>
            </a:r>
            <a:r>
              <a:rPr sz="1300" spc="50" dirty="0">
                <a:solidFill>
                  <a:srgbClr val="2C2C2C"/>
                </a:solidFill>
                <a:latin typeface="Segoe UI"/>
                <a:cs typeface="Segoe UI"/>
              </a:rPr>
              <a:t> </a:t>
            </a:r>
            <a:r>
              <a:rPr sz="1300" dirty="0">
                <a:solidFill>
                  <a:srgbClr val="2C2C2C"/>
                </a:solidFill>
                <a:latin typeface="Segoe UI"/>
                <a:cs typeface="Segoe UI"/>
              </a:rPr>
              <a:t>M</a:t>
            </a:r>
            <a:r>
              <a:rPr sz="1300" spc="40" dirty="0">
                <a:solidFill>
                  <a:srgbClr val="2C2C2C"/>
                </a:solidFill>
                <a:latin typeface="Segoe UI"/>
                <a:cs typeface="Segoe UI"/>
              </a:rPr>
              <a:t> </a:t>
            </a:r>
            <a:r>
              <a:rPr sz="1300" dirty="0">
                <a:solidFill>
                  <a:srgbClr val="2C2C2C"/>
                </a:solidFill>
                <a:latin typeface="Segoe UI"/>
                <a:cs typeface="Segoe UI"/>
              </a:rPr>
              <a:t>X</a:t>
            </a:r>
            <a:r>
              <a:rPr sz="1300" spc="35" dirty="0">
                <a:solidFill>
                  <a:srgbClr val="2C2C2C"/>
                </a:solidFill>
                <a:latin typeface="Segoe UI"/>
                <a:cs typeface="Segoe UI"/>
              </a:rPr>
              <a:t> </a:t>
            </a:r>
            <a:r>
              <a:rPr sz="1300" dirty="0">
                <a:solidFill>
                  <a:srgbClr val="2C2C2C"/>
                </a:solidFill>
                <a:latin typeface="Segoe UI"/>
                <a:cs typeface="Segoe UI"/>
              </a:rPr>
              <a:t>6</a:t>
            </a:r>
            <a:r>
              <a:rPr sz="1300" spc="45" dirty="0">
                <a:solidFill>
                  <a:srgbClr val="2C2C2C"/>
                </a:solidFill>
                <a:latin typeface="Segoe UI"/>
                <a:cs typeface="Segoe UI"/>
              </a:rPr>
              <a:t> </a:t>
            </a:r>
            <a:r>
              <a:rPr sz="1300" dirty="0">
                <a:solidFill>
                  <a:srgbClr val="2C2C2C"/>
                </a:solidFill>
                <a:latin typeface="Segoe UI"/>
                <a:cs typeface="Segoe UI"/>
              </a:rPr>
              <a:t>CM</a:t>
            </a:r>
            <a:r>
              <a:rPr sz="1300" spc="40" dirty="0">
                <a:solidFill>
                  <a:srgbClr val="2C2C2C"/>
                </a:solidFill>
                <a:latin typeface="Segoe UI"/>
                <a:cs typeface="Segoe UI"/>
              </a:rPr>
              <a:t> </a:t>
            </a:r>
            <a:r>
              <a:rPr sz="1300" dirty="0">
                <a:solidFill>
                  <a:srgbClr val="2C2C2C"/>
                </a:solidFill>
                <a:latin typeface="Segoe UI"/>
                <a:cs typeface="Segoe UI"/>
              </a:rPr>
              <a:t>1</a:t>
            </a:r>
            <a:r>
              <a:rPr sz="1300" spc="45" dirty="0">
                <a:solidFill>
                  <a:srgbClr val="2C2C2C"/>
                </a:solidFill>
                <a:latin typeface="Segoe UI"/>
                <a:cs typeface="Segoe UI"/>
              </a:rPr>
              <a:t> </a:t>
            </a:r>
            <a:r>
              <a:rPr sz="1300" dirty="0">
                <a:solidFill>
                  <a:srgbClr val="2C2C2C"/>
                </a:solidFill>
                <a:latin typeface="Segoe UI"/>
                <a:cs typeface="Segoe UI"/>
              </a:rPr>
              <a:t>ST</a:t>
            </a:r>
            <a:r>
              <a:rPr sz="1300" spc="30" dirty="0">
                <a:solidFill>
                  <a:srgbClr val="2C2C2C"/>
                </a:solidFill>
                <a:latin typeface="Segoe UI"/>
                <a:cs typeface="Segoe UI"/>
              </a:rPr>
              <a:t> </a:t>
            </a:r>
            <a:r>
              <a:rPr sz="1300" dirty="0">
                <a:solidFill>
                  <a:srgbClr val="2C2C2C"/>
                </a:solidFill>
                <a:latin typeface="Segoe UI"/>
                <a:cs typeface="Segoe UI"/>
              </a:rPr>
              <a:t>have</a:t>
            </a:r>
            <a:r>
              <a:rPr sz="1300" spc="45" dirty="0">
                <a:solidFill>
                  <a:srgbClr val="2C2C2C"/>
                </a:solidFill>
                <a:latin typeface="Segoe UI"/>
                <a:cs typeface="Segoe UI"/>
              </a:rPr>
              <a:t> </a:t>
            </a:r>
            <a:r>
              <a:rPr sz="1300" dirty="0">
                <a:solidFill>
                  <a:srgbClr val="2C2C2C"/>
                </a:solidFill>
                <a:latin typeface="Segoe UI"/>
                <a:cs typeface="Segoe UI"/>
              </a:rPr>
              <a:t>better</a:t>
            </a:r>
            <a:r>
              <a:rPr sz="1300" spc="30" dirty="0">
                <a:solidFill>
                  <a:srgbClr val="2C2C2C"/>
                </a:solidFill>
                <a:latin typeface="Segoe UI"/>
                <a:cs typeface="Segoe UI"/>
              </a:rPr>
              <a:t> </a:t>
            </a:r>
            <a:r>
              <a:rPr sz="1300" dirty="0">
                <a:solidFill>
                  <a:srgbClr val="2C2C2C"/>
                </a:solidFill>
                <a:latin typeface="Segoe UI"/>
                <a:cs typeface="Segoe UI"/>
              </a:rPr>
              <a:t>TDP</a:t>
            </a:r>
            <a:r>
              <a:rPr sz="1300" spc="25" dirty="0">
                <a:solidFill>
                  <a:srgbClr val="2C2C2C"/>
                </a:solidFill>
                <a:latin typeface="Segoe UI"/>
                <a:cs typeface="Segoe UI"/>
              </a:rPr>
              <a:t> </a:t>
            </a:r>
            <a:r>
              <a:rPr sz="1300" spc="-10" dirty="0">
                <a:solidFill>
                  <a:srgbClr val="2C2C2C"/>
                </a:solidFill>
                <a:latin typeface="Segoe UI"/>
                <a:cs typeface="Segoe UI"/>
              </a:rPr>
              <a:t>coefficients</a:t>
            </a:r>
            <a:endParaRPr sz="1300">
              <a:latin typeface="Segoe UI"/>
              <a:cs typeface="Segoe UI"/>
            </a:endParaRPr>
          </a:p>
          <a:p>
            <a:pPr marL="400050">
              <a:lnSpc>
                <a:spcPct val="100000"/>
              </a:lnSpc>
              <a:spcBef>
                <a:spcPts val="30"/>
              </a:spcBef>
            </a:pPr>
            <a:r>
              <a:rPr sz="1300" dirty="0">
                <a:solidFill>
                  <a:srgbClr val="2C2C2C"/>
                </a:solidFill>
                <a:latin typeface="Segoe UI"/>
                <a:cs typeface="Segoe UI"/>
              </a:rPr>
              <a:t>i.e.</a:t>
            </a:r>
            <a:r>
              <a:rPr sz="1300" spc="50" dirty="0">
                <a:solidFill>
                  <a:srgbClr val="2C2C2C"/>
                </a:solidFill>
                <a:latin typeface="Segoe UI"/>
                <a:cs typeface="Segoe UI"/>
              </a:rPr>
              <a:t> </a:t>
            </a:r>
            <a:r>
              <a:rPr sz="1300" dirty="0">
                <a:solidFill>
                  <a:srgbClr val="2C2C2C"/>
                </a:solidFill>
                <a:latin typeface="Segoe UI"/>
                <a:cs typeface="Segoe UI"/>
              </a:rPr>
              <a:t>additional</a:t>
            </a:r>
            <a:r>
              <a:rPr sz="1300" spc="60" dirty="0">
                <a:solidFill>
                  <a:srgbClr val="2C2C2C"/>
                </a:solidFill>
                <a:latin typeface="Segoe UI"/>
                <a:cs typeface="Segoe UI"/>
              </a:rPr>
              <a:t> </a:t>
            </a:r>
            <a:r>
              <a:rPr sz="1300" dirty="0">
                <a:solidFill>
                  <a:srgbClr val="2C2C2C"/>
                </a:solidFill>
                <a:latin typeface="Segoe UI"/>
                <a:cs typeface="Segoe UI"/>
              </a:rPr>
              <a:t>sales</a:t>
            </a:r>
            <a:r>
              <a:rPr sz="1300" spc="60" dirty="0">
                <a:solidFill>
                  <a:srgbClr val="2C2C2C"/>
                </a:solidFill>
                <a:latin typeface="Segoe UI"/>
                <a:cs typeface="Segoe UI"/>
              </a:rPr>
              <a:t> </a:t>
            </a:r>
            <a:r>
              <a:rPr sz="1300" dirty="0">
                <a:solidFill>
                  <a:srgbClr val="2C2C2C"/>
                </a:solidFill>
                <a:latin typeface="Segoe UI"/>
                <a:cs typeface="Segoe UI"/>
              </a:rPr>
              <a:t>can</a:t>
            </a:r>
            <a:r>
              <a:rPr sz="1300" spc="70" dirty="0">
                <a:solidFill>
                  <a:srgbClr val="2C2C2C"/>
                </a:solidFill>
                <a:latin typeface="Segoe UI"/>
                <a:cs typeface="Segoe UI"/>
              </a:rPr>
              <a:t> </a:t>
            </a:r>
            <a:r>
              <a:rPr sz="1300" dirty="0">
                <a:solidFill>
                  <a:srgbClr val="2C2C2C"/>
                </a:solidFill>
                <a:latin typeface="Segoe UI"/>
                <a:cs typeface="Segoe UI"/>
              </a:rPr>
              <a:t>be</a:t>
            </a:r>
            <a:r>
              <a:rPr sz="1300" spc="45" dirty="0">
                <a:solidFill>
                  <a:srgbClr val="2C2C2C"/>
                </a:solidFill>
                <a:latin typeface="Segoe UI"/>
                <a:cs typeface="Segoe UI"/>
              </a:rPr>
              <a:t> </a:t>
            </a:r>
            <a:r>
              <a:rPr sz="1300" dirty="0">
                <a:solidFill>
                  <a:srgbClr val="2C2C2C"/>
                </a:solidFill>
                <a:latin typeface="Segoe UI"/>
                <a:cs typeface="Segoe UI"/>
              </a:rPr>
              <a:t>obtained</a:t>
            </a:r>
            <a:r>
              <a:rPr sz="1300" spc="45" dirty="0">
                <a:solidFill>
                  <a:srgbClr val="2C2C2C"/>
                </a:solidFill>
                <a:latin typeface="Segoe UI"/>
                <a:cs typeface="Segoe UI"/>
              </a:rPr>
              <a:t> </a:t>
            </a:r>
            <a:r>
              <a:rPr sz="1300" dirty="0">
                <a:solidFill>
                  <a:srgbClr val="2C2C2C"/>
                </a:solidFill>
                <a:latin typeface="Segoe UI"/>
                <a:cs typeface="Segoe UI"/>
              </a:rPr>
              <a:t>by</a:t>
            </a:r>
            <a:r>
              <a:rPr sz="1300" spc="50" dirty="0">
                <a:solidFill>
                  <a:srgbClr val="2C2C2C"/>
                </a:solidFill>
                <a:latin typeface="Segoe UI"/>
                <a:cs typeface="Segoe UI"/>
              </a:rPr>
              <a:t> </a:t>
            </a:r>
            <a:r>
              <a:rPr sz="1300" dirty="0">
                <a:solidFill>
                  <a:srgbClr val="2C2C2C"/>
                </a:solidFill>
                <a:latin typeface="Segoe UI"/>
                <a:cs typeface="Segoe UI"/>
              </a:rPr>
              <a:t>increasing</a:t>
            </a:r>
            <a:r>
              <a:rPr sz="1300" spc="50" dirty="0">
                <a:solidFill>
                  <a:srgbClr val="2C2C2C"/>
                </a:solidFill>
                <a:latin typeface="Segoe UI"/>
                <a:cs typeface="Segoe UI"/>
              </a:rPr>
              <a:t> </a:t>
            </a:r>
            <a:r>
              <a:rPr sz="1300" spc="-25" dirty="0">
                <a:solidFill>
                  <a:srgbClr val="2C2C2C"/>
                </a:solidFill>
                <a:latin typeface="Segoe UI"/>
                <a:cs typeface="Segoe UI"/>
              </a:rPr>
              <a:t>TDP</a:t>
            </a:r>
            <a:endParaRPr sz="1300">
              <a:latin typeface="Segoe UI"/>
              <a:cs typeface="Segoe UI"/>
            </a:endParaRPr>
          </a:p>
          <a:p>
            <a:pPr marL="400050" marR="365125" indent="-400685">
              <a:lnSpc>
                <a:spcPct val="101600"/>
              </a:lnSpc>
              <a:spcBef>
                <a:spcPts val="805"/>
              </a:spcBef>
              <a:buAutoNum type="romanLcPeriod" startAt="3"/>
              <a:tabLst>
                <a:tab pos="400050" algn="l"/>
                <a:tab pos="400685" algn="l"/>
              </a:tabLst>
            </a:pPr>
            <a:r>
              <a:rPr sz="1300" dirty="0">
                <a:solidFill>
                  <a:srgbClr val="2C2C2C"/>
                </a:solidFill>
                <a:latin typeface="Segoe UI"/>
                <a:cs typeface="Segoe UI"/>
              </a:rPr>
              <a:t>Demand</a:t>
            </a:r>
            <a:r>
              <a:rPr sz="1300" spc="30" dirty="0">
                <a:solidFill>
                  <a:srgbClr val="2C2C2C"/>
                </a:solidFill>
                <a:latin typeface="Segoe UI"/>
                <a:cs typeface="Segoe UI"/>
              </a:rPr>
              <a:t> </a:t>
            </a:r>
            <a:r>
              <a:rPr sz="1300" dirty="0">
                <a:solidFill>
                  <a:srgbClr val="2C2C2C"/>
                </a:solidFill>
                <a:latin typeface="Segoe UI"/>
                <a:cs typeface="Segoe UI"/>
              </a:rPr>
              <a:t>for</a:t>
            </a:r>
            <a:r>
              <a:rPr sz="1300" spc="65" dirty="0">
                <a:solidFill>
                  <a:srgbClr val="2C2C2C"/>
                </a:solidFill>
                <a:latin typeface="Segoe UI"/>
                <a:cs typeface="Segoe UI"/>
              </a:rPr>
              <a:t> </a:t>
            </a:r>
            <a:r>
              <a:rPr sz="1300" dirty="0">
                <a:solidFill>
                  <a:srgbClr val="2C2C2C"/>
                </a:solidFill>
                <a:latin typeface="Segoe UI"/>
                <a:cs typeface="Segoe UI"/>
              </a:rPr>
              <a:t>private</a:t>
            </a:r>
            <a:r>
              <a:rPr sz="1300" spc="50" dirty="0">
                <a:solidFill>
                  <a:srgbClr val="2C2C2C"/>
                </a:solidFill>
                <a:latin typeface="Segoe UI"/>
                <a:cs typeface="Segoe UI"/>
              </a:rPr>
              <a:t> </a:t>
            </a:r>
            <a:r>
              <a:rPr sz="1300" dirty="0">
                <a:solidFill>
                  <a:srgbClr val="2C2C2C"/>
                </a:solidFill>
                <a:latin typeface="Segoe UI"/>
                <a:cs typeface="Segoe UI"/>
              </a:rPr>
              <a:t>labels,</a:t>
            </a:r>
            <a:r>
              <a:rPr sz="1300" spc="45" dirty="0">
                <a:solidFill>
                  <a:srgbClr val="2C2C2C"/>
                </a:solidFill>
                <a:latin typeface="Segoe UI"/>
                <a:cs typeface="Segoe UI"/>
              </a:rPr>
              <a:t> </a:t>
            </a:r>
            <a:r>
              <a:rPr sz="1300" dirty="0">
                <a:solidFill>
                  <a:srgbClr val="2C2C2C"/>
                </a:solidFill>
                <a:latin typeface="Segoe UI"/>
                <a:cs typeface="Segoe UI"/>
              </a:rPr>
              <a:t>the</a:t>
            </a:r>
            <a:r>
              <a:rPr sz="1300" spc="50" dirty="0">
                <a:solidFill>
                  <a:srgbClr val="2C2C2C"/>
                </a:solidFill>
                <a:latin typeface="Segoe UI"/>
                <a:cs typeface="Segoe UI"/>
              </a:rPr>
              <a:t> </a:t>
            </a:r>
            <a:r>
              <a:rPr sz="1300" dirty="0">
                <a:solidFill>
                  <a:srgbClr val="2C2C2C"/>
                </a:solidFill>
                <a:latin typeface="Segoe UI"/>
                <a:cs typeface="Segoe UI"/>
              </a:rPr>
              <a:t>main</a:t>
            </a:r>
            <a:r>
              <a:rPr sz="1300" spc="60" dirty="0">
                <a:solidFill>
                  <a:srgbClr val="2C2C2C"/>
                </a:solidFill>
                <a:latin typeface="Segoe UI"/>
                <a:cs typeface="Segoe UI"/>
              </a:rPr>
              <a:t> </a:t>
            </a:r>
            <a:r>
              <a:rPr sz="1300" dirty="0">
                <a:solidFill>
                  <a:srgbClr val="2C2C2C"/>
                </a:solidFill>
                <a:latin typeface="Segoe UI"/>
                <a:cs typeface="Segoe UI"/>
              </a:rPr>
              <a:t>competition,</a:t>
            </a:r>
            <a:r>
              <a:rPr sz="1300" spc="40" dirty="0">
                <a:solidFill>
                  <a:srgbClr val="2C2C2C"/>
                </a:solidFill>
                <a:latin typeface="Segoe UI"/>
                <a:cs typeface="Segoe UI"/>
              </a:rPr>
              <a:t> </a:t>
            </a:r>
            <a:r>
              <a:rPr sz="1300" dirty="0">
                <a:solidFill>
                  <a:srgbClr val="2C2C2C"/>
                </a:solidFill>
                <a:latin typeface="Segoe UI"/>
                <a:cs typeface="Segoe UI"/>
              </a:rPr>
              <a:t>is</a:t>
            </a:r>
            <a:r>
              <a:rPr sz="1300" spc="55" dirty="0">
                <a:solidFill>
                  <a:srgbClr val="2C2C2C"/>
                </a:solidFill>
                <a:latin typeface="Segoe UI"/>
                <a:cs typeface="Segoe UI"/>
              </a:rPr>
              <a:t> </a:t>
            </a:r>
            <a:r>
              <a:rPr sz="1300" dirty="0">
                <a:solidFill>
                  <a:srgbClr val="2C2C2C"/>
                </a:solidFill>
                <a:latin typeface="Segoe UI"/>
                <a:cs typeface="Segoe UI"/>
              </a:rPr>
              <a:t>only</a:t>
            </a:r>
            <a:r>
              <a:rPr sz="1300" spc="50" dirty="0">
                <a:solidFill>
                  <a:srgbClr val="2C2C2C"/>
                </a:solidFill>
                <a:latin typeface="Segoe UI"/>
                <a:cs typeface="Segoe UI"/>
              </a:rPr>
              <a:t> </a:t>
            </a:r>
            <a:r>
              <a:rPr sz="1300" spc="-10" dirty="0">
                <a:solidFill>
                  <a:srgbClr val="2C2C2C"/>
                </a:solidFill>
                <a:latin typeface="Segoe UI"/>
                <a:cs typeface="Segoe UI"/>
              </a:rPr>
              <a:t>partially </a:t>
            </a:r>
            <a:r>
              <a:rPr sz="1300" dirty="0">
                <a:solidFill>
                  <a:srgbClr val="2C2C2C"/>
                </a:solidFill>
                <a:latin typeface="Segoe UI"/>
                <a:cs typeface="Segoe UI"/>
              </a:rPr>
              <a:t>explained</a:t>
            </a:r>
            <a:r>
              <a:rPr sz="1300" spc="45" dirty="0">
                <a:solidFill>
                  <a:srgbClr val="2C2C2C"/>
                </a:solidFill>
                <a:latin typeface="Segoe UI"/>
                <a:cs typeface="Segoe UI"/>
              </a:rPr>
              <a:t> </a:t>
            </a:r>
            <a:r>
              <a:rPr sz="1300" dirty="0">
                <a:solidFill>
                  <a:srgbClr val="2C2C2C"/>
                </a:solidFill>
                <a:latin typeface="Segoe UI"/>
                <a:cs typeface="Segoe UI"/>
              </a:rPr>
              <a:t>by</a:t>
            </a:r>
            <a:r>
              <a:rPr sz="1300" spc="50" dirty="0">
                <a:solidFill>
                  <a:srgbClr val="2C2C2C"/>
                </a:solidFill>
                <a:latin typeface="Segoe UI"/>
                <a:cs typeface="Segoe UI"/>
              </a:rPr>
              <a:t> </a:t>
            </a:r>
            <a:r>
              <a:rPr sz="1300" dirty="0">
                <a:solidFill>
                  <a:srgbClr val="2C2C2C"/>
                </a:solidFill>
                <a:latin typeface="Segoe UI"/>
                <a:cs typeface="Segoe UI"/>
              </a:rPr>
              <a:t>price</a:t>
            </a:r>
            <a:r>
              <a:rPr sz="1300" spc="45" dirty="0">
                <a:solidFill>
                  <a:srgbClr val="2C2C2C"/>
                </a:solidFill>
                <a:latin typeface="Segoe UI"/>
                <a:cs typeface="Segoe UI"/>
              </a:rPr>
              <a:t> </a:t>
            </a:r>
            <a:r>
              <a:rPr sz="1300" dirty="0">
                <a:solidFill>
                  <a:srgbClr val="2C2C2C"/>
                </a:solidFill>
                <a:latin typeface="Segoe UI"/>
                <a:cs typeface="Segoe UI"/>
              </a:rPr>
              <a:t>and</a:t>
            </a:r>
            <a:r>
              <a:rPr sz="1300" spc="55" dirty="0">
                <a:solidFill>
                  <a:srgbClr val="2C2C2C"/>
                </a:solidFill>
                <a:latin typeface="Segoe UI"/>
                <a:cs typeface="Segoe UI"/>
              </a:rPr>
              <a:t> </a:t>
            </a:r>
            <a:r>
              <a:rPr sz="1300" spc="-25" dirty="0">
                <a:solidFill>
                  <a:srgbClr val="2C2C2C"/>
                </a:solidFill>
                <a:latin typeface="Segoe UI"/>
                <a:cs typeface="Segoe UI"/>
              </a:rPr>
              <a:t>TDP</a:t>
            </a:r>
            <a:endParaRPr sz="1300">
              <a:latin typeface="Segoe UI"/>
              <a:cs typeface="Segoe UI"/>
            </a:endParaRPr>
          </a:p>
          <a:p>
            <a:pPr marL="400050" marR="274955" indent="-400685">
              <a:lnSpc>
                <a:spcPct val="101899"/>
              </a:lnSpc>
              <a:spcBef>
                <a:spcPts val="800"/>
              </a:spcBef>
              <a:buAutoNum type="romanLcPeriod" startAt="3"/>
              <a:tabLst>
                <a:tab pos="400050" algn="l"/>
                <a:tab pos="400685" algn="l"/>
              </a:tabLst>
            </a:pPr>
            <a:r>
              <a:rPr sz="1300" dirty="0">
                <a:solidFill>
                  <a:srgbClr val="2C2C2C"/>
                </a:solidFill>
                <a:latin typeface="Segoe UI"/>
                <a:cs typeface="Segoe UI"/>
              </a:rPr>
              <a:t>Summer</a:t>
            </a:r>
            <a:r>
              <a:rPr sz="1300" spc="60" dirty="0">
                <a:solidFill>
                  <a:srgbClr val="2C2C2C"/>
                </a:solidFill>
                <a:latin typeface="Segoe UI"/>
                <a:cs typeface="Segoe UI"/>
              </a:rPr>
              <a:t> </a:t>
            </a:r>
            <a:r>
              <a:rPr sz="1300" dirty="0">
                <a:solidFill>
                  <a:srgbClr val="2C2C2C"/>
                </a:solidFill>
                <a:latin typeface="Segoe UI"/>
                <a:cs typeface="Segoe UI"/>
              </a:rPr>
              <a:t>season</a:t>
            </a:r>
            <a:r>
              <a:rPr sz="1300" spc="70" dirty="0">
                <a:solidFill>
                  <a:srgbClr val="2C2C2C"/>
                </a:solidFill>
                <a:latin typeface="Segoe UI"/>
                <a:cs typeface="Segoe UI"/>
              </a:rPr>
              <a:t> </a:t>
            </a:r>
            <a:r>
              <a:rPr sz="1300" dirty="0">
                <a:solidFill>
                  <a:srgbClr val="2C2C2C"/>
                </a:solidFill>
                <a:latin typeface="Segoe UI"/>
                <a:cs typeface="Segoe UI"/>
              </a:rPr>
              <a:t>along</a:t>
            </a:r>
            <a:r>
              <a:rPr sz="1300" spc="85" dirty="0">
                <a:solidFill>
                  <a:srgbClr val="2C2C2C"/>
                </a:solidFill>
                <a:latin typeface="Segoe UI"/>
                <a:cs typeface="Segoe UI"/>
              </a:rPr>
              <a:t> </a:t>
            </a:r>
            <a:r>
              <a:rPr sz="1300" dirty="0">
                <a:solidFill>
                  <a:srgbClr val="2C2C2C"/>
                </a:solidFill>
                <a:latin typeface="Segoe UI"/>
                <a:cs typeface="Segoe UI"/>
              </a:rPr>
              <a:t>with</a:t>
            </a:r>
            <a:r>
              <a:rPr sz="1300" spc="65" dirty="0">
                <a:solidFill>
                  <a:srgbClr val="2C2C2C"/>
                </a:solidFill>
                <a:latin typeface="Segoe UI"/>
                <a:cs typeface="Segoe UI"/>
              </a:rPr>
              <a:t> </a:t>
            </a:r>
            <a:r>
              <a:rPr sz="1300" dirty="0">
                <a:solidFill>
                  <a:srgbClr val="2C2C2C"/>
                </a:solidFill>
                <a:latin typeface="Segoe UI"/>
                <a:cs typeface="Segoe UI"/>
              </a:rPr>
              <a:t>sunshine</a:t>
            </a:r>
            <a:r>
              <a:rPr sz="1300" spc="75" dirty="0">
                <a:solidFill>
                  <a:srgbClr val="2C2C2C"/>
                </a:solidFill>
                <a:latin typeface="Segoe UI"/>
                <a:cs typeface="Segoe UI"/>
              </a:rPr>
              <a:t> </a:t>
            </a:r>
            <a:r>
              <a:rPr sz="1300" dirty="0">
                <a:solidFill>
                  <a:srgbClr val="2C2C2C"/>
                </a:solidFill>
                <a:latin typeface="Segoe UI"/>
                <a:cs typeface="Segoe UI"/>
              </a:rPr>
              <a:t>duration</a:t>
            </a:r>
            <a:r>
              <a:rPr sz="1300" spc="90" dirty="0">
                <a:solidFill>
                  <a:srgbClr val="2C2C2C"/>
                </a:solidFill>
                <a:latin typeface="Segoe UI"/>
                <a:cs typeface="Segoe UI"/>
              </a:rPr>
              <a:t> </a:t>
            </a:r>
            <a:r>
              <a:rPr sz="1300" dirty="0">
                <a:solidFill>
                  <a:srgbClr val="2C2C2C"/>
                </a:solidFill>
                <a:latin typeface="Segoe UI"/>
                <a:cs typeface="Segoe UI"/>
              </a:rPr>
              <a:t>positively</a:t>
            </a:r>
            <a:r>
              <a:rPr sz="1300" spc="55" dirty="0">
                <a:solidFill>
                  <a:srgbClr val="2C2C2C"/>
                </a:solidFill>
                <a:latin typeface="Segoe UI"/>
                <a:cs typeface="Segoe UI"/>
              </a:rPr>
              <a:t> </a:t>
            </a:r>
            <a:r>
              <a:rPr sz="1300" spc="-10" dirty="0">
                <a:solidFill>
                  <a:srgbClr val="2C2C2C"/>
                </a:solidFill>
                <a:latin typeface="Segoe UI"/>
                <a:cs typeface="Segoe UI"/>
              </a:rPr>
              <a:t>infuences </a:t>
            </a:r>
            <a:r>
              <a:rPr sz="1300" dirty="0">
                <a:solidFill>
                  <a:srgbClr val="2C2C2C"/>
                </a:solidFill>
                <a:latin typeface="Segoe UI"/>
                <a:cs typeface="Segoe UI"/>
              </a:rPr>
              <a:t>demand</a:t>
            </a:r>
            <a:r>
              <a:rPr sz="1300" spc="30" dirty="0">
                <a:solidFill>
                  <a:srgbClr val="2C2C2C"/>
                </a:solidFill>
                <a:latin typeface="Segoe UI"/>
                <a:cs typeface="Segoe UI"/>
              </a:rPr>
              <a:t> </a:t>
            </a:r>
            <a:r>
              <a:rPr sz="1300" dirty="0">
                <a:solidFill>
                  <a:srgbClr val="2C2C2C"/>
                </a:solidFill>
                <a:latin typeface="Segoe UI"/>
                <a:cs typeface="Segoe UI"/>
              </a:rPr>
              <a:t>from</a:t>
            </a:r>
            <a:r>
              <a:rPr sz="1300" spc="55" dirty="0">
                <a:solidFill>
                  <a:srgbClr val="2C2C2C"/>
                </a:solidFill>
                <a:latin typeface="Segoe UI"/>
                <a:cs typeface="Segoe UI"/>
              </a:rPr>
              <a:t> </a:t>
            </a:r>
            <a:r>
              <a:rPr sz="1300" spc="-10" dirty="0">
                <a:solidFill>
                  <a:srgbClr val="2C2C2C"/>
                </a:solidFill>
                <a:latin typeface="Segoe UI"/>
                <a:cs typeface="Segoe UI"/>
              </a:rPr>
              <a:t>customers</a:t>
            </a:r>
            <a:endParaRPr sz="1300">
              <a:latin typeface="Segoe UI"/>
              <a:cs typeface="Segoe UI"/>
            </a:endParaRPr>
          </a:p>
        </p:txBody>
      </p:sp>
      <p:sp>
        <p:nvSpPr>
          <p:cNvPr id="6" name="object 6"/>
          <p:cNvSpPr/>
          <p:nvPr/>
        </p:nvSpPr>
        <p:spPr>
          <a:xfrm>
            <a:off x="559362" y="4266482"/>
            <a:ext cx="5662930" cy="1964689"/>
          </a:xfrm>
          <a:custGeom>
            <a:avLst/>
            <a:gdLst/>
            <a:ahLst/>
            <a:cxnLst/>
            <a:rect l="l" t="t" r="r" b="b"/>
            <a:pathLst>
              <a:path w="5662930" h="1964689">
                <a:moveTo>
                  <a:pt x="5662459" y="1964127"/>
                </a:moveTo>
                <a:lnTo>
                  <a:pt x="0" y="1964127"/>
                </a:lnTo>
                <a:lnTo>
                  <a:pt x="0" y="0"/>
                </a:lnTo>
                <a:lnTo>
                  <a:pt x="5662459" y="0"/>
                </a:lnTo>
                <a:lnTo>
                  <a:pt x="5662459" y="1964127"/>
                </a:lnTo>
                <a:close/>
              </a:path>
            </a:pathLst>
          </a:custGeom>
          <a:solidFill>
            <a:srgbClr val="FFFFFF"/>
          </a:solidFill>
        </p:spPr>
        <p:txBody>
          <a:bodyPr wrap="square" lIns="0" tIns="0" rIns="0" bIns="0" rtlCol="0"/>
          <a:lstStyle/>
          <a:p>
            <a:endParaRPr/>
          </a:p>
        </p:txBody>
      </p:sp>
      <p:sp>
        <p:nvSpPr>
          <p:cNvPr id="7" name="object 7"/>
          <p:cNvSpPr txBox="1"/>
          <p:nvPr/>
        </p:nvSpPr>
        <p:spPr>
          <a:xfrm>
            <a:off x="559362" y="4215430"/>
            <a:ext cx="5655310" cy="1990089"/>
          </a:xfrm>
          <a:prstGeom prst="rect">
            <a:avLst/>
          </a:prstGeom>
        </p:spPr>
        <p:txBody>
          <a:bodyPr vert="horz" wrap="square" lIns="0" tIns="74930" rIns="0" bIns="0" rtlCol="0">
            <a:spAutoFit/>
          </a:bodyPr>
          <a:lstStyle/>
          <a:p>
            <a:pPr marL="1956435">
              <a:lnSpc>
                <a:spcPct val="100000"/>
              </a:lnSpc>
              <a:spcBef>
                <a:spcPts val="590"/>
              </a:spcBef>
              <a:tabLst>
                <a:tab pos="4994275" algn="l"/>
              </a:tabLst>
            </a:pPr>
            <a:r>
              <a:rPr sz="1200" b="1" dirty="0">
                <a:latin typeface="Segoe UI"/>
                <a:cs typeface="Segoe UI"/>
              </a:rPr>
              <a:t>Fit</a:t>
            </a:r>
            <a:r>
              <a:rPr sz="1200" b="1" spc="30" dirty="0">
                <a:latin typeface="Segoe UI"/>
                <a:cs typeface="Segoe UI"/>
              </a:rPr>
              <a:t> </a:t>
            </a:r>
            <a:r>
              <a:rPr sz="1200" b="1" spc="-10" dirty="0">
                <a:latin typeface="Segoe UI"/>
                <a:cs typeface="Segoe UI"/>
              </a:rPr>
              <a:t>Variables</a:t>
            </a:r>
            <a:r>
              <a:rPr sz="1200" b="1" dirty="0">
                <a:latin typeface="Segoe UI"/>
                <a:cs typeface="Segoe UI"/>
              </a:rPr>
              <a:t>	Adj</a:t>
            </a:r>
            <a:r>
              <a:rPr sz="1200" b="1" spc="10" dirty="0">
                <a:latin typeface="Segoe UI"/>
                <a:cs typeface="Segoe UI"/>
              </a:rPr>
              <a:t> </a:t>
            </a:r>
            <a:r>
              <a:rPr sz="1200" b="1" spc="-25" dirty="0">
                <a:latin typeface="Segoe UI"/>
                <a:cs typeface="Segoe UI"/>
              </a:rPr>
              <a:t>R2</a:t>
            </a:r>
            <a:endParaRPr sz="1200">
              <a:latin typeface="Segoe UI"/>
              <a:cs typeface="Segoe UI"/>
            </a:endParaRPr>
          </a:p>
          <a:p>
            <a:pPr marL="22860">
              <a:lnSpc>
                <a:spcPct val="100000"/>
              </a:lnSpc>
              <a:spcBef>
                <a:spcPts val="495"/>
              </a:spcBef>
              <a:tabLst>
                <a:tab pos="5309235" algn="l"/>
              </a:tabLst>
            </a:pPr>
            <a:r>
              <a:rPr sz="1200" spc="-10" dirty="0">
                <a:latin typeface="Segoe UI"/>
                <a:cs typeface="Segoe UI"/>
              </a:rPr>
              <a:t>Volume_Ln~Price_Ln</a:t>
            </a:r>
            <a:r>
              <a:rPr sz="1200" dirty="0">
                <a:latin typeface="Segoe UI"/>
                <a:cs typeface="Segoe UI"/>
              </a:rPr>
              <a:t>	</a:t>
            </a:r>
            <a:r>
              <a:rPr sz="1200" spc="-20" dirty="0">
                <a:latin typeface="Segoe UI"/>
                <a:cs typeface="Segoe UI"/>
              </a:rPr>
              <a:t>2.0%</a:t>
            </a:r>
            <a:endParaRPr sz="1200">
              <a:latin typeface="Segoe UI"/>
              <a:cs typeface="Segoe UI"/>
            </a:endParaRPr>
          </a:p>
          <a:p>
            <a:pPr marL="22860">
              <a:lnSpc>
                <a:spcPct val="100000"/>
              </a:lnSpc>
              <a:spcBef>
                <a:spcPts val="490"/>
              </a:spcBef>
              <a:tabLst>
                <a:tab pos="5224780" algn="l"/>
              </a:tabLst>
            </a:pPr>
            <a:r>
              <a:rPr sz="1200" spc="-10" dirty="0">
                <a:latin typeface="Segoe UI"/>
                <a:cs typeface="Segoe UI"/>
              </a:rPr>
              <a:t>Volume_Ln~TDP</a:t>
            </a:r>
            <a:r>
              <a:rPr sz="1200" dirty="0">
                <a:latin typeface="Segoe UI"/>
                <a:cs typeface="Segoe UI"/>
              </a:rPr>
              <a:t>	</a:t>
            </a:r>
            <a:r>
              <a:rPr sz="1200" spc="-10" dirty="0">
                <a:latin typeface="Segoe UI"/>
                <a:cs typeface="Segoe UI"/>
              </a:rPr>
              <a:t>74.1%</a:t>
            </a:r>
            <a:endParaRPr sz="1200">
              <a:latin typeface="Segoe UI"/>
              <a:cs typeface="Segoe UI"/>
            </a:endParaRPr>
          </a:p>
          <a:p>
            <a:pPr marL="22860">
              <a:lnSpc>
                <a:spcPct val="100000"/>
              </a:lnSpc>
              <a:spcBef>
                <a:spcPts val="495"/>
              </a:spcBef>
              <a:tabLst>
                <a:tab pos="5224780" algn="l"/>
              </a:tabLst>
            </a:pPr>
            <a:r>
              <a:rPr sz="1200" spc="-10" dirty="0">
                <a:latin typeface="Segoe UI"/>
                <a:cs typeface="Segoe UI"/>
              </a:rPr>
              <a:t>Volume_Ln~Price_Ln+TDP</a:t>
            </a:r>
            <a:r>
              <a:rPr sz="1200" dirty="0">
                <a:latin typeface="Segoe UI"/>
                <a:cs typeface="Segoe UI"/>
              </a:rPr>
              <a:t>	</a:t>
            </a:r>
            <a:r>
              <a:rPr sz="1200" spc="-10" dirty="0">
                <a:latin typeface="Segoe UI"/>
                <a:cs typeface="Segoe UI"/>
              </a:rPr>
              <a:t>75.4%</a:t>
            </a:r>
            <a:endParaRPr sz="1200">
              <a:latin typeface="Segoe UI"/>
              <a:cs typeface="Segoe UI"/>
            </a:endParaRPr>
          </a:p>
          <a:p>
            <a:pPr marL="22860">
              <a:lnSpc>
                <a:spcPct val="100000"/>
              </a:lnSpc>
              <a:spcBef>
                <a:spcPts val="495"/>
              </a:spcBef>
              <a:tabLst>
                <a:tab pos="5224780" algn="l"/>
              </a:tabLst>
            </a:pPr>
            <a:r>
              <a:rPr sz="1200" spc="-10" dirty="0">
                <a:latin typeface="Segoe UI"/>
                <a:cs typeface="Segoe UI"/>
              </a:rPr>
              <a:t>Volume_Ln~Price_Ln+TDP+Season</a:t>
            </a:r>
            <a:r>
              <a:rPr sz="1200" dirty="0">
                <a:latin typeface="Segoe UI"/>
                <a:cs typeface="Segoe UI"/>
              </a:rPr>
              <a:t>	</a:t>
            </a:r>
            <a:r>
              <a:rPr sz="1200" spc="-10" dirty="0">
                <a:latin typeface="Segoe UI"/>
                <a:cs typeface="Segoe UI"/>
              </a:rPr>
              <a:t>83.6%</a:t>
            </a:r>
            <a:endParaRPr sz="1200">
              <a:latin typeface="Segoe UI"/>
              <a:cs typeface="Segoe UI"/>
            </a:endParaRPr>
          </a:p>
          <a:p>
            <a:pPr marL="22860">
              <a:lnSpc>
                <a:spcPct val="100000"/>
              </a:lnSpc>
              <a:spcBef>
                <a:spcPts val="490"/>
              </a:spcBef>
              <a:tabLst>
                <a:tab pos="5224780" algn="l"/>
              </a:tabLst>
            </a:pPr>
            <a:r>
              <a:rPr sz="1200" spc="-20" dirty="0">
                <a:latin typeface="Segoe UI"/>
                <a:cs typeface="Segoe UI"/>
              </a:rPr>
              <a:t>Volume_Ln</a:t>
            </a:r>
            <a:r>
              <a:rPr sz="1200" spc="-60" dirty="0">
                <a:latin typeface="Segoe UI"/>
                <a:cs typeface="Segoe UI"/>
              </a:rPr>
              <a:t> </a:t>
            </a:r>
            <a:r>
              <a:rPr sz="1200" dirty="0">
                <a:latin typeface="Segoe UI"/>
                <a:cs typeface="Segoe UI"/>
              </a:rPr>
              <a:t>~</a:t>
            </a:r>
            <a:r>
              <a:rPr sz="1200" spc="-5" dirty="0">
                <a:latin typeface="Segoe UI"/>
                <a:cs typeface="Segoe UI"/>
              </a:rPr>
              <a:t> </a:t>
            </a:r>
            <a:r>
              <a:rPr sz="1200" spc="-10" dirty="0">
                <a:latin typeface="Segoe UI"/>
                <a:cs typeface="Segoe UI"/>
              </a:rPr>
              <a:t>Price_Ln</a:t>
            </a:r>
            <a:r>
              <a:rPr sz="1200" spc="-50" dirty="0">
                <a:latin typeface="Segoe UI"/>
                <a:cs typeface="Segoe UI"/>
              </a:rPr>
              <a:t> </a:t>
            </a:r>
            <a:r>
              <a:rPr sz="1200" dirty="0">
                <a:latin typeface="Segoe UI"/>
                <a:cs typeface="Segoe UI"/>
              </a:rPr>
              <a:t>+</a:t>
            </a:r>
            <a:r>
              <a:rPr sz="1200" spc="-5" dirty="0">
                <a:latin typeface="Segoe UI"/>
                <a:cs typeface="Segoe UI"/>
              </a:rPr>
              <a:t> </a:t>
            </a:r>
            <a:r>
              <a:rPr sz="1200" dirty="0">
                <a:latin typeface="Segoe UI"/>
                <a:cs typeface="Segoe UI"/>
              </a:rPr>
              <a:t>TDP</a:t>
            </a:r>
            <a:r>
              <a:rPr sz="1200" spc="-35" dirty="0">
                <a:latin typeface="Segoe UI"/>
                <a:cs typeface="Segoe UI"/>
              </a:rPr>
              <a:t> </a:t>
            </a:r>
            <a:r>
              <a:rPr sz="1200" dirty="0">
                <a:latin typeface="Segoe UI"/>
                <a:cs typeface="Segoe UI"/>
              </a:rPr>
              <a:t>+</a:t>
            </a:r>
            <a:r>
              <a:rPr sz="1200" spc="-10" dirty="0">
                <a:latin typeface="Segoe UI"/>
                <a:cs typeface="Segoe UI"/>
              </a:rPr>
              <a:t> Season</a:t>
            </a:r>
            <a:r>
              <a:rPr sz="1200" spc="-45" dirty="0">
                <a:latin typeface="Segoe UI"/>
                <a:cs typeface="Segoe UI"/>
              </a:rPr>
              <a:t> </a:t>
            </a:r>
            <a:r>
              <a:rPr sz="1200" dirty="0">
                <a:latin typeface="Segoe UI"/>
                <a:cs typeface="Segoe UI"/>
              </a:rPr>
              <a:t>+</a:t>
            </a:r>
            <a:r>
              <a:rPr sz="1200" spc="-5" dirty="0">
                <a:latin typeface="Segoe UI"/>
                <a:cs typeface="Segoe UI"/>
              </a:rPr>
              <a:t> </a:t>
            </a:r>
            <a:r>
              <a:rPr sz="1200" spc="-25" dirty="0">
                <a:latin typeface="Segoe UI"/>
                <a:cs typeface="Segoe UI"/>
              </a:rPr>
              <a:t>CPI</a:t>
            </a:r>
            <a:r>
              <a:rPr sz="1200" dirty="0">
                <a:latin typeface="Segoe UI"/>
                <a:cs typeface="Segoe UI"/>
              </a:rPr>
              <a:t>	</a:t>
            </a:r>
            <a:r>
              <a:rPr sz="1200" spc="-10" dirty="0">
                <a:latin typeface="Segoe UI"/>
                <a:cs typeface="Segoe UI"/>
              </a:rPr>
              <a:t>83.6%</a:t>
            </a:r>
            <a:endParaRPr sz="1200">
              <a:latin typeface="Segoe UI"/>
              <a:cs typeface="Segoe UI"/>
            </a:endParaRPr>
          </a:p>
          <a:p>
            <a:pPr marL="22860" marR="10795">
              <a:lnSpc>
                <a:spcPct val="134200"/>
              </a:lnSpc>
              <a:tabLst>
                <a:tab pos="5224780" algn="l"/>
              </a:tabLst>
            </a:pPr>
            <a:r>
              <a:rPr sz="1200" spc="-20" dirty="0">
                <a:latin typeface="Segoe UI"/>
                <a:cs typeface="Segoe UI"/>
              </a:rPr>
              <a:t>Volume_Ln</a:t>
            </a:r>
            <a:r>
              <a:rPr sz="1200" spc="-60" dirty="0">
                <a:latin typeface="Segoe UI"/>
                <a:cs typeface="Segoe UI"/>
              </a:rPr>
              <a:t> </a:t>
            </a:r>
            <a:r>
              <a:rPr sz="1200" dirty="0">
                <a:latin typeface="Segoe UI"/>
                <a:cs typeface="Segoe UI"/>
              </a:rPr>
              <a:t>~</a:t>
            </a:r>
            <a:r>
              <a:rPr sz="1200" spc="-10" dirty="0">
                <a:latin typeface="Segoe UI"/>
                <a:cs typeface="Segoe UI"/>
              </a:rPr>
              <a:t> Price_Ln</a:t>
            </a:r>
            <a:r>
              <a:rPr sz="1200" spc="-50" dirty="0">
                <a:latin typeface="Segoe UI"/>
                <a:cs typeface="Segoe UI"/>
              </a:rPr>
              <a:t> </a:t>
            </a:r>
            <a:r>
              <a:rPr sz="1200" dirty="0">
                <a:latin typeface="Segoe UI"/>
                <a:cs typeface="Segoe UI"/>
              </a:rPr>
              <a:t>+</a:t>
            </a:r>
            <a:r>
              <a:rPr sz="1200" spc="-5" dirty="0">
                <a:latin typeface="Segoe UI"/>
                <a:cs typeface="Segoe UI"/>
              </a:rPr>
              <a:t> </a:t>
            </a:r>
            <a:r>
              <a:rPr sz="1200" dirty="0">
                <a:latin typeface="Segoe UI"/>
                <a:cs typeface="Segoe UI"/>
              </a:rPr>
              <a:t>TDP</a:t>
            </a:r>
            <a:r>
              <a:rPr sz="1200" spc="-40" dirty="0">
                <a:latin typeface="Segoe UI"/>
                <a:cs typeface="Segoe UI"/>
              </a:rPr>
              <a:t> </a:t>
            </a:r>
            <a:r>
              <a:rPr sz="1200" dirty="0">
                <a:latin typeface="Segoe UI"/>
                <a:cs typeface="Segoe UI"/>
              </a:rPr>
              <a:t>+</a:t>
            </a:r>
            <a:r>
              <a:rPr sz="1200" spc="-10" dirty="0">
                <a:latin typeface="Segoe UI"/>
                <a:cs typeface="Segoe UI"/>
              </a:rPr>
              <a:t> Season</a:t>
            </a:r>
            <a:r>
              <a:rPr sz="1200" spc="-45" dirty="0">
                <a:latin typeface="Segoe UI"/>
                <a:cs typeface="Segoe UI"/>
              </a:rPr>
              <a:t> </a:t>
            </a:r>
            <a:r>
              <a:rPr sz="1200" dirty="0">
                <a:latin typeface="Segoe UI"/>
                <a:cs typeface="Segoe UI"/>
              </a:rPr>
              <a:t>+</a:t>
            </a:r>
            <a:r>
              <a:rPr sz="1200" spc="-10" dirty="0">
                <a:latin typeface="Segoe UI"/>
                <a:cs typeface="Segoe UI"/>
              </a:rPr>
              <a:t> CPI</a:t>
            </a:r>
            <a:r>
              <a:rPr sz="1200" spc="-50" dirty="0">
                <a:latin typeface="Segoe UI"/>
                <a:cs typeface="Segoe UI"/>
              </a:rPr>
              <a:t> </a:t>
            </a:r>
            <a:r>
              <a:rPr sz="1200" dirty="0">
                <a:latin typeface="Segoe UI"/>
                <a:cs typeface="Segoe UI"/>
              </a:rPr>
              <a:t>+</a:t>
            </a:r>
            <a:r>
              <a:rPr sz="1200" spc="-5" dirty="0">
                <a:latin typeface="Segoe UI"/>
                <a:cs typeface="Segoe UI"/>
              </a:rPr>
              <a:t> </a:t>
            </a:r>
            <a:r>
              <a:rPr sz="1200" spc="-10" dirty="0">
                <a:latin typeface="Segoe UI"/>
                <a:cs typeface="Segoe UI"/>
              </a:rPr>
              <a:t>Temperature</a:t>
            </a:r>
            <a:r>
              <a:rPr sz="1200" dirty="0">
                <a:latin typeface="Segoe UI"/>
                <a:cs typeface="Segoe UI"/>
              </a:rPr>
              <a:t>	</a:t>
            </a:r>
            <a:r>
              <a:rPr sz="1200" spc="-10" dirty="0">
                <a:latin typeface="Segoe UI"/>
                <a:cs typeface="Segoe UI"/>
              </a:rPr>
              <a:t>83.7% </a:t>
            </a:r>
            <a:r>
              <a:rPr sz="1200" spc="-20" dirty="0">
                <a:latin typeface="Segoe UI"/>
                <a:cs typeface="Segoe UI"/>
              </a:rPr>
              <a:t>Volume_Ln</a:t>
            </a:r>
            <a:r>
              <a:rPr sz="1200" spc="-60" dirty="0">
                <a:latin typeface="Segoe UI"/>
                <a:cs typeface="Segoe UI"/>
              </a:rPr>
              <a:t> </a:t>
            </a:r>
            <a:r>
              <a:rPr sz="1200" dirty="0">
                <a:latin typeface="Segoe UI"/>
                <a:cs typeface="Segoe UI"/>
              </a:rPr>
              <a:t>~</a:t>
            </a:r>
            <a:r>
              <a:rPr sz="1200" spc="-10" dirty="0">
                <a:latin typeface="Segoe UI"/>
                <a:cs typeface="Segoe UI"/>
              </a:rPr>
              <a:t> Price_Ln</a:t>
            </a:r>
            <a:r>
              <a:rPr sz="1200" spc="-50" dirty="0">
                <a:latin typeface="Segoe UI"/>
                <a:cs typeface="Segoe UI"/>
              </a:rPr>
              <a:t> </a:t>
            </a:r>
            <a:r>
              <a:rPr sz="1200" dirty="0">
                <a:latin typeface="Segoe UI"/>
                <a:cs typeface="Segoe UI"/>
              </a:rPr>
              <a:t>+</a:t>
            </a:r>
            <a:r>
              <a:rPr sz="1200" spc="-10" dirty="0">
                <a:latin typeface="Segoe UI"/>
                <a:cs typeface="Segoe UI"/>
              </a:rPr>
              <a:t> </a:t>
            </a:r>
            <a:r>
              <a:rPr sz="1200" dirty="0">
                <a:latin typeface="Segoe UI"/>
                <a:cs typeface="Segoe UI"/>
              </a:rPr>
              <a:t>TDP</a:t>
            </a:r>
            <a:r>
              <a:rPr sz="1200" spc="-40" dirty="0">
                <a:latin typeface="Segoe UI"/>
                <a:cs typeface="Segoe UI"/>
              </a:rPr>
              <a:t> </a:t>
            </a:r>
            <a:r>
              <a:rPr sz="1200" dirty="0">
                <a:latin typeface="Segoe UI"/>
                <a:cs typeface="Segoe UI"/>
              </a:rPr>
              <a:t>+</a:t>
            </a:r>
            <a:r>
              <a:rPr sz="1200" spc="-10" dirty="0">
                <a:latin typeface="Segoe UI"/>
                <a:cs typeface="Segoe UI"/>
              </a:rPr>
              <a:t> Season</a:t>
            </a:r>
            <a:r>
              <a:rPr sz="1200" spc="-50" dirty="0">
                <a:latin typeface="Segoe UI"/>
                <a:cs typeface="Segoe UI"/>
              </a:rPr>
              <a:t> </a:t>
            </a:r>
            <a:r>
              <a:rPr sz="1200" dirty="0">
                <a:latin typeface="Segoe UI"/>
                <a:cs typeface="Segoe UI"/>
              </a:rPr>
              <a:t>+</a:t>
            </a:r>
            <a:r>
              <a:rPr sz="1200" spc="-10" dirty="0">
                <a:latin typeface="Segoe UI"/>
                <a:cs typeface="Segoe UI"/>
              </a:rPr>
              <a:t> CPI</a:t>
            </a:r>
            <a:r>
              <a:rPr sz="1200" spc="-50" dirty="0">
                <a:latin typeface="Segoe UI"/>
                <a:cs typeface="Segoe UI"/>
              </a:rPr>
              <a:t> </a:t>
            </a:r>
            <a:r>
              <a:rPr sz="1200" dirty="0">
                <a:latin typeface="Segoe UI"/>
                <a:cs typeface="Segoe UI"/>
              </a:rPr>
              <a:t>+</a:t>
            </a:r>
            <a:r>
              <a:rPr sz="1200" spc="-10" dirty="0">
                <a:latin typeface="Segoe UI"/>
                <a:cs typeface="Segoe UI"/>
              </a:rPr>
              <a:t> Temperature</a:t>
            </a:r>
            <a:r>
              <a:rPr sz="1200" spc="-55" dirty="0">
                <a:latin typeface="Segoe UI"/>
                <a:cs typeface="Segoe UI"/>
              </a:rPr>
              <a:t> </a:t>
            </a:r>
            <a:r>
              <a:rPr sz="1200" dirty="0">
                <a:latin typeface="Segoe UI"/>
                <a:cs typeface="Segoe UI"/>
              </a:rPr>
              <a:t>+</a:t>
            </a:r>
            <a:r>
              <a:rPr sz="1200" spc="-5" dirty="0">
                <a:latin typeface="Segoe UI"/>
                <a:cs typeface="Segoe UI"/>
              </a:rPr>
              <a:t> </a:t>
            </a:r>
            <a:r>
              <a:rPr sz="1200" spc="-10" dirty="0">
                <a:latin typeface="Segoe UI"/>
                <a:cs typeface="Segoe UI"/>
              </a:rPr>
              <a:t>Sunshine</a:t>
            </a:r>
            <a:r>
              <a:rPr sz="1200" dirty="0">
                <a:latin typeface="Segoe UI"/>
                <a:cs typeface="Segoe UI"/>
              </a:rPr>
              <a:t>	</a:t>
            </a:r>
            <a:r>
              <a:rPr sz="1200" spc="-10" dirty="0">
                <a:latin typeface="Segoe UI"/>
                <a:cs typeface="Segoe UI"/>
              </a:rPr>
              <a:t>84.3%</a:t>
            </a:r>
            <a:endParaRPr sz="1200">
              <a:latin typeface="Segoe UI"/>
              <a:cs typeface="Segoe UI"/>
            </a:endParaRPr>
          </a:p>
        </p:txBody>
      </p:sp>
      <p:grpSp>
        <p:nvGrpSpPr>
          <p:cNvPr id="8" name="object 8"/>
          <p:cNvGrpSpPr/>
          <p:nvPr/>
        </p:nvGrpSpPr>
        <p:grpSpPr>
          <a:xfrm>
            <a:off x="6214139" y="4258817"/>
            <a:ext cx="8255" cy="1972310"/>
            <a:chOff x="6214139" y="4258817"/>
            <a:chExt cx="8255" cy="1972310"/>
          </a:xfrm>
        </p:grpSpPr>
        <p:sp>
          <p:nvSpPr>
            <p:cNvPr id="9" name="object 9"/>
            <p:cNvSpPr/>
            <p:nvPr/>
          </p:nvSpPr>
          <p:spPr>
            <a:xfrm>
              <a:off x="6214139" y="4258818"/>
              <a:ext cx="0" cy="1972310"/>
            </a:xfrm>
            <a:custGeom>
              <a:avLst/>
              <a:gdLst/>
              <a:ahLst/>
              <a:cxnLst/>
              <a:rect l="l" t="t" r="r" b="b"/>
              <a:pathLst>
                <a:path h="1972310">
                  <a:moveTo>
                    <a:pt x="0" y="0"/>
                  </a:moveTo>
                  <a:lnTo>
                    <a:pt x="0" y="1971788"/>
                  </a:lnTo>
                </a:path>
              </a:pathLst>
            </a:custGeom>
            <a:ln w="3175">
              <a:solidFill>
                <a:srgbClr val="000000"/>
              </a:solidFill>
            </a:ln>
          </p:spPr>
          <p:txBody>
            <a:bodyPr wrap="square" lIns="0" tIns="0" rIns="0" bIns="0" rtlCol="0"/>
            <a:lstStyle/>
            <a:p>
              <a:endParaRPr/>
            </a:p>
          </p:txBody>
        </p:sp>
        <p:sp>
          <p:nvSpPr>
            <p:cNvPr id="10" name="object 10"/>
            <p:cNvSpPr/>
            <p:nvPr/>
          </p:nvSpPr>
          <p:spPr>
            <a:xfrm>
              <a:off x="6214141" y="4258817"/>
              <a:ext cx="8255" cy="1972310"/>
            </a:xfrm>
            <a:custGeom>
              <a:avLst/>
              <a:gdLst/>
              <a:ahLst/>
              <a:cxnLst/>
              <a:rect l="l" t="t" r="r" b="b"/>
              <a:pathLst>
                <a:path w="8254" h="1972310">
                  <a:moveTo>
                    <a:pt x="7672" y="1971792"/>
                  </a:moveTo>
                  <a:lnTo>
                    <a:pt x="0" y="1971792"/>
                  </a:lnTo>
                  <a:lnTo>
                    <a:pt x="0" y="0"/>
                  </a:lnTo>
                  <a:lnTo>
                    <a:pt x="7672" y="0"/>
                  </a:lnTo>
                  <a:lnTo>
                    <a:pt x="7672" y="1971792"/>
                  </a:lnTo>
                  <a:close/>
                </a:path>
              </a:pathLst>
            </a:custGeom>
            <a:solidFill>
              <a:srgbClr val="000000"/>
            </a:solidFill>
          </p:spPr>
          <p:txBody>
            <a:bodyPr wrap="square" lIns="0" tIns="0" rIns="0" bIns="0" rtlCol="0"/>
            <a:lstStyle/>
            <a:p>
              <a:endParaRPr/>
            </a:p>
          </p:txBody>
        </p:sp>
      </p:grpSp>
      <p:graphicFrame>
        <p:nvGraphicFramePr>
          <p:cNvPr id="11" name="object 11"/>
          <p:cNvGraphicFramePr>
            <a:graphicFrameLocks noGrp="1"/>
          </p:cNvGraphicFramePr>
          <p:nvPr/>
        </p:nvGraphicFramePr>
        <p:xfrm>
          <a:off x="555266" y="1719075"/>
          <a:ext cx="11386812" cy="2010410"/>
        </p:xfrm>
        <a:graphic>
          <a:graphicData uri="http://schemas.openxmlformats.org/drawingml/2006/table">
            <a:tbl>
              <a:tblPr firstRow="1" bandRow="1">
                <a:tableStyleId>{2D5ABB26-0587-4C30-8999-92F81FD0307C}</a:tableStyleId>
              </a:tblPr>
              <a:tblGrid>
                <a:gridCol w="4138929">
                  <a:extLst>
                    <a:ext uri="{9D8B030D-6E8A-4147-A177-3AD203B41FA5}">
                      <a16:colId xmlns:a16="http://schemas.microsoft.com/office/drawing/2014/main" val="20000"/>
                    </a:ext>
                  </a:extLst>
                </a:gridCol>
                <a:gridCol w="617854">
                  <a:extLst>
                    <a:ext uri="{9D8B030D-6E8A-4147-A177-3AD203B41FA5}">
                      <a16:colId xmlns:a16="http://schemas.microsoft.com/office/drawing/2014/main" val="20001"/>
                    </a:ext>
                  </a:extLst>
                </a:gridCol>
                <a:gridCol w="303529">
                  <a:extLst>
                    <a:ext uri="{9D8B030D-6E8A-4147-A177-3AD203B41FA5}">
                      <a16:colId xmlns:a16="http://schemas.microsoft.com/office/drawing/2014/main" val="20002"/>
                    </a:ext>
                  </a:extLst>
                </a:gridCol>
                <a:gridCol w="488950">
                  <a:extLst>
                    <a:ext uri="{9D8B030D-6E8A-4147-A177-3AD203B41FA5}">
                      <a16:colId xmlns:a16="http://schemas.microsoft.com/office/drawing/2014/main" val="20003"/>
                    </a:ext>
                  </a:extLst>
                </a:gridCol>
                <a:gridCol w="310514">
                  <a:extLst>
                    <a:ext uri="{9D8B030D-6E8A-4147-A177-3AD203B41FA5}">
                      <a16:colId xmlns:a16="http://schemas.microsoft.com/office/drawing/2014/main" val="20004"/>
                    </a:ext>
                  </a:extLst>
                </a:gridCol>
                <a:gridCol w="660399">
                  <a:extLst>
                    <a:ext uri="{9D8B030D-6E8A-4147-A177-3AD203B41FA5}">
                      <a16:colId xmlns:a16="http://schemas.microsoft.com/office/drawing/2014/main" val="20005"/>
                    </a:ext>
                  </a:extLst>
                </a:gridCol>
                <a:gridCol w="310515">
                  <a:extLst>
                    <a:ext uri="{9D8B030D-6E8A-4147-A177-3AD203B41FA5}">
                      <a16:colId xmlns:a16="http://schemas.microsoft.com/office/drawing/2014/main" val="20006"/>
                    </a:ext>
                  </a:extLst>
                </a:gridCol>
                <a:gridCol w="688975">
                  <a:extLst>
                    <a:ext uri="{9D8B030D-6E8A-4147-A177-3AD203B41FA5}">
                      <a16:colId xmlns:a16="http://schemas.microsoft.com/office/drawing/2014/main" val="20007"/>
                    </a:ext>
                  </a:extLst>
                </a:gridCol>
                <a:gridCol w="360679">
                  <a:extLst>
                    <a:ext uri="{9D8B030D-6E8A-4147-A177-3AD203B41FA5}">
                      <a16:colId xmlns:a16="http://schemas.microsoft.com/office/drawing/2014/main" val="20008"/>
                    </a:ext>
                  </a:extLst>
                </a:gridCol>
                <a:gridCol w="496570">
                  <a:extLst>
                    <a:ext uri="{9D8B030D-6E8A-4147-A177-3AD203B41FA5}">
                      <a16:colId xmlns:a16="http://schemas.microsoft.com/office/drawing/2014/main" val="20009"/>
                    </a:ext>
                  </a:extLst>
                </a:gridCol>
                <a:gridCol w="467995">
                  <a:extLst>
                    <a:ext uri="{9D8B030D-6E8A-4147-A177-3AD203B41FA5}">
                      <a16:colId xmlns:a16="http://schemas.microsoft.com/office/drawing/2014/main" val="20010"/>
                    </a:ext>
                  </a:extLst>
                </a:gridCol>
                <a:gridCol w="532129">
                  <a:extLst>
                    <a:ext uri="{9D8B030D-6E8A-4147-A177-3AD203B41FA5}">
                      <a16:colId xmlns:a16="http://schemas.microsoft.com/office/drawing/2014/main" val="20011"/>
                    </a:ext>
                  </a:extLst>
                </a:gridCol>
                <a:gridCol w="310515">
                  <a:extLst>
                    <a:ext uri="{9D8B030D-6E8A-4147-A177-3AD203B41FA5}">
                      <a16:colId xmlns:a16="http://schemas.microsoft.com/office/drawing/2014/main" val="20012"/>
                    </a:ext>
                  </a:extLst>
                </a:gridCol>
                <a:gridCol w="589279">
                  <a:extLst>
                    <a:ext uri="{9D8B030D-6E8A-4147-A177-3AD203B41FA5}">
                      <a16:colId xmlns:a16="http://schemas.microsoft.com/office/drawing/2014/main" val="20013"/>
                    </a:ext>
                  </a:extLst>
                </a:gridCol>
                <a:gridCol w="310515">
                  <a:extLst>
                    <a:ext uri="{9D8B030D-6E8A-4147-A177-3AD203B41FA5}">
                      <a16:colId xmlns:a16="http://schemas.microsoft.com/office/drawing/2014/main" val="20014"/>
                    </a:ext>
                  </a:extLst>
                </a:gridCol>
                <a:gridCol w="488950">
                  <a:extLst>
                    <a:ext uri="{9D8B030D-6E8A-4147-A177-3AD203B41FA5}">
                      <a16:colId xmlns:a16="http://schemas.microsoft.com/office/drawing/2014/main" val="20015"/>
                    </a:ext>
                  </a:extLst>
                </a:gridCol>
                <a:gridCol w="310515">
                  <a:extLst>
                    <a:ext uri="{9D8B030D-6E8A-4147-A177-3AD203B41FA5}">
                      <a16:colId xmlns:a16="http://schemas.microsoft.com/office/drawing/2014/main" val="20016"/>
                    </a:ext>
                  </a:extLst>
                </a:gridCol>
              </a:tblGrid>
              <a:tr h="203200">
                <a:tc rowSpan="7">
                  <a:txBody>
                    <a:bodyPr/>
                    <a:lstStyle/>
                    <a:p>
                      <a:pPr>
                        <a:lnSpc>
                          <a:spcPct val="100000"/>
                        </a:lnSpc>
                        <a:spcBef>
                          <a:spcPts val="30"/>
                        </a:spcBef>
                      </a:pPr>
                      <a:endParaRPr sz="1500">
                        <a:latin typeface="Times New Roman"/>
                        <a:cs typeface="Times New Roman"/>
                      </a:endParaRPr>
                    </a:p>
                    <a:p>
                      <a:pPr marL="1456690">
                        <a:lnSpc>
                          <a:spcPct val="100000"/>
                        </a:lnSpc>
                        <a:tabLst>
                          <a:tab pos="3542665" algn="l"/>
                        </a:tabLst>
                      </a:pPr>
                      <a:r>
                        <a:rPr sz="1000" b="1" spc="-10" dirty="0">
                          <a:latin typeface="Segoe UI"/>
                          <a:cs typeface="Segoe UI"/>
                        </a:rPr>
                        <a:t>Combo</a:t>
                      </a:r>
                      <a:r>
                        <a:rPr sz="1000" b="1" dirty="0">
                          <a:latin typeface="Segoe UI"/>
                          <a:cs typeface="Segoe UI"/>
                        </a:rPr>
                        <a:t>	Adj</a:t>
                      </a:r>
                      <a:r>
                        <a:rPr sz="1000" b="1" spc="15" dirty="0">
                          <a:latin typeface="Segoe UI"/>
                          <a:cs typeface="Segoe UI"/>
                        </a:rPr>
                        <a:t> </a:t>
                      </a:r>
                      <a:r>
                        <a:rPr sz="1000" b="1" spc="-25" dirty="0">
                          <a:latin typeface="Segoe UI"/>
                          <a:cs typeface="Segoe UI"/>
                        </a:rPr>
                        <a:t>R2</a:t>
                      </a:r>
                      <a:endParaRPr sz="1000">
                        <a:latin typeface="Segoe UI"/>
                        <a:cs typeface="Segoe UI"/>
                      </a:endParaRPr>
                    </a:p>
                    <a:p>
                      <a:pPr marL="20955">
                        <a:lnSpc>
                          <a:spcPct val="100000"/>
                        </a:lnSpc>
                        <a:spcBef>
                          <a:spcPts val="375"/>
                        </a:spcBef>
                        <a:tabLst>
                          <a:tab pos="3763645" algn="l"/>
                        </a:tabLst>
                      </a:pPr>
                      <a:r>
                        <a:rPr sz="1000" dirty="0">
                          <a:latin typeface="Segoe UI"/>
                          <a:cs typeface="Segoe UI"/>
                        </a:rPr>
                        <a:t>HANSAPLAST</a:t>
                      </a:r>
                      <a:r>
                        <a:rPr sz="1000" spc="5" dirty="0">
                          <a:latin typeface="Segoe UI"/>
                          <a:cs typeface="Segoe UI"/>
                        </a:rPr>
                        <a:t> </a:t>
                      </a:r>
                      <a:r>
                        <a:rPr sz="1000" dirty="0">
                          <a:latin typeface="Segoe UI"/>
                          <a:cs typeface="Segoe UI"/>
                        </a:rPr>
                        <a:t>STREIFEN</a:t>
                      </a:r>
                      <a:r>
                        <a:rPr sz="1000" spc="5" dirty="0">
                          <a:latin typeface="Segoe UI"/>
                          <a:cs typeface="Segoe UI"/>
                        </a:rPr>
                        <a:t> </a:t>
                      </a:r>
                      <a:r>
                        <a:rPr sz="1000" dirty="0">
                          <a:latin typeface="Segoe UI"/>
                          <a:cs typeface="Segoe UI"/>
                        </a:rPr>
                        <a:t>CLASSIC</a:t>
                      </a:r>
                      <a:r>
                        <a:rPr sz="1000" spc="20" dirty="0">
                          <a:latin typeface="Segoe UI"/>
                          <a:cs typeface="Segoe UI"/>
                        </a:rPr>
                        <a:t> </a:t>
                      </a:r>
                      <a:r>
                        <a:rPr sz="1000" dirty="0">
                          <a:latin typeface="Segoe UI"/>
                          <a:cs typeface="Segoe UI"/>
                        </a:rPr>
                        <a:t>2</a:t>
                      </a:r>
                      <a:r>
                        <a:rPr sz="1000" spc="50" dirty="0">
                          <a:latin typeface="Segoe UI"/>
                          <a:cs typeface="Segoe UI"/>
                        </a:rPr>
                        <a:t> </a:t>
                      </a:r>
                      <a:r>
                        <a:rPr sz="1000" dirty="0">
                          <a:latin typeface="Segoe UI"/>
                          <a:cs typeface="Segoe UI"/>
                        </a:rPr>
                        <a:t>M</a:t>
                      </a:r>
                      <a:r>
                        <a:rPr sz="1000" spc="25" dirty="0">
                          <a:latin typeface="Segoe UI"/>
                          <a:cs typeface="Segoe UI"/>
                        </a:rPr>
                        <a:t> </a:t>
                      </a:r>
                      <a:r>
                        <a:rPr sz="1000" dirty="0">
                          <a:latin typeface="Segoe UI"/>
                          <a:cs typeface="Segoe UI"/>
                        </a:rPr>
                        <a:t>X</a:t>
                      </a:r>
                      <a:r>
                        <a:rPr sz="1000" spc="55" dirty="0">
                          <a:latin typeface="Segoe UI"/>
                          <a:cs typeface="Segoe UI"/>
                        </a:rPr>
                        <a:t> </a:t>
                      </a:r>
                      <a:r>
                        <a:rPr sz="1000" dirty="0">
                          <a:latin typeface="Segoe UI"/>
                          <a:cs typeface="Segoe UI"/>
                        </a:rPr>
                        <a:t>6</a:t>
                      </a:r>
                      <a:r>
                        <a:rPr sz="1000" spc="50" dirty="0">
                          <a:latin typeface="Segoe UI"/>
                          <a:cs typeface="Segoe UI"/>
                        </a:rPr>
                        <a:t> </a:t>
                      </a:r>
                      <a:r>
                        <a:rPr sz="1000" dirty="0">
                          <a:latin typeface="Segoe UI"/>
                          <a:cs typeface="Segoe UI"/>
                        </a:rPr>
                        <a:t>CM</a:t>
                      </a:r>
                      <a:r>
                        <a:rPr sz="1000" spc="20" dirty="0">
                          <a:latin typeface="Segoe UI"/>
                          <a:cs typeface="Segoe UI"/>
                        </a:rPr>
                        <a:t> </a:t>
                      </a:r>
                      <a:r>
                        <a:rPr sz="1000" dirty="0">
                          <a:latin typeface="Segoe UI"/>
                          <a:cs typeface="Segoe UI"/>
                        </a:rPr>
                        <a:t>1</a:t>
                      </a:r>
                      <a:r>
                        <a:rPr sz="1000" spc="50" dirty="0">
                          <a:latin typeface="Segoe UI"/>
                          <a:cs typeface="Segoe UI"/>
                        </a:rPr>
                        <a:t> </a:t>
                      </a:r>
                      <a:r>
                        <a:rPr sz="1000" spc="-25" dirty="0">
                          <a:latin typeface="Segoe UI"/>
                          <a:cs typeface="Segoe UI"/>
                        </a:rPr>
                        <a:t>ST</a:t>
                      </a:r>
                      <a:r>
                        <a:rPr sz="1000" dirty="0">
                          <a:latin typeface="Segoe UI"/>
                          <a:cs typeface="Segoe UI"/>
                        </a:rPr>
                        <a:t>	</a:t>
                      </a:r>
                      <a:r>
                        <a:rPr sz="1000" spc="-10" dirty="0">
                          <a:latin typeface="Segoe UI"/>
                          <a:cs typeface="Segoe UI"/>
                        </a:rPr>
                        <a:t>84.3%</a:t>
                      </a:r>
                      <a:endParaRPr sz="1000">
                        <a:latin typeface="Segoe UI"/>
                        <a:cs typeface="Segoe UI"/>
                      </a:endParaRPr>
                    </a:p>
                    <a:p>
                      <a:pPr marL="20955">
                        <a:lnSpc>
                          <a:spcPct val="100000"/>
                        </a:lnSpc>
                        <a:spcBef>
                          <a:spcPts val="375"/>
                        </a:spcBef>
                        <a:tabLst>
                          <a:tab pos="3763645" algn="l"/>
                        </a:tabLst>
                      </a:pPr>
                      <a:r>
                        <a:rPr sz="1000" dirty="0">
                          <a:latin typeface="Segoe UI"/>
                          <a:cs typeface="Segoe UI"/>
                        </a:rPr>
                        <a:t>HANSAPLAST</a:t>
                      </a:r>
                      <a:r>
                        <a:rPr sz="1000" spc="5" dirty="0">
                          <a:latin typeface="Segoe UI"/>
                          <a:cs typeface="Segoe UI"/>
                        </a:rPr>
                        <a:t> </a:t>
                      </a:r>
                      <a:r>
                        <a:rPr sz="1000" dirty="0">
                          <a:latin typeface="Segoe UI"/>
                          <a:cs typeface="Segoe UI"/>
                        </a:rPr>
                        <a:t>STREIFEN</a:t>
                      </a:r>
                      <a:r>
                        <a:rPr sz="1000" spc="5" dirty="0">
                          <a:latin typeface="Segoe UI"/>
                          <a:cs typeface="Segoe UI"/>
                        </a:rPr>
                        <a:t> </a:t>
                      </a:r>
                      <a:r>
                        <a:rPr sz="1000" dirty="0">
                          <a:latin typeface="Segoe UI"/>
                          <a:cs typeface="Segoe UI"/>
                        </a:rPr>
                        <a:t>CLASSIC</a:t>
                      </a:r>
                      <a:r>
                        <a:rPr sz="1000" spc="20" dirty="0">
                          <a:latin typeface="Segoe UI"/>
                          <a:cs typeface="Segoe UI"/>
                        </a:rPr>
                        <a:t> </a:t>
                      </a:r>
                      <a:r>
                        <a:rPr sz="1000" dirty="0">
                          <a:latin typeface="Segoe UI"/>
                          <a:cs typeface="Segoe UI"/>
                        </a:rPr>
                        <a:t>1</a:t>
                      </a:r>
                      <a:r>
                        <a:rPr sz="1000" spc="50" dirty="0">
                          <a:latin typeface="Segoe UI"/>
                          <a:cs typeface="Segoe UI"/>
                        </a:rPr>
                        <a:t> </a:t>
                      </a:r>
                      <a:r>
                        <a:rPr sz="1000" dirty="0">
                          <a:latin typeface="Segoe UI"/>
                          <a:cs typeface="Segoe UI"/>
                        </a:rPr>
                        <a:t>M</a:t>
                      </a:r>
                      <a:r>
                        <a:rPr sz="1000" spc="25" dirty="0">
                          <a:latin typeface="Segoe UI"/>
                          <a:cs typeface="Segoe UI"/>
                        </a:rPr>
                        <a:t> </a:t>
                      </a:r>
                      <a:r>
                        <a:rPr sz="1000" dirty="0">
                          <a:latin typeface="Segoe UI"/>
                          <a:cs typeface="Segoe UI"/>
                        </a:rPr>
                        <a:t>X</a:t>
                      </a:r>
                      <a:r>
                        <a:rPr sz="1000" spc="55" dirty="0">
                          <a:latin typeface="Segoe UI"/>
                          <a:cs typeface="Segoe UI"/>
                        </a:rPr>
                        <a:t> </a:t>
                      </a:r>
                      <a:r>
                        <a:rPr sz="1000" dirty="0">
                          <a:latin typeface="Segoe UI"/>
                          <a:cs typeface="Segoe UI"/>
                        </a:rPr>
                        <a:t>6</a:t>
                      </a:r>
                      <a:r>
                        <a:rPr sz="1000" spc="50" dirty="0">
                          <a:latin typeface="Segoe UI"/>
                          <a:cs typeface="Segoe UI"/>
                        </a:rPr>
                        <a:t> </a:t>
                      </a:r>
                      <a:r>
                        <a:rPr sz="1000" dirty="0">
                          <a:latin typeface="Segoe UI"/>
                          <a:cs typeface="Segoe UI"/>
                        </a:rPr>
                        <a:t>CM</a:t>
                      </a:r>
                      <a:r>
                        <a:rPr sz="1000" spc="20" dirty="0">
                          <a:latin typeface="Segoe UI"/>
                          <a:cs typeface="Segoe UI"/>
                        </a:rPr>
                        <a:t> </a:t>
                      </a:r>
                      <a:r>
                        <a:rPr sz="1000" dirty="0">
                          <a:latin typeface="Segoe UI"/>
                          <a:cs typeface="Segoe UI"/>
                        </a:rPr>
                        <a:t>1</a:t>
                      </a:r>
                      <a:r>
                        <a:rPr sz="1000" spc="50" dirty="0">
                          <a:latin typeface="Segoe UI"/>
                          <a:cs typeface="Segoe UI"/>
                        </a:rPr>
                        <a:t> </a:t>
                      </a:r>
                      <a:r>
                        <a:rPr sz="1000" spc="-25" dirty="0">
                          <a:latin typeface="Segoe UI"/>
                          <a:cs typeface="Segoe UI"/>
                        </a:rPr>
                        <a:t>ST</a:t>
                      </a:r>
                      <a:r>
                        <a:rPr sz="1000" dirty="0">
                          <a:latin typeface="Segoe UI"/>
                          <a:cs typeface="Segoe UI"/>
                        </a:rPr>
                        <a:t>	</a:t>
                      </a:r>
                      <a:r>
                        <a:rPr sz="1000" spc="-10" dirty="0">
                          <a:latin typeface="Segoe UI"/>
                          <a:cs typeface="Segoe UI"/>
                        </a:rPr>
                        <a:t>83.2%</a:t>
                      </a:r>
                      <a:endParaRPr sz="1000">
                        <a:latin typeface="Segoe UI"/>
                        <a:cs typeface="Segoe UI"/>
                      </a:endParaRPr>
                    </a:p>
                    <a:p>
                      <a:pPr marL="20955">
                        <a:lnSpc>
                          <a:spcPct val="100000"/>
                        </a:lnSpc>
                        <a:spcBef>
                          <a:spcPts val="375"/>
                        </a:spcBef>
                        <a:tabLst>
                          <a:tab pos="3763645" algn="l"/>
                        </a:tabLst>
                      </a:pPr>
                      <a:r>
                        <a:rPr sz="1000" dirty="0">
                          <a:latin typeface="Segoe UI"/>
                          <a:cs typeface="Segoe UI"/>
                        </a:rPr>
                        <a:t>HANSAPLAST WUNDPFLASTER</a:t>
                      </a:r>
                      <a:r>
                        <a:rPr sz="1000" spc="40" dirty="0">
                          <a:latin typeface="Segoe UI"/>
                          <a:cs typeface="Segoe UI"/>
                        </a:rPr>
                        <a:t> </a:t>
                      </a:r>
                      <a:r>
                        <a:rPr sz="1000" dirty="0">
                          <a:latin typeface="Segoe UI"/>
                          <a:cs typeface="Segoe UI"/>
                        </a:rPr>
                        <a:t>SENSITIV</a:t>
                      </a:r>
                      <a:r>
                        <a:rPr sz="1000" spc="20" dirty="0">
                          <a:latin typeface="Segoe UI"/>
                          <a:cs typeface="Segoe UI"/>
                        </a:rPr>
                        <a:t> </a:t>
                      </a:r>
                      <a:r>
                        <a:rPr sz="1000" dirty="0">
                          <a:latin typeface="Segoe UI"/>
                          <a:cs typeface="Segoe UI"/>
                        </a:rPr>
                        <a:t>1</a:t>
                      </a:r>
                      <a:r>
                        <a:rPr sz="1000" spc="40" dirty="0">
                          <a:latin typeface="Segoe UI"/>
                          <a:cs typeface="Segoe UI"/>
                        </a:rPr>
                        <a:t> </a:t>
                      </a:r>
                      <a:r>
                        <a:rPr sz="1000" dirty="0">
                          <a:latin typeface="Segoe UI"/>
                          <a:cs typeface="Segoe UI"/>
                        </a:rPr>
                        <a:t>M</a:t>
                      </a:r>
                      <a:r>
                        <a:rPr sz="1000" spc="20" dirty="0">
                          <a:latin typeface="Segoe UI"/>
                          <a:cs typeface="Segoe UI"/>
                        </a:rPr>
                        <a:t> </a:t>
                      </a:r>
                      <a:r>
                        <a:rPr sz="1000" dirty="0">
                          <a:latin typeface="Segoe UI"/>
                          <a:cs typeface="Segoe UI"/>
                        </a:rPr>
                        <a:t>X</a:t>
                      </a:r>
                      <a:r>
                        <a:rPr sz="1000" spc="50" dirty="0">
                          <a:latin typeface="Segoe UI"/>
                          <a:cs typeface="Segoe UI"/>
                        </a:rPr>
                        <a:t> </a:t>
                      </a:r>
                      <a:r>
                        <a:rPr sz="1000" dirty="0">
                          <a:latin typeface="Segoe UI"/>
                          <a:cs typeface="Segoe UI"/>
                        </a:rPr>
                        <a:t>6</a:t>
                      </a:r>
                      <a:r>
                        <a:rPr sz="1000" spc="40" dirty="0">
                          <a:latin typeface="Segoe UI"/>
                          <a:cs typeface="Segoe UI"/>
                        </a:rPr>
                        <a:t> </a:t>
                      </a:r>
                      <a:r>
                        <a:rPr sz="1000" dirty="0">
                          <a:latin typeface="Segoe UI"/>
                          <a:cs typeface="Segoe UI"/>
                        </a:rPr>
                        <a:t>CM</a:t>
                      </a:r>
                      <a:r>
                        <a:rPr sz="1000" spc="20" dirty="0">
                          <a:latin typeface="Segoe UI"/>
                          <a:cs typeface="Segoe UI"/>
                        </a:rPr>
                        <a:t> </a:t>
                      </a:r>
                      <a:r>
                        <a:rPr sz="1000" dirty="0">
                          <a:latin typeface="Segoe UI"/>
                          <a:cs typeface="Segoe UI"/>
                        </a:rPr>
                        <a:t>1</a:t>
                      </a:r>
                      <a:r>
                        <a:rPr sz="1000" spc="45" dirty="0">
                          <a:latin typeface="Segoe UI"/>
                          <a:cs typeface="Segoe UI"/>
                        </a:rPr>
                        <a:t> </a:t>
                      </a:r>
                      <a:r>
                        <a:rPr sz="1000" spc="-25" dirty="0">
                          <a:latin typeface="Segoe UI"/>
                          <a:cs typeface="Segoe UI"/>
                        </a:rPr>
                        <a:t>ST</a:t>
                      </a:r>
                      <a:r>
                        <a:rPr sz="1000" dirty="0">
                          <a:latin typeface="Segoe UI"/>
                          <a:cs typeface="Segoe UI"/>
                        </a:rPr>
                        <a:t>	</a:t>
                      </a:r>
                      <a:r>
                        <a:rPr sz="1000" spc="-10" dirty="0">
                          <a:latin typeface="Segoe UI"/>
                          <a:cs typeface="Segoe UI"/>
                        </a:rPr>
                        <a:t>85.2%</a:t>
                      </a:r>
                      <a:endParaRPr sz="1000">
                        <a:latin typeface="Segoe UI"/>
                        <a:cs typeface="Segoe UI"/>
                      </a:endParaRPr>
                    </a:p>
                    <a:p>
                      <a:pPr marL="21590">
                        <a:lnSpc>
                          <a:spcPct val="100000"/>
                        </a:lnSpc>
                        <a:spcBef>
                          <a:spcPts val="375"/>
                        </a:spcBef>
                        <a:tabLst>
                          <a:tab pos="3764279" algn="l"/>
                        </a:tabLst>
                      </a:pPr>
                      <a:r>
                        <a:rPr sz="1000" dirty="0">
                          <a:latin typeface="Segoe UI"/>
                          <a:cs typeface="Segoe UI"/>
                        </a:rPr>
                        <a:t>HANSAPLAST UNIVERSAL STREIFEN</a:t>
                      </a:r>
                      <a:r>
                        <a:rPr sz="1000" spc="5" dirty="0">
                          <a:latin typeface="Segoe UI"/>
                          <a:cs typeface="Segoe UI"/>
                        </a:rPr>
                        <a:t> </a:t>
                      </a:r>
                      <a:r>
                        <a:rPr sz="1000" dirty="0">
                          <a:latin typeface="Segoe UI"/>
                          <a:cs typeface="Segoe UI"/>
                        </a:rPr>
                        <a:t>1</a:t>
                      </a:r>
                      <a:r>
                        <a:rPr sz="1000" spc="45" dirty="0">
                          <a:latin typeface="Segoe UI"/>
                          <a:cs typeface="Segoe UI"/>
                        </a:rPr>
                        <a:t> </a:t>
                      </a:r>
                      <a:r>
                        <a:rPr sz="1000" dirty="0">
                          <a:latin typeface="Segoe UI"/>
                          <a:cs typeface="Segoe UI"/>
                        </a:rPr>
                        <a:t>M</a:t>
                      </a:r>
                      <a:r>
                        <a:rPr sz="1000" spc="20" dirty="0">
                          <a:latin typeface="Segoe UI"/>
                          <a:cs typeface="Segoe UI"/>
                        </a:rPr>
                        <a:t> </a:t>
                      </a:r>
                      <a:r>
                        <a:rPr sz="1000" dirty="0">
                          <a:latin typeface="Segoe UI"/>
                          <a:cs typeface="Segoe UI"/>
                        </a:rPr>
                        <a:t>X</a:t>
                      </a:r>
                      <a:r>
                        <a:rPr sz="1000" spc="50" dirty="0">
                          <a:latin typeface="Segoe UI"/>
                          <a:cs typeface="Segoe UI"/>
                        </a:rPr>
                        <a:t> </a:t>
                      </a:r>
                      <a:r>
                        <a:rPr sz="1000" dirty="0">
                          <a:latin typeface="Segoe UI"/>
                          <a:cs typeface="Segoe UI"/>
                        </a:rPr>
                        <a:t>6</a:t>
                      </a:r>
                      <a:r>
                        <a:rPr sz="1000" spc="45" dirty="0">
                          <a:latin typeface="Segoe UI"/>
                          <a:cs typeface="Segoe UI"/>
                        </a:rPr>
                        <a:t> </a:t>
                      </a:r>
                      <a:r>
                        <a:rPr sz="1000" dirty="0">
                          <a:latin typeface="Segoe UI"/>
                          <a:cs typeface="Segoe UI"/>
                        </a:rPr>
                        <a:t>CM</a:t>
                      </a:r>
                      <a:r>
                        <a:rPr sz="1000" spc="20" dirty="0">
                          <a:latin typeface="Segoe UI"/>
                          <a:cs typeface="Segoe UI"/>
                        </a:rPr>
                        <a:t> </a:t>
                      </a:r>
                      <a:r>
                        <a:rPr sz="1000" dirty="0">
                          <a:latin typeface="Segoe UI"/>
                          <a:cs typeface="Segoe UI"/>
                        </a:rPr>
                        <a:t>1</a:t>
                      </a:r>
                      <a:r>
                        <a:rPr sz="1000" spc="45" dirty="0">
                          <a:latin typeface="Segoe UI"/>
                          <a:cs typeface="Segoe UI"/>
                        </a:rPr>
                        <a:t> </a:t>
                      </a:r>
                      <a:r>
                        <a:rPr sz="1000" spc="-25" dirty="0">
                          <a:latin typeface="Segoe UI"/>
                          <a:cs typeface="Segoe UI"/>
                        </a:rPr>
                        <a:t>ST</a:t>
                      </a:r>
                      <a:r>
                        <a:rPr sz="1000" dirty="0">
                          <a:latin typeface="Segoe UI"/>
                          <a:cs typeface="Segoe UI"/>
                        </a:rPr>
                        <a:t>	</a:t>
                      </a:r>
                      <a:r>
                        <a:rPr sz="1000" spc="-10" dirty="0">
                          <a:latin typeface="Segoe UI"/>
                          <a:cs typeface="Segoe UI"/>
                        </a:rPr>
                        <a:t>82.8%</a:t>
                      </a:r>
                      <a:endParaRPr sz="1000">
                        <a:latin typeface="Segoe UI"/>
                        <a:cs typeface="Segoe UI"/>
                      </a:endParaRPr>
                    </a:p>
                    <a:p>
                      <a:pPr marL="21590">
                        <a:lnSpc>
                          <a:spcPct val="100000"/>
                        </a:lnSpc>
                        <a:spcBef>
                          <a:spcPts val="375"/>
                        </a:spcBef>
                        <a:tabLst>
                          <a:tab pos="3764915" algn="l"/>
                        </a:tabLst>
                      </a:pPr>
                      <a:r>
                        <a:rPr sz="1000" dirty="0">
                          <a:latin typeface="Segoe UI"/>
                          <a:cs typeface="Segoe UI"/>
                        </a:rPr>
                        <a:t>HANSAPLAST ELASTIC</a:t>
                      </a:r>
                      <a:r>
                        <a:rPr sz="1000" spc="15" dirty="0">
                          <a:latin typeface="Segoe UI"/>
                          <a:cs typeface="Segoe UI"/>
                        </a:rPr>
                        <a:t> </a:t>
                      </a:r>
                      <a:r>
                        <a:rPr sz="1000" dirty="0">
                          <a:latin typeface="Segoe UI"/>
                          <a:cs typeface="Segoe UI"/>
                        </a:rPr>
                        <a:t>STREIFEN 1</a:t>
                      </a:r>
                      <a:r>
                        <a:rPr sz="1000" spc="45" dirty="0">
                          <a:latin typeface="Segoe UI"/>
                          <a:cs typeface="Segoe UI"/>
                        </a:rPr>
                        <a:t> </a:t>
                      </a:r>
                      <a:r>
                        <a:rPr sz="1000" dirty="0">
                          <a:latin typeface="Segoe UI"/>
                          <a:cs typeface="Segoe UI"/>
                        </a:rPr>
                        <a:t>M</a:t>
                      </a:r>
                      <a:r>
                        <a:rPr sz="1000" spc="20" dirty="0">
                          <a:latin typeface="Segoe UI"/>
                          <a:cs typeface="Segoe UI"/>
                        </a:rPr>
                        <a:t> </a:t>
                      </a:r>
                      <a:r>
                        <a:rPr sz="1000" dirty="0">
                          <a:latin typeface="Segoe UI"/>
                          <a:cs typeface="Segoe UI"/>
                        </a:rPr>
                        <a:t>X</a:t>
                      </a:r>
                      <a:r>
                        <a:rPr sz="1000" spc="50" dirty="0">
                          <a:latin typeface="Segoe UI"/>
                          <a:cs typeface="Segoe UI"/>
                        </a:rPr>
                        <a:t> </a:t>
                      </a:r>
                      <a:r>
                        <a:rPr sz="1000" dirty="0">
                          <a:latin typeface="Segoe UI"/>
                          <a:cs typeface="Segoe UI"/>
                        </a:rPr>
                        <a:t>6</a:t>
                      </a:r>
                      <a:r>
                        <a:rPr sz="1000" spc="45" dirty="0">
                          <a:latin typeface="Segoe UI"/>
                          <a:cs typeface="Segoe UI"/>
                        </a:rPr>
                        <a:t> </a:t>
                      </a:r>
                      <a:r>
                        <a:rPr sz="1000" dirty="0">
                          <a:latin typeface="Segoe UI"/>
                          <a:cs typeface="Segoe UI"/>
                        </a:rPr>
                        <a:t>CM</a:t>
                      </a:r>
                      <a:r>
                        <a:rPr sz="1000" spc="15" dirty="0">
                          <a:latin typeface="Segoe UI"/>
                          <a:cs typeface="Segoe UI"/>
                        </a:rPr>
                        <a:t> </a:t>
                      </a:r>
                      <a:r>
                        <a:rPr sz="1000" dirty="0">
                          <a:latin typeface="Segoe UI"/>
                          <a:cs typeface="Segoe UI"/>
                        </a:rPr>
                        <a:t>1</a:t>
                      </a:r>
                      <a:r>
                        <a:rPr sz="1000" spc="45" dirty="0">
                          <a:latin typeface="Segoe UI"/>
                          <a:cs typeface="Segoe UI"/>
                        </a:rPr>
                        <a:t> </a:t>
                      </a:r>
                      <a:r>
                        <a:rPr sz="1000" spc="-25" dirty="0">
                          <a:latin typeface="Segoe UI"/>
                          <a:cs typeface="Segoe UI"/>
                        </a:rPr>
                        <a:t>ST</a:t>
                      </a:r>
                      <a:r>
                        <a:rPr sz="1000" dirty="0">
                          <a:latin typeface="Segoe UI"/>
                          <a:cs typeface="Segoe UI"/>
                        </a:rPr>
                        <a:t>	</a:t>
                      </a:r>
                      <a:r>
                        <a:rPr sz="1000" spc="-10" dirty="0">
                          <a:latin typeface="Segoe UI"/>
                          <a:cs typeface="Segoe UI"/>
                        </a:rPr>
                        <a:t>82.6%</a:t>
                      </a:r>
                      <a:endParaRPr sz="1000">
                        <a:latin typeface="Segoe UI"/>
                        <a:cs typeface="Segoe UI"/>
                      </a:endParaRPr>
                    </a:p>
                    <a:p>
                      <a:pPr marL="22225">
                        <a:lnSpc>
                          <a:spcPct val="100000"/>
                        </a:lnSpc>
                        <a:spcBef>
                          <a:spcPts val="375"/>
                        </a:spcBef>
                        <a:tabLst>
                          <a:tab pos="3764915" algn="l"/>
                        </a:tabLst>
                      </a:pPr>
                      <a:r>
                        <a:rPr sz="1000" dirty="0">
                          <a:latin typeface="Segoe UI"/>
                          <a:cs typeface="Segoe UI"/>
                        </a:rPr>
                        <a:t>EIGENMARKE</a:t>
                      </a:r>
                      <a:r>
                        <a:rPr sz="1000" spc="5" dirty="0">
                          <a:latin typeface="Segoe UI"/>
                          <a:cs typeface="Segoe UI"/>
                        </a:rPr>
                        <a:t> </a:t>
                      </a:r>
                      <a:r>
                        <a:rPr sz="1000" dirty="0">
                          <a:latin typeface="Segoe UI"/>
                          <a:cs typeface="Segoe UI"/>
                        </a:rPr>
                        <a:t>10</a:t>
                      </a:r>
                      <a:r>
                        <a:rPr sz="1000" spc="30" dirty="0">
                          <a:latin typeface="Segoe UI"/>
                          <a:cs typeface="Segoe UI"/>
                        </a:rPr>
                        <a:t> </a:t>
                      </a:r>
                      <a:r>
                        <a:rPr sz="1000" dirty="0">
                          <a:latin typeface="Segoe UI"/>
                          <a:cs typeface="Segoe UI"/>
                        </a:rPr>
                        <a:t>CM</a:t>
                      </a:r>
                      <a:r>
                        <a:rPr sz="1000" spc="5" dirty="0">
                          <a:latin typeface="Segoe UI"/>
                          <a:cs typeface="Segoe UI"/>
                        </a:rPr>
                        <a:t> </a:t>
                      </a:r>
                      <a:r>
                        <a:rPr sz="1000" dirty="0">
                          <a:latin typeface="Segoe UI"/>
                          <a:cs typeface="Segoe UI"/>
                        </a:rPr>
                        <a:t>X</a:t>
                      </a:r>
                      <a:r>
                        <a:rPr sz="1000" spc="35" dirty="0">
                          <a:latin typeface="Segoe UI"/>
                          <a:cs typeface="Segoe UI"/>
                        </a:rPr>
                        <a:t> </a:t>
                      </a:r>
                      <a:r>
                        <a:rPr sz="1000" dirty="0">
                          <a:latin typeface="Segoe UI"/>
                          <a:cs typeface="Segoe UI"/>
                        </a:rPr>
                        <a:t>6</a:t>
                      </a:r>
                      <a:r>
                        <a:rPr sz="1000" spc="30" dirty="0">
                          <a:latin typeface="Segoe UI"/>
                          <a:cs typeface="Segoe UI"/>
                        </a:rPr>
                        <a:t> </a:t>
                      </a:r>
                      <a:r>
                        <a:rPr sz="1000" dirty="0">
                          <a:latin typeface="Segoe UI"/>
                          <a:cs typeface="Segoe UI"/>
                        </a:rPr>
                        <a:t>CM</a:t>
                      </a:r>
                      <a:r>
                        <a:rPr sz="1000" spc="5" dirty="0">
                          <a:latin typeface="Segoe UI"/>
                          <a:cs typeface="Segoe UI"/>
                        </a:rPr>
                        <a:t> </a:t>
                      </a:r>
                      <a:r>
                        <a:rPr sz="1000" dirty="0">
                          <a:latin typeface="Segoe UI"/>
                          <a:cs typeface="Segoe UI"/>
                        </a:rPr>
                        <a:t>10</a:t>
                      </a:r>
                      <a:r>
                        <a:rPr sz="1000" spc="30" dirty="0">
                          <a:latin typeface="Segoe UI"/>
                          <a:cs typeface="Segoe UI"/>
                        </a:rPr>
                        <a:t> </a:t>
                      </a:r>
                      <a:r>
                        <a:rPr sz="1000" spc="-25" dirty="0">
                          <a:latin typeface="Segoe UI"/>
                          <a:cs typeface="Segoe UI"/>
                        </a:rPr>
                        <a:t>ST</a:t>
                      </a:r>
                      <a:r>
                        <a:rPr sz="1000" dirty="0">
                          <a:latin typeface="Segoe UI"/>
                          <a:cs typeface="Segoe UI"/>
                        </a:rPr>
                        <a:t>	</a:t>
                      </a:r>
                      <a:r>
                        <a:rPr sz="1000" spc="-10" dirty="0">
                          <a:latin typeface="Segoe UI"/>
                          <a:cs typeface="Segoe UI"/>
                        </a:rPr>
                        <a:t>37.3%</a:t>
                      </a:r>
                      <a:endParaRPr sz="1000">
                        <a:latin typeface="Segoe UI"/>
                        <a:cs typeface="Segoe UI"/>
                      </a:endParaRPr>
                    </a:p>
                    <a:p>
                      <a:pPr marL="22225">
                        <a:lnSpc>
                          <a:spcPct val="100000"/>
                        </a:lnSpc>
                        <a:spcBef>
                          <a:spcPts val="375"/>
                        </a:spcBef>
                        <a:tabLst>
                          <a:tab pos="3764915" algn="l"/>
                        </a:tabLst>
                      </a:pPr>
                      <a:r>
                        <a:rPr sz="1000" dirty="0">
                          <a:latin typeface="Segoe UI"/>
                          <a:cs typeface="Segoe UI"/>
                        </a:rPr>
                        <a:t>EIGENMARKE 1</a:t>
                      </a:r>
                      <a:r>
                        <a:rPr sz="1000" spc="25" dirty="0">
                          <a:latin typeface="Segoe UI"/>
                          <a:cs typeface="Segoe UI"/>
                        </a:rPr>
                        <a:t> </a:t>
                      </a:r>
                      <a:r>
                        <a:rPr sz="1000" dirty="0">
                          <a:latin typeface="Segoe UI"/>
                          <a:cs typeface="Segoe UI"/>
                        </a:rPr>
                        <a:t>M X</a:t>
                      </a:r>
                      <a:r>
                        <a:rPr sz="1000" spc="30" dirty="0">
                          <a:latin typeface="Segoe UI"/>
                          <a:cs typeface="Segoe UI"/>
                        </a:rPr>
                        <a:t> </a:t>
                      </a:r>
                      <a:r>
                        <a:rPr sz="1000" dirty="0">
                          <a:latin typeface="Segoe UI"/>
                          <a:cs typeface="Segoe UI"/>
                        </a:rPr>
                        <a:t>6</a:t>
                      </a:r>
                      <a:r>
                        <a:rPr sz="1000" spc="25" dirty="0">
                          <a:latin typeface="Segoe UI"/>
                          <a:cs typeface="Segoe UI"/>
                        </a:rPr>
                        <a:t> </a:t>
                      </a:r>
                      <a:r>
                        <a:rPr sz="1000" dirty="0">
                          <a:latin typeface="Segoe UI"/>
                          <a:cs typeface="Segoe UI"/>
                        </a:rPr>
                        <a:t>CM 1</a:t>
                      </a:r>
                      <a:r>
                        <a:rPr sz="1000" spc="25" dirty="0">
                          <a:latin typeface="Segoe UI"/>
                          <a:cs typeface="Segoe UI"/>
                        </a:rPr>
                        <a:t> </a:t>
                      </a:r>
                      <a:r>
                        <a:rPr sz="1000" spc="-25" dirty="0">
                          <a:latin typeface="Segoe UI"/>
                          <a:cs typeface="Segoe UI"/>
                        </a:rPr>
                        <a:t>ST</a:t>
                      </a:r>
                      <a:r>
                        <a:rPr sz="1000" dirty="0">
                          <a:latin typeface="Segoe UI"/>
                          <a:cs typeface="Segoe UI"/>
                        </a:rPr>
                        <a:t>	</a:t>
                      </a:r>
                      <a:r>
                        <a:rPr sz="1000" spc="-10" dirty="0">
                          <a:latin typeface="Segoe UI"/>
                          <a:cs typeface="Segoe UI"/>
                        </a:rPr>
                        <a:t>37.3%</a:t>
                      </a:r>
                      <a:endParaRPr sz="1000">
                        <a:latin typeface="Segoe UI"/>
                        <a:cs typeface="Segoe UI"/>
                      </a:endParaRPr>
                    </a:p>
                    <a:p>
                      <a:pPr marL="22860">
                        <a:lnSpc>
                          <a:spcPct val="100000"/>
                        </a:lnSpc>
                        <a:spcBef>
                          <a:spcPts val="375"/>
                        </a:spcBef>
                        <a:tabLst>
                          <a:tab pos="3765550" algn="l"/>
                        </a:tabLst>
                      </a:pPr>
                      <a:r>
                        <a:rPr sz="1000" dirty="0">
                          <a:latin typeface="Segoe UI"/>
                          <a:cs typeface="Segoe UI"/>
                        </a:rPr>
                        <a:t>EIGENMARKE</a:t>
                      </a:r>
                      <a:r>
                        <a:rPr sz="1000" spc="5" dirty="0">
                          <a:latin typeface="Segoe UI"/>
                          <a:cs typeface="Segoe UI"/>
                        </a:rPr>
                        <a:t> </a:t>
                      </a:r>
                      <a:r>
                        <a:rPr sz="1000" dirty="0">
                          <a:latin typeface="Segoe UI"/>
                          <a:cs typeface="Segoe UI"/>
                        </a:rPr>
                        <a:t>6</a:t>
                      </a:r>
                      <a:r>
                        <a:rPr sz="1000" spc="30" dirty="0">
                          <a:latin typeface="Segoe UI"/>
                          <a:cs typeface="Segoe UI"/>
                        </a:rPr>
                        <a:t> </a:t>
                      </a:r>
                      <a:r>
                        <a:rPr sz="1000" dirty="0">
                          <a:latin typeface="Segoe UI"/>
                          <a:cs typeface="Segoe UI"/>
                        </a:rPr>
                        <a:t>CM</a:t>
                      </a:r>
                      <a:r>
                        <a:rPr sz="1000" spc="5" dirty="0">
                          <a:latin typeface="Segoe UI"/>
                          <a:cs typeface="Segoe UI"/>
                        </a:rPr>
                        <a:t> </a:t>
                      </a:r>
                      <a:r>
                        <a:rPr sz="1000" dirty="0">
                          <a:latin typeface="Segoe UI"/>
                          <a:cs typeface="Segoe UI"/>
                        </a:rPr>
                        <a:t>X</a:t>
                      </a:r>
                      <a:r>
                        <a:rPr sz="1000" spc="35" dirty="0">
                          <a:latin typeface="Segoe UI"/>
                          <a:cs typeface="Segoe UI"/>
                        </a:rPr>
                        <a:t> </a:t>
                      </a:r>
                      <a:r>
                        <a:rPr sz="1000" dirty="0">
                          <a:latin typeface="Segoe UI"/>
                          <a:cs typeface="Segoe UI"/>
                        </a:rPr>
                        <a:t>10</a:t>
                      </a:r>
                      <a:r>
                        <a:rPr sz="1000" spc="30" dirty="0">
                          <a:latin typeface="Segoe UI"/>
                          <a:cs typeface="Segoe UI"/>
                        </a:rPr>
                        <a:t> </a:t>
                      </a:r>
                      <a:r>
                        <a:rPr sz="1000" dirty="0">
                          <a:latin typeface="Segoe UI"/>
                          <a:cs typeface="Segoe UI"/>
                        </a:rPr>
                        <a:t>CM</a:t>
                      </a:r>
                      <a:r>
                        <a:rPr sz="1000" spc="5" dirty="0">
                          <a:latin typeface="Segoe UI"/>
                          <a:cs typeface="Segoe UI"/>
                        </a:rPr>
                        <a:t> </a:t>
                      </a:r>
                      <a:r>
                        <a:rPr sz="1000" dirty="0">
                          <a:latin typeface="Segoe UI"/>
                          <a:cs typeface="Segoe UI"/>
                        </a:rPr>
                        <a:t>20</a:t>
                      </a:r>
                      <a:r>
                        <a:rPr sz="1000" spc="30" dirty="0">
                          <a:latin typeface="Segoe UI"/>
                          <a:cs typeface="Segoe UI"/>
                        </a:rPr>
                        <a:t> </a:t>
                      </a:r>
                      <a:r>
                        <a:rPr sz="1000" spc="-25" dirty="0">
                          <a:latin typeface="Segoe UI"/>
                          <a:cs typeface="Segoe UI"/>
                        </a:rPr>
                        <a:t>ST</a:t>
                      </a:r>
                      <a:r>
                        <a:rPr sz="1000" dirty="0">
                          <a:latin typeface="Segoe UI"/>
                          <a:cs typeface="Segoe UI"/>
                        </a:rPr>
                        <a:t>	</a:t>
                      </a:r>
                      <a:r>
                        <a:rPr sz="1000" spc="-10" dirty="0">
                          <a:latin typeface="Segoe UI"/>
                          <a:cs typeface="Segoe UI"/>
                        </a:rPr>
                        <a:t>42.1%</a:t>
                      </a:r>
                      <a:endParaRPr sz="1000">
                        <a:latin typeface="Segoe UI"/>
                        <a:cs typeface="Segoe UI"/>
                      </a:endParaRPr>
                    </a:p>
                  </a:txBody>
                  <a:tcPr marL="0" marR="0" marT="3810" marB="0">
                    <a:lnR w="9525">
                      <a:solidFill>
                        <a:srgbClr val="000000"/>
                      </a:solidFill>
                      <a:prstDash val="solid"/>
                    </a:lnR>
                    <a:solidFill>
                      <a:srgbClr val="FFFFFF"/>
                    </a:solidFill>
                  </a:tcPr>
                </a:tc>
                <a:tc gridSpan="2">
                  <a:txBody>
                    <a:bodyPr/>
                    <a:lstStyle/>
                    <a:p>
                      <a:pPr marL="217804">
                        <a:lnSpc>
                          <a:spcPct val="100000"/>
                        </a:lnSpc>
                        <a:spcBef>
                          <a:spcPts val="180"/>
                        </a:spcBef>
                      </a:pPr>
                      <a:r>
                        <a:rPr sz="1000" b="1" spc="-10" dirty="0">
                          <a:latin typeface="Segoe UI"/>
                          <a:cs typeface="Segoe UI"/>
                        </a:rPr>
                        <a:t>Price_Ln</a:t>
                      </a:r>
                      <a:endParaRPr sz="1000">
                        <a:latin typeface="Segoe UI"/>
                        <a:cs typeface="Segoe UI"/>
                      </a:endParaRPr>
                    </a:p>
                  </a:txBody>
                  <a:tcPr marL="0" marR="0" marT="2286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algn="ctr">
                        <a:lnSpc>
                          <a:spcPct val="100000"/>
                        </a:lnSpc>
                        <a:spcBef>
                          <a:spcPts val="180"/>
                        </a:spcBef>
                      </a:pPr>
                      <a:r>
                        <a:rPr sz="1000" b="1" spc="-25" dirty="0">
                          <a:latin typeface="Segoe UI"/>
                          <a:cs typeface="Segoe UI"/>
                        </a:rPr>
                        <a:t>TDP</a:t>
                      </a:r>
                      <a:endParaRPr sz="1000">
                        <a:latin typeface="Segoe UI"/>
                        <a:cs typeface="Segoe UI"/>
                      </a:endParaRPr>
                    </a:p>
                  </a:txBody>
                  <a:tcPr marL="0" marR="0" marT="2286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53340">
                        <a:lnSpc>
                          <a:spcPct val="100000"/>
                        </a:lnSpc>
                        <a:spcBef>
                          <a:spcPts val="180"/>
                        </a:spcBef>
                      </a:pPr>
                      <a:r>
                        <a:rPr sz="1000" b="1" spc="-10" dirty="0">
                          <a:latin typeface="Segoe UI"/>
                          <a:cs typeface="Segoe UI"/>
                        </a:rPr>
                        <a:t>Season_Spring</a:t>
                      </a:r>
                      <a:endParaRPr sz="1000">
                        <a:latin typeface="Segoe UI"/>
                        <a:cs typeface="Segoe UI"/>
                      </a:endParaRPr>
                    </a:p>
                  </a:txBody>
                  <a:tcPr marL="0" marR="0" marT="2286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38735">
                        <a:lnSpc>
                          <a:spcPct val="100000"/>
                        </a:lnSpc>
                        <a:spcBef>
                          <a:spcPts val="180"/>
                        </a:spcBef>
                      </a:pPr>
                      <a:r>
                        <a:rPr sz="1000" b="1" spc="-10" dirty="0">
                          <a:latin typeface="Segoe UI"/>
                          <a:cs typeface="Segoe UI"/>
                        </a:rPr>
                        <a:t>Season_Summer</a:t>
                      </a:r>
                      <a:endParaRPr sz="1000">
                        <a:latin typeface="Segoe UI"/>
                        <a:cs typeface="Segoe UI"/>
                      </a:endParaRPr>
                    </a:p>
                  </a:txBody>
                  <a:tcPr marL="0" marR="0" marT="2286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38735">
                        <a:lnSpc>
                          <a:spcPct val="100000"/>
                        </a:lnSpc>
                        <a:spcBef>
                          <a:spcPts val="180"/>
                        </a:spcBef>
                      </a:pPr>
                      <a:r>
                        <a:rPr sz="1000" b="1" spc="-10" dirty="0">
                          <a:latin typeface="Segoe UI"/>
                          <a:cs typeface="Segoe UI"/>
                        </a:rPr>
                        <a:t>Season_Winter</a:t>
                      </a:r>
                      <a:endParaRPr sz="1000">
                        <a:latin typeface="Segoe UI"/>
                        <a:cs typeface="Segoe UI"/>
                      </a:endParaRPr>
                    </a:p>
                  </a:txBody>
                  <a:tcPr marL="0" marR="0" marT="2286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4445" algn="ctr">
                        <a:lnSpc>
                          <a:spcPct val="100000"/>
                        </a:lnSpc>
                        <a:spcBef>
                          <a:spcPts val="180"/>
                        </a:spcBef>
                      </a:pPr>
                      <a:r>
                        <a:rPr sz="1000" b="1" spc="-25" dirty="0">
                          <a:latin typeface="Segoe UI"/>
                          <a:cs typeface="Segoe UI"/>
                        </a:rPr>
                        <a:t>CPI</a:t>
                      </a:r>
                      <a:endParaRPr sz="1000">
                        <a:latin typeface="Segoe UI"/>
                        <a:cs typeface="Segoe UI"/>
                      </a:endParaRPr>
                    </a:p>
                  </a:txBody>
                  <a:tcPr marL="0" marR="0" marT="2286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60325">
                        <a:lnSpc>
                          <a:spcPct val="100000"/>
                        </a:lnSpc>
                        <a:spcBef>
                          <a:spcPts val="180"/>
                        </a:spcBef>
                      </a:pPr>
                      <a:r>
                        <a:rPr sz="1000" b="1" spc="-10" dirty="0">
                          <a:latin typeface="Segoe UI"/>
                          <a:cs typeface="Segoe UI"/>
                        </a:rPr>
                        <a:t>Temperature</a:t>
                      </a:r>
                      <a:endParaRPr sz="1000">
                        <a:latin typeface="Segoe UI"/>
                        <a:cs typeface="Segoe UI"/>
                      </a:endParaRPr>
                    </a:p>
                  </a:txBody>
                  <a:tcPr marL="0" marR="0" marT="2286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124460">
                        <a:lnSpc>
                          <a:spcPct val="100000"/>
                        </a:lnSpc>
                        <a:spcBef>
                          <a:spcPts val="180"/>
                        </a:spcBef>
                      </a:pPr>
                      <a:r>
                        <a:rPr sz="1000" b="1" spc="-10" dirty="0">
                          <a:latin typeface="Segoe UI"/>
                          <a:cs typeface="Segoe UI"/>
                        </a:rPr>
                        <a:t>Sunshine</a:t>
                      </a:r>
                      <a:endParaRPr sz="1000">
                        <a:latin typeface="Segoe UI"/>
                        <a:cs typeface="Segoe UI"/>
                      </a:endParaRPr>
                    </a:p>
                  </a:txBody>
                  <a:tcPr marL="0" marR="0" marT="2286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extLst>
                  <a:ext uri="{0D108BD9-81ED-4DB2-BD59-A6C34878D82A}">
                    <a16:rowId xmlns:a16="http://schemas.microsoft.com/office/drawing/2014/main" val="10000"/>
                  </a:ext>
                </a:extLst>
              </a:tr>
              <a:tr h="199390">
                <a:tc vMerge="1">
                  <a:txBody>
                    <a:bodyPr/>
                    <a:lstStyle/>
                    <a:p>
                      <a:endParaRPr/>
                    </a:p>
                  </a:txBody>
                  <a:tcPr marL="0" marR="0" marT="3810" marB="0">
                    <a:lnR w="9525">
                      <a:solidFill>
                        <a:srgbClr val="000000"/>
                      </a:solidFill>
                      <a:prstDash val="solid"/>
                    </a:lnR>
                    <a:solidFill>
                      <a:srgbClr val="FFFFFF"/>
                    </a:solidFill>
                  </a:tcPr>
                </a:tc>
                <a:tc gridSpan="2">
                  <a:txBody>
                    <a:bodyPr/>
                    <a:lstStyle/>
                    <a:p>
                      <a:pPr marL="146050">
                        <a:lnSpc>
                          <a:spcPct val="100000"/>
                        </a:lnSpc>
                        <a:spcBef>
                          <a:spcPts val="150"/>
                        </a:spcBef>
                        <a:tabLst>
                          <a:tab pos="638810" algn="l"/>
                        </a:tabLst>
                      </a:pPr>
                      <a:r>
                        <a:rPr sz="1000" b="1" spc="-10" dirty="0">
                          <a:latin typeface="Segoe UI"/>
                          <a:cs typeface="Segoe UI"/>
                        </a:rPr>
                        <a:t>Coeff</a:t>
                      </a:r>
                      <a:r>
                        <a:rPr sz="1000" b="1" dirty="0">
                          <a:latin typeface="Segoe UI"/>
                          <a:cs typeface="Segoe UI"/>
                        </a:rPr>
                        <a:t>	</a:t>
                      </a:r>
                      <a:r>
                        <a:rPr sz="1000" b="1" spc="-20" dirty="0">
                          <a:latin typeface="Segoe UI"/>
                          <a:cs typeface="Segoe UI"/>
                        </a:rPr>
                        <a:t>Sign</a:t>
                      </a:r>
                      <a:endParaRPr sz="1000">
                        <a:latin typeface="Segoe UI"/>
                        <a:cs typeface="Segoe UI"/>
                      </a:endParaRPr>
                    </a:p>
                  </a:txBody>
                  <a:tcPr marL="0" marR="0" marT="19050"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81915">
                        <a:lnSpc>
                          <a:spcPct val="100000"/>
                        </a:lnSpc>
                        <a:spcBef>
                          <a:spcPts val="150"/>
                        </a:spcBef>
                      </a:pPr>
                      <a:r>
                        <a:rPr sz="1000" b="1" dirty="0">
                          <a:latin typeface="Segoe UI"/>
                          <a:cs typeface="Segoe UI"/>
                        </a:rPr>
                        <a:t>Coeff</a:t>
                      </a:r>
                      <a:r>
                        <a:rPr sz="1000" b="1" spc="155" dirty="0">
                          <a:latin typeface="Segoe UI"/>
                          <a:cs typeface="Segoe UI"/>
                        </a:rPr>
                        <a:t>  </a:t>
                      </a:r>
                      <a:r>
                        <a:rPr sz="1000" b="1" spc="-20" dirty="0">
                          <a:latin typeface="Segoe UI"/>
                          <a:cs typeface="Segoe UI"/>
                        </a:rPr>
                        <a:t>Sign</a:t>
                      </a:r>
                      <a:endParaRPr sz="1000">
                        <a:latin typeface="Segoe UI"/>
                        <a:cs typeface="Segoe UI"/>
                      </a:endParaRPr>
                    </a:p>
                  </a:txBody>
                  <a:tcPr marL="0" marR="0" marT="19050"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167640">
                        <a:lnSpc>
                          <a:spcPct val="100000"/>
                        </a:lnSpc>
                        <a:spcBef>
                          <a:spcPts val="150"/>
                        </a:spcBef>
                        <a:tabLst>
                          <a:tab pos="688975" algn="l"/>
                        </a:tabLst>
                      </a:pPr>
                      <a:r>
                        <a:rPr sz="1000" b="1" spc="-10" dirty="0">
                          <a:latin typeface="Segoe UI"/>
                          <a:cs typeface="Segoe UI"/>
                        </a:rPr>
                        <a:t>Coeff</a:t>
                      </a:r>
                      <a:r>
                        <a:rPr sz="1000" b="1" dirty="0">
                          <a:latin typeface="Segoe UI"/>
                          <a:cs typeface="Segoe UI"/>
                        </a:rPr>
                        <a:t>	</a:t>
                      </a:r>
                      <a:r>
                        <a:rPr sz="1000" b="1" spc="-20" dirty="0">
                          <a:latin typeface="Segoe UI"/>
                          <a:cs typeface="Segoe UI"/>
                        </a:rPr>
                        <a:t>Sign</a:t>
                      </a:r>
                      <a:endParaRPr sz="1000">
                        <a:latin typeface="Segoe UI"/>
                        <a:cs typeface="Segoe UI"/>
                      </a:endParaRPr>
                    </a:p>
                  </a:txBody>
                  <a:tcPr marL="0" marR="0" marT="19050"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181610">
                        <a:lnSpc>
                          <a:spcPct val="100000"/>
                        </a:lnSpc>
                        <a:spcBef>
                          <a:spcPts val="150"/>
                        </a:spcBef>
                        <a:tabLst>
                          <a:tab pos="739140" algn="l"/>
                        </a:tabLst>
                      </a:pPr>
                      <a:r>
                        <a:rPr sz="1000" b="1" spc="-10" dirty="0">
                          <a:latin typeface="Segoe UI"/>
                          <a:cs typeface="Segoe UI"/>
                        </a:rPr>
                        <a:t>Coeff</a:t>
                      </a:r>
                      <a:r>
                        <a:rPr sz="1000" b="1" dirty="0">
                          <a:latin typeface="Segoe UI"/>
                          <a:cs typeface="Segoe UI"/>
                        </a:rPr>
                        <a:t>	</a:t>
                      </a:r>
                      <a:r>
                        <a:rPr sz="1000" b="1" spc="-20" dirty="0">
                          <a:latin typeface="Segoe UI"/>
                          <a:cs typeface="Segoe UI"/>
                        </a:rPr>
                        <a:t>Sign</a:t>
                      </a:r>
                      <a:endParaRPr sz="1000">
                        <a:latin typeface="Segoe UI"/>
                        <a:cs typeface="Segoe UI"/>
                      </a:endParaRPr>
                    </a:p>
                  </a:txBody>
                  <a:tcPr marL="0" marR="0" marT="19050"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88900">
                        <a:lnSpc>
                          <a:spcPct val="100000"/>
                        </a:lnSpc>
                        <a:spcBef>
                          <a:spcPts val="150"/>
                        </a:spcBef>
                        <a:tabLst>
                          <a:tab pos="603250" algn="l"/>
                        </a:tabLst>
                      </a:pPr>
                      <a:r>
                        <a:rPr sz="1000" b="1" spc="-10" dirty="0">
                          <a:latin typeface="Segoe UI"/>
                          <a:cs typeface="Segoe UI"/>
                        </a:rPr>
                        <a:t>Coeff</a:t>
                      </a:r>
                      <a:r>
                        <a:rPr sz="1000" b="1" dirty="0">
                          <a:latin typeface="Segoe UI"/>
                          <a:cs typeface="Segoe UI"/>
                        </a:rPr>
                        <a:t>	</a:t>
                      </a:r>
                      <a:r>
                        <a:rPr sz="1000" b="1" spc="-20" dirty="0">
                          <a:latin typeface="Segoe UI"/>
                          <a:cs typeface="Segoe UI"/>
                        </a:rPr>
                        <a:t>Sign</a:t>
                      </a:r>
                      <a:endParaRPr sz="1000">
                        <a:latin typeface="Segoe UI"/>
                        <a:cs typeface="Segoe UI"/>
                      </a:endParaRPr>
                    </a:p>
                  </a:txBody>
                  <a:tcPr marL="0" marR="0" marT="19050"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103505">
                        <a:lnSpc>
                          <a:spcPct val="100000"/>
                        </a:lnSpc>
                        <a:spcBef>
                          <a:spcPts val="150"/>
                        </a:spcBef>
                        <a:tabLst>
                          <a:tab pos="560070" algn="l"/>
                        </a:tabLst>
                      </a:pPr>
                      <a:r>
                        <a:rPr sz="1000" b="1" spc="-10" dirty="0">
                          <a:latin typeface="Segoe UI"/>
                          <a:cs typeface="Segoe UI"/>
                        </a:rPr>
                        <a:t>Coeff</a:t>
                      </a:r>
                      <a:r>
                        <a:rPr sz="1000" b="1" dirty="0">
                          <a:latin typeface="Segoe UI"/>
                          <a:cs typeface="Segoe UI"/>
                        </a:rPr>
                        <a:t>	</a:t>
                      </a:r>
                      <a:r>
                        <a:rPr sz="1000" b="1" spc="-20" dirty="0">
                          <a:latin typeface="Segoe UI"/>
                          <a:cs typeface="Segoe UI"/>
                        </a:rPr>
                        <a:t>Sign</a:t>
                      </a:r>
                      <a:endParaRPr sz="1000">
                        <a:latin typeface="Segoe UI"/>
                        <a:cs typeface="Segoe UI"/>
                      </a:endParaRPr>
                    </a:p>
                  </a:txBody>
                  <a:tcPr marL="0" marR="0" marT="19050"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132080">
                        <a:lnSpc>
                          <a:spcPct val="100000"/>
                        </a:lnSpc>
                        <a:spcBef>
                          <a:spcPts val="150"/>
                        </a:spcBef>
                        <a:tabLst>
                          <a:tab pos="617220" algn="l"/>
                        </a:tabLst>
                      </a:pPr>
                      <a:r>
                        <a:rPr sz="1000" b="1" spc="-10" dirty="0">
                          <a:latin typeface="Segoe UI"/>
                          <a:cs typeface="Segoe UI"/>
                        </a:rPr>
                        <a:t>Coeff</a:t>
                      </a:r>
                      <a:r>
                        <a:rPr sz="1000" b="1" dirty="0">
                          <a:latin typeface="Segoe UI"/>
                          <a:cs typeface="Segoe UI"/>
                        </a:rPr>
                        <a:t>	</a:t>
                      </a:r>
                      <a:r>
                        <a:rPr sz="1000" b="1" spc="-20" dirty="0">
                          <a:latin typeface="Segoe UI"/>
                          <a:cs typeface="Segoe UI"/>
                        </a:rPr>
                        <a:t>Sign</a:t>
                      </a:r>
                      <a:endParaRPr sz="1000">
                        <a:latin typeface="Segoe UI"/>
                        <a:cs typeface="Segoe UI"/>
                      </a:endParaRPr>
                    </a:p>
                  </a:txBody>
                  <a:tcPr marL="0" marR="0" marT="19050"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81915">
                        <a:lnSpc>
                          <a:spcPct val="100000"/>
                        </a:lnSpc>
                        <a:spcBef>
                          <a:spcPts val="150"/>
                        </a:spcBef>
                      </a:pPr>
                      <a:r>
                        <a:rPr sz="1000" b="1" dirty="0">
                          <a:latin typeface="Segoe UI"/>
                          <a:cs typeface="Segoe UI"/>
                        </a:rPr>
                        <a:t>Coeff</a:t>
                      </a:r>
                      <a:r>
                        <a:rPr sz="1000" b="1" spc="155" dirty="0">
                          <a:latin typeface="Segoe UI"/>
                          <a:cs typeface="Segoe UI"/>
                        </a:rPr>
                        <a:t>  </a:t>
                      </a:r>
                      <a:r>
                        <a:rPr sz="1000" b="1" spc="-20" dirty="0">
                          <a:latin typeface="Segoe UI"/>
                          <a:cs typeface="Segoe UI"/>
                        </a:rPr>
                        <a:t>Sign</a:t>
                      </a:r>
                      <a:endParaRPr sz="1000">
                        <a:latin typeface="Segoe UI"/>
                        <a:cs typeface="Segoe UI"/>
                      </a:endParaRPr>
                    </a:p>
                  </a:txBody>
                  <a:tcPr marL="0" marR="0" marT="19050"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extLst>
                  <a:ext uri="{0D108BD9-81ED-4DB2-BD59-A6C34878D82A}">
                    <a16:rowId xmlns:a16="http://schemas.microsoft.com/office/drawing/2014/main" val="10001"/>
                  </a:ext>
                </a:extLst>
              </a:tr>
              <a:tr h="598805">
                <a:tc vMerge="1">
                  <a:txBody>
                    <a:bodyPr/>
                    <a:lstStyle/>
                    <a:p>
                      <a:endParaRPr/>
                    </a:p>
                  </a:txBody>
                  <a:tcPr marL="0" marR="0" marT="3810" marB="0">
                    <a:lnR w="9525">
                      <a:solidFill>
                        <a:srgbClr val="000000"/>
                      </a:solidFill>
                      <a:prstDash val="solid"/>
                    </a:lnR>
                    <a:solidFill>
                      <a:srgbClr val="FFFFFF"/>
                    </a:solidFill>
                  </a:tcPr>
                </a:tc>
                <a:tc rowSpan="5">
                  <a:txBody>
                    <a:bodyPr/>
                    <a:lstStyle/>
                    <a:p>
                      <a:pPr marR="15240" algn="r">
                        <a:lnSpc>
                          <a:spcPct val="100000"/>
                        </a:lnSpc>
                        <a:spcBef>
                          <a:spcPts val="150"/>
                        </a:spcBef>
                      </a:pPr>
                      <a:r>
                        <a:rPr sz="1000" spc="-10" dirty="0">
                          <a:latin typeface="Segoe UI"/>
                          <a:cs typeface="Segoe UI"/>
                        </a:rPr>
                        <a:t>(12.730)</a:t>
                      </a:r>
                      <a:endParaRPr sz="1000">
                        <a:latin typeface="Segoe UI"/>
                        <a:cs typeface="Segoe UI"/>
                      </a:endParaRPr>
                    </a:p>
                    <a:p>
                      <a:pPr marR="17145" algn="r">
                        <a:lnSpc>
                          <a:spcPct val="100000"/>
                        </a:lnSpc>
                        <a:spcBef>
                          <a:spcPts val="375"/>
                        </a:spcBef>
                      </a:pPr>
                      <a:r>
                        <a:rPr sz="1000" spc="-10" dirty="0">
                          <a:latin typeface="Segoe UI"/>
                          <a:cs typeface="Segoe UI"/>
                        </a:rPr>
                        <a:t>(2.252)</a:t>
                      </a:r>
                      <a:endParaRPr sz="1000">
                        <a:latin typeface="Segoe UI"/>
                        <a:cs typeface="Segoe UI"/>
                      </a:endParaRPr>
                    </a:p>
                    <a:p>
                      <a:pPr marR="17780" algn="r">
                        <a:lnSpc>
                          <a:spcPct val="100000"/>
                        </a:lnSpc>
                        <a:spcBef>
                          <a:spcPts val="375"/>
                        </a:spcBef>
                      </a:pPr>
                      <a:r>
                        <a:rPr sz="1000" spc="-10" dirty="0">
                          <a:latin typeface="Segoe UI"/>
                          <a:cs typeface="Segoe UI"/>
                        </a:rPr>
                        <a:t>(5.437)</a:t>
                      </a:r>
                      <a:endParaRPr sz="1000">
                        <a:latin typeface="Segoe UI"/>
                        <a:cs typeface="Segoe UI"/>
                      </a:endParaRPr>
                    </a:p>
                    <a:p>
                      <a:pPr marR="17145" algn="r">
                        <a:lnSpc>
                          <a:spcPct val="100000"/>
                        </a:lnSpc>
                        <a:spcBef>
                          <a:spcPts val="375"/>
                        </a:spcBef>
                      </a:pPr>
                      <a:r>
                        <a:rPr sz="1000" spc="-10" dirty="0">
                          <a:latin typeface="Segoe UI"/>
                          <a:cs typeface="Segoe UI"/>
                        </a:rPr>
                        <a:t>(0.696)</a:t>
                      </a:r>
                      <a:endParaRPr sz="1000">
                        <a:latin typeface="Segoe UI"/>
                        <a:cs typeface="Segoe UI"/>
                      </a:endParaRPr>
                    </a:p>
                    <a:p>
                      <a:pPr marR="55244" algn="r">
                        <a:lnSpc>
                          <a:spcPct val="100000"/>
                        </a:lnSpc>
                        <a:spcBef>
                          <a:spcPts val="375"/>
                        </a:spcBef>
                      </a:pPr>
                      <a:r>
                        <a:rPr sz="1000" spc="-10" dirty="0">
                          <a:latin typeface="Segoe UI"/>
                          <a:cs typeface="Segoe UI"/>
                        </a:rPr>
                        <a:t>0.669</a:t>
                      </a:r>
                      <a:endParaRPr sz="1000">
                        <a:latin typeface="Segoe UI"/>
                        <a:cs typeface="Segoe UI"/>
                      </a:endParaRPr>
                    </a:p>
                    <a:p>
                      <a:pPr marR="55244" algn="r">
                        <a:lnSpc>
                          <a:spcPct val="100000"/>
                        </a:lnSpc>
                        <a:spcBef>
                          <a:spcPts val="375"/>
                        </a:spcBef>
                      </a:pPr>
                      <a:r>
                        <a:rPr sz="1000" spc="-10" dirty="0">
                          <a:latin typeface="Segoe UI"/>
                          <a:cs typeface="Segoe UI"/>
                        </a:rPr>
                        <a:t>0.169</a:t>
                      </a:r>
                      <a:endParaRPr sz="1000">
                        <a:latin typeface="Segoe UI"/>
                        <a:cs typeface="Segoe UI"/>
                      </a:endParaRPr>
                    </a:p>
                    <a:p>
                      <a:pPr marR="54610" algn="r">
                        <a:lnSpc>
                          <a:spcPct val="100000"/>
                        </a:lnSpc>
                        <a:spcBef>
                          <a:spcPts val="375"/>
                        </a:spcBef>
                      </a:pPr>
                      <a:r>
                        <a:rPr sz="1000" spc="-10" dirty="0">
                          <a:latin typeface="Segoe UI"/>
                          <a:cs typeface="Segoe UI"/>
                        </a:rPr>
                        <a:t>0.169</a:t>
                      </a:r>
                      <a:endParaRPr sz="1000">
                        <a:latin typeface="Segoe UI"/>
                        <a:cs typeface="Segoe UI"/>
                      </a:endParaRPr>
                    </a:p>
                    <a:p>
                      <a:pPr marR="15875" algn="r">
                        <a:lnSpc>
                          <a:spcPct val="100000"/>
                        </a:lnSpc>
                        <a:spcBef>
                          <a:spcPts val="375"/>
                        </a:spcBef>
                      </a:pPr>
                      <a:r>
                        <a:rPr sz="1000" spc="-10" dirty="0">
                          <a:latin typeface="Segoe UI"/>
                          <a:cs typeface="Segoe UI"/>
                        </a:rPr>
                        <a:t>(1.875)</a:t>
                      </a:r>
                      <a:endParaRPr sz="1000">
                        <a:latin typeface="Segoe UI"/>
                        <a:cs typeface="Segoe UI"/>
                      </a:endParaRPr>
                    </a:p>
                  </a:txBody>
                  <a:tcPr marL="0" marR="0" marT="19050" marB="0">
                    <a:lnL w="9525">
                      <a:solidFill>
                        <a:srgbClr val="000000"/>
                      </a:solidFill>
                      <a:prstDash val="solid"/>
                    </a:lnL>
                    <a:solidFill>
                      <a:srgbClr val="FFFFFF"/>
                    </a:solidFill>
                  </a:tcPr>
                </a:tc>
                <a:tc>
                  <a:txBody>
                    <a:bodyPr/>
                    <a:lstStyle/>
                    <a:p>
                      <a:pPr marL="85090">
                        <a:lnSpc>
                          <a:spcPct val="100000"/>
                        </a:lnSpc>
                        <a:spcBef>
                          <a:spcPts val="150"/>
                        </a:spcBef>
                      </a:pPr>
                      <a:r>
                        <a:rPr sz="1000" spc="-25" dirty="0">
                          <a:solidFill>
                            <a:srgbClr val="006000"/>
                          </a:solidFill>
                          <a:latin typeface="Segoe UI"/>
                          <a:cs typeface="Segoe UI"/>
                        </a:rPr>
                        <a:t>Yes</a:t>
                      </a:r>
                      <a:endParaRPr sz="1000">
                        <a:latin typeface="Segoe UI"/>
                        <a:cs typeface="Segoe UI"/>
                      </a:endParaRPr>
                    </a:p>
                    <a:p>
                      <a:pPr marL="85725" marR="22225">
                        <a:lnSpc>
                          <a:spcPct val="131100"/>
                        </a:lnSpc>
                        <a:spcBef>
                          <a:spcPts val="5"/>
                        </a:spcBef>
                      </a:pPr>
                      <a:r>
                        <a:rPr sz="1000" spc="-20" dirty="0">
                          <a:solidFill>
                            <a:srgbClr val="006000"/>
                          </a:solidFill>
                          <a:latin typeface="Segoe UI"/>
                          <a:cs typeface="Segoe UI"/>
                        </a:rPr>
                        <a:t>Yes Yes</a:t>
                      </a:r>
                      <a:endParaRPr sz="1000">
                        <a:latin typeface="Segoe UI"/>
                        <a:cs typeface="Segoe UI"/>
                      </a:endParaRPr>
                    </a:p>
                  </a:txBody>
                  <a:tcPr marL="0" marR="0" marT="19050" marB="0">
                    <a:lnR w="9525">
                      <a:solidFill>
                        <a:srgbClr val="000000"/>
                      </a:solidFill>
                      <a:prstDash val="solid"/>
                    </a:lnR>
                    <a:lnT w="9525">
                      <a:solidFill>
                        <a:srgbClr val="FFFFFF"/>
                      </a:solidFill>
                      <a:prstDash val="solid"/>
                    </a:lnT>
                    <a:solidFill>
                      <a:srgbClr val="C5EECE"/>
                    </a:solidFill>
                  </a:tcPr>
                </a:tc>
                <a:tc rowSpan="5">
                  <a:txBody>
                    <a:bodyPr/>
                    <a:lstStyle/>
                    <a:p>
                      <a:pPr marL="117475">
                        <a:lnSpc>
                          <a:spcPct val="100000"/>
                        </a:lnSpc>
                        <a:spcBef>
                          <a:spcPts val="150"/>
                        </a:spcBef>
                      </a:pPr>
                      <a:r>
                        <a:rPr sz="1000" spc="-10" dirty="0">
                          <a:latin typeface="Segoe UI"/>
                          <a:cs typeface="Segoe UI"/>
                        </a:rPr>
                        <a:t>0.025</a:t>
                      </a:r>
                      <a:endParaRPr sz="1000">
                        <a:latin typeface="Segoe UI"/>
                        <a:cs typeface="Segoe UI"/>
                      </a:endParaRPr>
                    </a:p>
                    <a:p>
                      <a:pPr marL="117475">
                        <a:lnSpc>
                          <a:spcPct val="100000"/>
                        </a:lnSpc>
                        <a:spcBef>
                          <a:spcPts val="375"/>
                        </a:spcBef>
                      </a:pPr>
                      <a:r>
                        <a:rPr sz="1000" spc="-10" dirty="0">
                          <a:latin typeface="Segoe UI"/>
                          <a:cs typeface="Segoe UI"/>
                        </a:rPr>
                        <a:t>0.023</a:t>
                      </a:r>
                      <a:endParaRPr sz="1000">
                        <a:latin typeface="Segoe UI"/>
                        <a:cs typeface="Segoe UI"/>
                      </a:endParaRPr>
                    </a:p>
                    <a:p>
                      <a:pPr marL="117475">
                        <a:lnSpc>
                          <a:spcPct val="100000"/>
                        </a:lnSpc>
                        <a:spcBef>
                          <a:spcPts val="375"/>
                        </a:spcBef>
                      </a:pPr>
                      <a:r>
                        <a:rPr sz="1000" spc="-10" dirty="0">
                          <a:latin typeface="Segoe UI"/>
                          <a:cs typeface="Segoe UI"/>
                        </a:rPr>
                        <a:t>0.025</a:t>
                      </a:r>
                      <a:endParaRPr sz="1000">
                        <a:latin typeface="Segoe UI"/>
                        <a:cs typeface="Segoe UI"/>
                      </a:endParaRPr>
                    </a:p>
                    <a:p>
                      <a:pPr marL="118110">
                        <a:lnSpc>
                          <a:spcPct val="100000"/>
                        </a:lnSpc>
                        <a:spcBef>
                          <a:spcPts val="375"/>
                        </a:spcBef>
                      </a:pPr>
                      <a:r>
                        <a:rPr sz="1000" spc="-10" dirty="0">
                          <a:latin typeface="Segoe UI"/>
                          <a:cs typeface="Segoe UI"/>
                        </a:rPr>
                        <a:t>0.060</a:t>
                      </a:r>
                      <a:endParaRPr sz="1000">
                        <a:latin typeface="Segoe UI"/>
                        <a:cs typeface="Segoe UI"/>
                      </a:endParaRPr>
                    </a:p>
                    <a:p>
                      <a:pPr marL="118110">
                        <a:lnSpc>
                          <a:spcPct val="100000"/>
                        </a:lnSpc>
                        <a:spcBef>
                          <a:spcPts val="375"/>
                        </a:spcBef>
                      </a:pPr>
                      <a:r>
                        <a:rPr sz="1000" spc="-10" dirty="0">
                          <a:latin typeface="Segoe UI"/>
                          <a:cs typeface="Segoe UI"/>
                        </a:rPr>
                        <a:t>0.094</a:t>
                      </a:r>
                      <a:endParaRPr sz="1000">
                        <a:latin typeface="Segoe UI"/>
                        <a:cs typeface="Segoe UI"/>
                      </a:endParaRPr>
                    </a:p>
                    <a:p>
                      <a:pPr marL="118745">
                        <a:lnSpc>
                          <a:spcPct val="100000"/>
                        </a:lnSpc>
                        <a:spcBef>
                          <a:spcPts val="375"/>
                        </a:spcBef>
                      </a:pPr>
                      <a:r>
                        <a:rPr sz="1000" spc="-10" dirty="0">
                          <a:latin typeface="Segoe UI"/>
                          <a:cs typeface="Segoe UI"/>
                        </a:rPr>
                        <a:t>0.150</a:t>
                      </a:r>
                      <a:endParaRPr sz="1000">
                        <a:latin typeface="Segoe UI"/>
                        <a:cs typeface="Segoe UI"/>
                      </a:endParaRPr>
                    </a:p>
                    <a:p>
                      <a:pPr marL="118745">
                        <a:lnSpc>
                          <a:spcPct val="100000"/>
                        </a:lnSpc>
                        <a:spcBef>
                          <a:spcPts val="375"/>
                        </a:spcBef>
                      </a:pPr>
                      <a:r>
                        <a:rPr sz="1000" spc="-10" dirty="0">
                          <a:latin typeface="Segoe UI"/>
                          <a:cs typeface="Segoe UI"/>
                        </a:rPr>
                        <a:t>0.150</a:t>
                      </a:r>
                      <a:endParaRPr sz="1000">
                        <a:latin typeface="Segoe UI"/>
                        <a:cs typeface="Segoe UI"/>
                      </a:endParaRPr>
                    </a:p>
                    <a:p>
                      <a:pPr marL="119380">
                        <a:lnSpc>
                          <a:spcPct val="100000"/>
                        </a:lnSpc>
                        <a:spcBef>
                          <a:spcPts val="375"/>
                        </a:spcBef>
                      </a:pPr>
                      <a:r>
                        <a:rPr sz="1000" spc="-10" dirty="0">
                          <a:latin typeface="Segoe UI"/>
                          <a:cs typeface="Segoe UI"/>
                        </a:rPr>
                        <a:t>0.162</a:t>
                      </a:r>
                      <a:endParaRPr sz="1000">
                        <a:latin typeface="Segoe UI"/>
                        <a:cs typeface="Segoe UI"/>
                      </a:endParaRPr>
                    </a:p>
                  </a:txBody>
                  <a:tcPr marL="0" marR="0" marT="19050" marB="0">
                    <a:lnL w="9525">
                      <a:solidFill>
                        <a:srgbClr val="000000"/>
                      </a:solidFill>
                      <a:prstDash val="solid"/>
                    </a:lnL>
                    <a:solidFill>
                      <a:srgbClr val="FFFFFF"/>
                    </a:solidFill>
                  </a:tcPr>
                </a:tc>
                <a:tc rowSpan="5">
                  <a:txBody>
                    <a:bodyPr/>
                    <a:lstStyle/>
                    <a:p>
                      <a:pPr marL="92710">
                        <a:lnSpc>
                          <a:spcPct val="100000"/>
                        </a:lnSpc>
                        <a:spcBef>
                          <a:spcPts val="150"/>
                        </a:spcBef>
                      </a:pPr>
                      <a:r>
                        <a:rPr sz="1000" spc="-25" dirty="0">
                          <a:solidFill>
                            <a:srgbClr val="006000"/>
                          </a:solidFill>
                          <a:latin typeface="Segoe UI"/>
                          <a:cs typeface="Segoe UI"/>
                        </a:rPr>
                        <a:t>Yes</a:t>
                      </a:r>
                      <a:endParaRPr sz="1000">
                        <a:latin typeface="Segoe UI"/>
                        <a:cs typeface="Segoe UI"/>
                      </a:endParaRPr>
                    </a:p>
                    <a:p>
                      <a:pPr marL="92710" marR="20955" algn="just">
                        <a:lnSpc>
                          <a:spcPct val="131200"/>
                        </a:lnSpc>
                      </a:pPr>
                      <a:r>
                        <a:rPr sz="1000" spc="-25" dirty="0">
                          <a:solidFill>
                            <a:srgbClr val="006000"/>
                          </a:solidFill>
                          <a:latin typeface="Segoe UI"/>
                          <a:cs typeface="Segoe UI"/>
                        </a:rPr>
                        <a:t>Yes Yes Yes Yes Yes Yes Yes</a:t>
                      </a:r>
                      <a:endParaRPr sz="1000">
                        <a:latin typeface="Segoe UI"/>
                        <a:cs typeface="Segoe UI"/>
                      </a:endParaRPr>
                    </a:p>
                  </a:txBody>
                  <a:tcPr marL="0" marR="0" marT="19050" marB="0">
                    <a:lnR w="9525">
                      <a:solidFill>
                        <a:srgbClr val="000000"/>
                      </a:solidFill>
                      <a:prstDash val="solid"/>
                    </a:lnR>
                    <a:solidFill>
                      <a:srgbClr val="C5EECE"/>
                    </a:solidFill>
                  </a:tcPr>
                </a:tc>
                <a:tc rowSpan="5">
                  <a:txBody>
                    <a:bodyPr/>
                    <a:lstStyle/>
                    <a:p>
                      <a:pPr marL="288925">
                        <a:lnSpc>
                          <a:spcPct val="100000"/>
                        </a:lnSpc>
                        <a:spcBef>
                          <a:spcPts val="150"/>
                        </a:spcBef>
                      </a:pPr>
                      <a:r>
                        <a:rPr sz="1000" spc="-10" dirty="0">
                          <a:latin typeface="Segoe UI"/>
                          <a:cs typeface="Segoe UI"/>
                        </a:rPr>
                        <a:t>0.007</a:t>
                      </a:r>
                      <a:endParaRPr sz="1000">
                        <a:latin typeface="Segoe UI"/>
                        <a:cs typeface="Segoe UI"/>
                      </a:endParaRPr>
                    </a:p>
                    <a:p>
                      <a:pPr marL="288925">
                        <a:lnSpc>
                          <a:spcPct val="100000"/>
                        </a:lnSpc>
                        <a:spcBef>
                          <a:spcPts val="375"/>
                        </a:spcBef>
                      </a:pPr>
                      <a:r>
                        <a:rPr sz="1000" spc="-10" dirty="0">
                          <a:latin typeface="Segoe UI"/>
                          <a:cs typeface="Segoe UI"/>
                        </a:rPr>
                        <a:t>0.004</a:t>
                      </a:r>
                      <a:endParaRPr sz="1000">
                        <a:latin typeface="Segoe UI"/>
                        <a:cs typeface="Segoe UI"/>
                      </a:endParaRPr>
                    </a:p>
                    <a:p>
                      <a:pPr marL="253365">
                        <a:lnSpc>
                          <a:spcPct val="100000"/>
                        </a:lnSpc>
                        <a:spcBef>
                          <a:spcPts val="375"/>
                        </a:spcBef>
                      </a:pPr>
                      <a:r>
                        <a:rPr sz="1000" spc="-10" dirty="0">
                          <a:latin typeface="Segoe UI"/>
                          <a:cs typeface="Segoe UI"/>
                        </a:rPr>
                        <a:t>(0.039)</a:t>
                      </a:r>
                      <a:endParaRPr sz="1000">
                        <a:latin typeface="Segoe UI"/>
                        <a:cs typeface="Segoe UI"/>
                      </a:endParaRPr>
                    </a:p>
                    <a:p>
                      <a:pPr marL="254000">
                        <a:lnSpc>
                          <a:spcPct val="100000"/>
                        </a:lnSpc>
                        <a:spcBef>
                          <a:spcPts val="375"/>
                        </a:spcBef>
                      </a:pPr>
                      <a:r>
                        <a:rPr sz="1000" spc="-10" dirty="0">
                          <a:latin typeface="Segoe UI"/>
                          <a:cs typeface="Segoe UI"/>
                        </a:rPr>
                        <a:t>(0.015)</a:t>
                      </a:r>
                      <a:endParaRPr sz="1000">
                        <a:latin typeface="Segoe UI"/>
                        <a:cs typeface="Segoe UI"/>
                      </a:endParaRPr>
                    </a:p>
                    <a:p>
                      <a:pPr marL="289560">
                        <a:lnSpc>
                          <a:spcPct val="100000"/>
                        </a:lnSpc>
                        <a:spcBef>
                          <a:spcPts val="375"/>
                        </a:spcBef>
                      </a:pPr>
                      <a:r>
                        <a:rPr sz="1000" spc="-10" dirty="0">
                          <a:latin typeface="Segoe UI"/>
                          <a:cs typeface="Segoe UI"/>
                        </a:rPr>
                        <a:t>0.046</a:t>
                      </a:r>
                      <a:endParaRPr sz="1000">
                        <a:latin typeface="Segoe UI"/>
                        <a:cs typeface="Segoe UI"/>
                      </a:endParaRPr>
                    </a:p>
                    <a:p>
                      <a:pPr marL="254635">
                        <a:lnSpc>
                          <a:spcPct val="100000"/>
                        </a:lnSpc>
                        <a:spcBef>
                          <a:spcPts val="375"/>
                        </a:spcBef>
                      </a:pPr>
                      <a:r>
                        <a:rPr sz="1000" spc="-10" dirty="0">
                          <a:latin typeface="Segoe UI"/>
                          <a:cs typeface="Segoe UI"/>
                        </a:rPr>
                        <a:t>(0.146)</a:t>
                      </a:r>
                      <a:endParaRPr sz="1000">
                        <a:latin typeface="Segoe UI"/>
                        <a:cs typeface="Segoe UI"/>
                      </a:endParaRPr>
                    </a:p>
                    <a:p>
                      <a:pPr marL="254635">
                        <a:lnSpc>
                          <a:spcPct val="100000"/>
                        </a:lnSpc>
                        <a:spcBef>
                          <a:spcPts val="375"/>
                        </a:spcBef>
                      </a:pPr>
                      <a:r>
                        <a:rPr sz="1000" spc="-10" dirty="0">
                          <a:latin typeface="Segoe UI"/>
                          <a:cs typeface="Segoe UI"/>
                        </a:rPr>
                        <a:t>(0.146)</a:t>
                      </a:r>
                      <a:endParaRPr sz="1000">
                        <a:latin typeface="Segoe UI"/>
                        <a:cs typeface="Segoe UI"/>
                      </a:endParaRPr>
                    </a:p>
                    <a:p>
                      <a:pPr marL="290830">
                        <a:lnSpc>
                          <a:spcPct val="100000"/>
                        </a:lnSpc>
                        <a:spcBef>
                          <a:spcPts val="375"/>
                        </a:spcBef>
                      </a:pPr>
                      <a:r>
                        <a:rPr sz="1000" spc="-10" dirty="0">
                          <a:latin typeface="Segoe UI"/>
                          <a:cs typeface="Segoe UI"/>
                        </a:rPr>
                        <a:t>0.010</a:t>
                      </a:r>
                      <a:endParaRPr sz="1000">
                        <a:latin typeface="Segoe UI"/>
                        <a:cs typeface="Segoe UI"/>
                      </a:endParaRPr>
                    </a:p>
                  </a:txBody>
                  <a:tcPr marL="0" marR="0" marT="19050" marB="0">
                    <a:lnL w="9525">
                      <a:solidFill>
                        <a:srgbClr val="000000"/>
                      </a:solidFill>
                      <a:prstDash val="solid"/>
                    </a:lnL>
                    <a:solidFill>
                      <a:srgbClr val="FFFFFF"/>
                    </a:solidFill>
                  </a:tcPr>
                </a:tc>
                <a:tc rowSpan="5">
                  <a:txBody>
                    <a:bodyPr/>
                    <a:lstStyle/>
                    <a:p>
                      <a:pPr marL="113664">
                        <a:lnSpc>
                          <a:spcPct val="100000"/>
                        </a:lnSpc>
                        <a:spcBef>
                          <a:spcPts val="150"/>
                        </a:spcBef>
                      </a:pPr>
                      <a:r>
                        <a:rPr sz="1000" spc="-25" dirty="0">
                          <a:solidFill>
                            <a:srgbClr val="9C0006"/>
                          </a:solidFill>
                          <a:latin typeface="Segoe UI"/>
                          <a:cs typeface="Segoe UI"/>
                        </a:rPr>
                        <a:t>No</a:t>
                      </a:r>
                      <a:endParaRPr sz="1000">
                        <a:latin typeface="Segoe UI"/>
                        <a:cs typeface="Segoe UI"/>
                      </a:endParaRPr>
                    </a:p>
                    <a:p>
                      <a:pPr marL="114300" marR="22225" indent="-635" algn="just">
                        <a:lnSpc>
                          <a:spcPct val="131200"/>
                        </a:lnSpc>
                      </a:pPr>
                      <a:r>
                        <a:rPr sz="1000" spc="-35" dirty="0">
                          <a:solidFill>
                            <a:srgbClr val="9C0006"/>
                          </a:solidFill>
                          <a:latin typeface="Segoe UI"/>
                          <a:cs typeface="Segoe UI"/>
                        </a:rPr>
                        <a:t>No </a:t>
                      </a:r>
                      <a:r>
                        <a:rPr sz="1000" spc="-40" dirty="0">
                          <a:solidFill>
                            <a:srgbClr val="9C0006"/>
                          </a:solidFill>
                          <a:latin typeface="Segoe UI"/>
                          <a:cs typeface="Segoe UI"/>
                        </a:rPr>
                        <a:t>No No No No No No</a:t>
                      </a:r>
                      <a:endParaRPr sz="1000">
                        <a:latin typeface="Segoe UI"/>
                        <a:cs typeface="Segoe UI"/>
                      </a:endParaRPr>
                    </a:p>
                  </a:txBody>
                  <a:tcPr marL="0" marR="0" marT="19050" marB="0">
                    <a:lnR w="9525">
                      <a:solidFill>
                        <a:srgbClr val="000000"/>
                      </a:solidFill>
                      <a:prstDash val="solid"/>
                    </a:lnR>
                    <a:solidFill>
                      <a:srgbClr val="FFC6CE"/>
                    </a:solidFill>
                  </a:tcPr>
                </a:tc>
                <a:tc rowSpan="5">
                  <a:txBody>
                    <a:bodyPr/>
                    <a:lstStyle/>
                    <a:p>
                      <a:pPr marL="317500">
                        <a:lnSpc>
                          <a:spcPct val="100000"/>
                        </a:lnSpc>
                        <a:spcBef>
                          <a:spcPts val="150"/>
                        </a:spcBef>
                      </a:pPr>
                      <a:r>
                        <a:rPr sz="1000" spc="-10" dirty="0">
                          <a:latin typeface="Segoe UI"/>
                          <a:cs typeface="Segoe UI"/>
                        </a:rPr>
                        <a:t>0.294</a:t>
                      </a:r>
                      <a:endParaRPr sz="1000">
                        <a:latin typeface="Segoe UI"/>
                        <a:cs typeface="Segoe UI"/>
                      </a:endParaRPr>
                    </a:p>
                    <a:p>
                      <a:pPr marL="317500">
                        <a:lnSpc>
                          <a:spcPct val="100000"/>
                        </a:lnSpc>
                        <a:spcBef>
                          <a:spcPts val="375"/>
                        </a:spcBef>
                      </a:pPr>
                      <a:r>
                        <a:rPr sz="1000" spc="-10" dirty="0">
                          <a:latin typeface="Segoe UI"/>
                          <a:cs typeface="Segoe UI"/>
                        </a:rPr>
                        <a:t>0.298</a:t>
                      </a:r>
                      <a:endParaRPr sz="1000">
                        <a:latin typeface="Segoe UI"/>
                        <a:cs typeface="Segoe UI"/>
                      </a:endParaRPr>
                    </a:p>
                    <a:p>
                      <a:pPr marL="317500">
                        <a:lnSpc>
                          <a:spcPct val="100000"/>
                        </a:lnSpc>
                        <a:spcBef>
                          <a:spcPts val="375"/>
                        </a:spcBef>
                      </a:pPr>
                      <a:r>
                        <a:rPr sz="1000" spc="-10" dirty="0">
                          <a:latin typeface="Segoe UI"/>
                          <a:cs typeface="Segoe UI"/>
                        </a:rPr>
                        <a:t>0.277</a:t>
                      </a:r>
                      <a:endParaRPr sz="1000">
                        <a:latin typeface="Segoe UI"/>
                        <a:cs typeface="Segoe UI"/>
                      </a:endParaRPr>
                    </a:p>
                    <a:p>
                      <a:pPr marL="318135">
                        <a:lnSpc>
                          <a:spcPct val="100000"/>
                        </a:lnSpc>
                        <a:spcBef>
                          <a:spcPts val="375"/>
                        </a:spcBef>
                      </a:pPr>
                      <a:r>
                        <a:rPr sz="1000" spc="-10" dirty="0">
                          <a:latin typeface="Segoe UI"/>
                          <a:cs typeface="Segoe UI"/>
                        </a:rPr>
                        <a:t>0.350</a:t>
                      </a:r>
                      <a:endParaRPr sz="1000">
                        <a:latin typeface="Segoe UI"/>
                        <a:cs typeface="Segoe UI"/>
                      </a:endParaRPr>
                    </a:p>
                    <a:p>
                      <a:pPr marL="318135">
                        <a:lnSpc>
                          <a:spcPct val="100000"/>
                        </a:lnSpc>
                        <a:spcBef>
                          <a:spcPts val="375"/>
                        </a:spcBef>
                      </a:pPr>
                      <a:r>
                        <a:rPr sz="1000" spc="-10" dirty="0">
                          <a:latin typeface="Segoe UI"/>
                          <a:cs typeface="Segoe UI"/>
                        </a:rPr>
                        <a:t>0.356</a:t>
                      </a:r>
                      <a:endParaRPr sz="1000">
                        <a:latin typeface="Segoe UI"/>
                        <a:cs typeface="Segoe UI"/>
                      </a:endParaRPr>
                    </a:p>
                    <a:p>
                      <a:pPr marL="283210">
                        <a:lnSpc>
                          <a:spcPct val="100000"/>
                        </a:lnSpc>
                        <a:spcBef>
                          <a:spcPts val="375"/>
                        </a:spcBef>
                      </a:pPr>
                      <a:r>
                        <a:rPr sz="1000" spc="-10" dirty="0">
                          <a:latin typeface="Segoe UI"/>
                          <a:cs typeface="Segoe UI"/>
                        </a:rPr>
                        <a:t>(0.098)</a:t>
                      </a:r>
                      <a:endParaRPr sz="1000">
                        <a:latin typeface="Segoe UI"/>
                        <a:cs typeface="Segoe UI"/>
                      </a:endParaRPr>
                    </a:p>
                    <a:p>
                      <a:pPr marL="283210">
                        <a:lnSpc>
                          <a:spcPct val="100000"/>
                        </a:lnSpc>
                        <a:spcBef>
                          <a:spcPts val="375"/>
                        </a:spcBef>
                      </a:pPr>
                      <a:r>
                        <a:rPr sz="1000" spc="-10" dirty="0">
                          <a:latin typeface="Segoe UI"/>
                          <a:cs typeface="Segoe UI"/>
                        </a:rPr>
                        <a:t>(0.098)</a:t>
                      </a:r>
                      <a:endParaRPr sz="1000">
                        <a:latin typeface="Segoe UI"/>
                        <a:cs typeface="Segoe UI"/>
                      </a:endParaRPr>
                    </a:p>
                    <a:p>
                      <a:pPr marL="319405">
                        <a:lnSpc>
                          <a:spcPct val="100000"/>
                        </a:lnSpc>
                        <a:spcBef>
                          <a:spcPts val="375"/>
                        </a:spcBef>
                      </a:pPr>
                      <a:r>
                        <a:rPr sz="1000" spc="-10" dirty="0">
                          <a:latin typeface="Segoe UI"/>
                          <a:cs typeface="Segoe UI"/>
                        </a:rPr>
                        <a:t>0.183</a:t>
                      </a:r>
                      <a:endParaRPr sz="1000">
                        <a:latin typeface="Segoe UI"/>
                        <a:cs typeface="Segoe UI"/>
                      </a:endParaRPr>
                    </a:p>
                  </a:txBody>
                  <a:tcPr marL="0" marR="0" marT="19050" marB="0">
                    <a:lnL w="9525">
                      <a:solidFill>
                        <a:srgbClr val="000000"/>
                      </a:solidFill>
                      <a:prstDash val="solid"/>
                    </a:lnL>
                    <a:solidFill>
                      <a:srgbClr val="FFFFFF"/>
                    </a:solidFill>
                  </a:tcPr>
                </a:tc>
                <a:tc rowSpan="3">
                  <a:txBody>
                    <a:bodyPr/>
                    <a:lstStyle/>
                    <a:p>
                      <a:pPr marL="142240">
                        <a:lnSpc>
                          <a:spcPct val="100000"/>
                        </a:lnSpc>
                        <a:spcBef>
                          <a:spcPts val="150"/>
                        </a:spcBef>
                      </a:pPr>
                      <a:r>
                        <a:rPr sz="1000" spc="-25" dirty="0">
                          <a:solidFill>
                            <a:srgbClr val="006000"/>
                          </a:solidFill>
                          <a:latin typeface="Segoe UI"/>
                          <a:cs typeface="Segoe UI"/>
                        </a:rPr>
                        <a:t>Yes</a:t>
                      </a:r>
                      <a:endParaRPr sz="1000">
                        <a:latin typeface="Segoe UI"/>
                        <a:cs typeface="Segoe UI"/>
                      </a:endParaRPr>
                    </a:p>
                    <a:p>
                      <a:pPr marL="142875" marR="21590" indent="-635" algn="just">
                        <a:lnSpc>
                          <a:spcPct val="131200"/>
                        </a:lnSpc>
                      </a:pPr>
                      <a:r>
                        <a:rPr sz="1000" spc="-25" dirty="0">
                          <a:solidFill>
                            <a:srgbClr val="006000"/>
                          </a:solidFill>
                          <a:latin typeface="Segoe UI"/>
                          <a:cs typeface="Segoe UI"/>
                        </a:rPr>
                        <a:t>Yes Yes Yes Yes</a:t>
                      </a:r>
                      <a:endParaRPr sz="1000">
                        <a:latin typeface="Segoe UI"/>
                        <a:cs typeface="Segoe UI"/>
                      </a:endParaRPr>
                    </a:p>
                  </a:txBody>
                  <a:tcPr marL="0" marR="0" marT="19050" marB="0">
                    <a:lnR w="9525">
                      <a:solidFill>
                        <a:srgbClr val="000000"/>
                      </a:solidFill>
                      <a:prstDash val="solid"/>
                    </a:lnR>
                    <a:solidFill>
                      <a:srgbClr val="C5EECE"/>
                    </a:solidFill>
                  </a:tcPr>
                </a:tc>
                <a:tc rowSpan="5">
                  <a:txBody>
                    <a:bodyPr/>
                    <a:lstStyle/>
                    <a:p>
                      <a:pPr marL="124460">
                        <a:lnSpc>
                          <a:spcPct val="100000"/>
                        </a:lnSpc>
                        <a:spcBef>
                          <a:spcPts val="150"/>
                        </a:spcBef>
                      </a:pPr>
                      <a:r>
                        <a:rPr sz="1000" spc="-10" dirty="0">
                          <a:latin typeface="Segoe UI"/>
                          <a:cs typeface="Segoe UI"/>
                        </a:rPr>
                        <a:t>0.028</a:t>
                      </a:r>
                      <a:endParaRPr sz="1000">
                        <a:latin typeface="Segoe UI"/>
                        <a:cs typeface="Segoe UI"/>
                      </a:endParaRPr>
                    </a:p>
                    <a:p>
                      <a:pPr marL="88900">
                        <a:lnSpc>
                          <a:spcPct val="100000"/>
                        </a:lnSpc>
                        <a:spcBef>
                          <a:spcPts val="375"/>
                        </a:spcBef>
                      </a:pPr>
                      <a:r>
                        <a:rPr sz="1000" spc="-10" dirty="0">
                          <a:latin typeface="Segoe UI"/>
                          <a:cs typeface="Segoe UI"/>
                        </a:rPr>
                        <a:t>(0.016)</a:t>
                      </a:r>
                      <a:endParaRPr sz="1000">
                        <a:latin typeface="Segoe UI"/>
                        <a:cs typeface="Segoe UI"/>
                      </a:endParaRPr>
                    </a:p>
                    <a:p>
                      <a:pPr marL="88900">
                        <a:lnSpc>
                          <a:spcPct val="100000"/>
                        </a:lnSpc>
                        <a:spcBef>
                          <a:spcPts val="375"/>
                        </a:spcBef>
                      </a:pPr>
                      <a:r>
                        <a:rPr sz="1000" spc="-10" dirty="0">
                          <a:latin typeface="Segoe UI"/>
                          <a:cs typeface="Segoe UI"/>
                        </a:rPr>
                        <a:t>(0.026)</a:t>
                      </a:r>
                      <a:endParaRPr sz="1000">
                        <a:latin typeface="Segoe UI"/>
                        <a:cs typeface="Segoe UI"/>
                      </a:endParaRPr>
                    </a:p>
                    <a:p>
                      <a:pPr marL="89535">
                        <a:lnSpc>
                          <a:spcPct val="100000"/>
                        </a:lnSpc>
                        <a:spcBef>
                          <a:spcPts val="375"/>
                        </a:spcBef>
                      </a:pPr>
                      <a:r>
                        <a:rPr sz="1000" spc="-10" dirty="0">
                          <a:latin typeface="Segoe UI"/>
                          <a:cs typeface="Segoe UI"/>
                        </a:rPr>
                        <a:t>(0.067)</a:t>
                      </a:r>
                      <a:endParaRPr sz="1000">
                        <a:latin typeface="Segoe UI"/>
                        <a:cs typeface="Segoe UI"/>
                      </a:endParaRPr>
                    </a:p>
                    <a:p>
                      <a:pPr marL="89535">
                        <a:lnSpc>
                          <a:spcPct val="100000"/>
                        </a:lnSpc>
                        <a:spcBef>
                          <a:spcPts val="375"/>
                        </a:spcBef>
                      </a:pPr>
                      <a:r>
                        <a:rPr sz="1000" spc="-10" dirty="0">
                          <a:latin typeface="Segoe UI"/>
                          <a:cs typeface="Segoe UI"/>
                        </a:rPr>
                        <a:t>(0.062)</a:t>
                      </a:r>
                      <a:endParaRPr sz="1000">
                        <a:latin typeface="Segoe UI"/>
                        <a:cs typeface="Segoe UI"/>
                      </a:endParaRPr>
                    </a:p>
                    <a:p>
                      <a:pPr marL="125730">
                        <a:lnSpc>
                          <a:spcPct val="100000"/>
                        </a:lnSpc>
                        <a:spcBef>
                          <a:spcPts val="375"/>
                        </a:spcBef>
                      </a:pPr>
                      <a:r>
                        <a:rPr sz="1000" spc="-10" dirty="0">
                          <a:latin typeface="Segoe UI"/>
                          <a:cs typeface="Segoe UI"/>
                        </a:rPr>
                        <a:t>0.051</a:t>
                      </a:r>
                      <a:endParaRPr sz="1000">
                        <a:latin typeface="Segoe UI"/>
                        <a:cs typeface="Segoe UI"/>
                      </a:endParaRPr>
                    </a:p>
                    <a:p>
                      <a:pPr marL="126364">
                        <a:lnSpc>
                          <a:spcPct val="100000"/>
                        </a:lnSpc>
                        <a:spcBef>
                          <a:spcPts val="375"/>
                        </a:spcBef>
                      </a:pPr>
                      <a:r>
                        <a:rPr sz="1000" spc="-10" dirty="0">
                          <a:latin typeface="Segoe UI"/>
                          <a:cs typeface="Segoe UI"/>
                        </a:rPr>
                        <a:t>0.051</a:t>
                      </a:r>
                      <a:endParaRPr sz="1000">
                        <a:latin typeface="Segoe UI"/>
                        <a:cs typeface="Segoe UI"/>
                      </a:endParaRPr>
                    </a:p>
                    <a:p>
                      <a:pPr marL="126364">
                        <a:lnSpc>
                          <a:spcPct val="100000"/>
                        </a:lnSpc>
                        <a:spcBef>
                          <a:spcPts val="375"/>
                        </a:spcBef>
                      </a:pPr>
                      <a:r>
                        <a:rPr sz="1000" spc="-10" dirty="0">
                          <a:latin typeface="Segoe UI"/>
                          <a:cs typeface="Segoe UI"/>
                        </a:rPr>
                        <a:t>0.081</a:t>
                      </a:r>
                      <a:endParaRPr sz="1000">
                        <a:latin typeface="Segoe UI"/>
                        <a:cs typeface="Segoe UI"/>
                      </a:endParaRPr>
                    </a:p>
                  </a:txBody>
                  <a:tcPr marL="0" marR="0" marT="19050" marB="0">
                    <a:lnL w="9525">
                      <a:solidFill>
                        <a:srgbClr val="000000"/>
                      </a:solidFill>
                      <a:prstDash val="solid"/>
                    </a:lnL>
                    <a:solidFill>
                      <a:srgbClr val="FFFFFF"/>
                    </a:solidFill>
                  </a:tcPr>
                </a:tc>
                <a:tc rowSpan="5">
                  <a:txBody>
                    <a:bodyPr/>
                    <a:lstStyle/>
                    <a:p>
                      <a:pPr marL="271145">
                        <a:lnSpc>
                          <a:spcPct val="100000"/>
                        </a:lnSpc>
                        <a:spcBef>
                          <a:spcPts val="150"/>
                        </a:spcBef>
                      </a:pPr>
                      <a:r>
                        <a:rPr sz="1000" spc="-25" dirty="0">
                          <a:solidFill>
                            <a:srgbClr val="9C0006"/>
                          </a:solidFill>
                          <a:latin typeface="Segoe UI"/>
                          <a:cs typeface="Segoe UI"/>
                        </a:rPr>
                        <a:t>No</a:t>
                      </a:r>
                      <a:endParaRPr sz="1000">
                        <a:latin typeface="Segoe UI"/>
                        <a:cs typeface="Segoe UI"/>
                      </a:endParaRPr>
                    </a:p>
                    <a:p>
                      <a:pPr marL="271145" marR="22225" indent="-635" algn="just">
                        <a:lnSpc>
                          <a:spcPct val="131200"/>
                        </a:lnSpc>
                      </a:pPr>
                      <a:r>
                        <a:rPr sz="1000" spc="-35" dirty="0">
                          <a:solidFill>
                            <a:srgbClr val="9C0006"/>
                          </a:solidFill>
                          <a:latin typeface="Segoe UI"/>
                          <a:cs typeface="Segoe UI"/>
                        </a:rPr>
                        <a:t>No No No No No No No</a:t>
                      </a:r>
                      <a:endParaRPr sz="1000">
                        <a:latin typeface="Segoe UI"/>
                        <a:cs typeface="Segoe UI"/>
                      </a:endParaRPr>
                    </a:p>
                  </a:txBody>
                  <a:tcPr marL="0" marR="0" marT="19050" marB="0">
                    <a:lnR w="9525">
                      <a:solidFill>
                        <a:srgbClr val="000000"/>
                      </a:solidFill>
                      <a:prstDash val="solid"/>
                    </a:lnR>
                    <a:solidFill>
                      <a:srgbClr val="FFC6CE"/>
                    </a:solidFill>
                  </a:tcPr>
                </a:tc>
                <a:tc rowSpan="5">
                  <a:txBody>
                    <a:bodyPr/>
                    <a:lstStyle/>
                    <a:p>
                      <a:pPr marL="160655">
                        <a:lnSpc>
                          <a:spcPct val="100000"/>
                        </a:lnSpc>
                        <a:spcBef>
                          <a:spcPts val="150"/>
                        </a:spcBef>
                      </a:pPr>
                      <a:r>
                        <a:rPr sz="1000" spc="-10" dirty="0">
                          <a:latin typeface="Segoe UI"/>
                          <a:cs typeface="Segoe UI"/>
                        </a:rPr>
                        <a:t>0.020</a:t>
                      </a:r>
                      <a:endParaRPr sz="1000">
                        <a:latin typeface="Segoe UI"/>
                        <a:cs typeface="Segoe UI"/>
                      </a:endParaRPr>
                    </a:p>
                    <a:p>
                      <a:pPr marL="125095">
                        <a:lnSpc>
                          <a:spcPct val="100000"/>
                        </a:lnSpc>
                        <a:spcBef>
                          <a:spcPts val="375"/>
                        </a:spcBef>
                      </a:pPr>
                      <a:r>
                        <a:rPr sz="1000" spc="-10" dirty="0">
                          <a:latin typeface="Segoe UI"/>
                          <a:cs typeface="Segoe UI"/>
                        </a:rPr>
                        <a:t>(0.017)</a:t>
                      </a:r>
                      <a:endParaRPr sz="1000">
                        <a:latin typeface="Segoe UI"/>
                        <a:cs typeface="Segoe UI"/>
                      </a:endParaRPr>
                    </a:p>
                    <a:p>
                      <a:pPr marL="160655">
                        <a:lnSpc>
                          <a:spcPct val="100000"/>
                        </a:lnSpc>
                        <a:spcBef>
                          <a:spcPts val="375"/>
                        </a:spcBef>
                      </a:pPr>
                      <a:r>
                        <a:rPr sz="1000" spc="-10" dirty="0">
                          <a:latin typeface="Segoe UI"/>
                          <a:cs typeface="Segoe UI"/>
                        </a:rPr>
                        <a:t>0.019</a:t>
                      </a:r>
                      <a:endParaRPr sz="1000">
                        <a:latin typeface="Segoe UI"/>
                        <a:cs typeface="Segoe UI"/>
                      </a:endParaRPr>
                    </a:p>
                    <a:p>
                      <a:pPr marL="125095">
                        <a:lnSpc>
                          <a:spcPct val="100000"/>
                        </a:lnSpc>
                        <a:spcBef>
                          <a:spcPts val="375"/>
                        </a:spcBef>
                      </a:pPr>
                      <a:r>
                        <a:rPr sz="1000" spc="-10" dirty="0">
                          <a:latin typeface="Segoe UI"/>
                          <a:cs typeface="Segoe UI"/>
                        </a:rPr>
                        <a:t>(0.017)</a:t>
                      </a:r>
                      <a:endParaRPr sz="1000">
                        <a:latin typeface="Segoe UI"/>
                        <a:cs typeface="Segoe UI"/>
                      </a:endParaRPr>
                    </a:p>
                    <a:p>
                      <a:pPr marL="161290">
                        <a:lnSpc>
                          <a:spcPct val="100000"/>
                        </a:lnSpc>
                        <a:spcBef>
                          <a:spcPts val="375"/>
                        </a:spcBef>
                      </a:pPr>
                      <a:r>
                        <a:rPr sz="1000" spc="-10" dirty="0">
                          <a:latin typeface="Segoe UI"/>
                          <a:cs typeface="Segoe UI"/>
                        </a:rPr>
                        <a:t>0.067</a:t>
                      </a:r>
                      <a:endParaRPr sz="1000">
                        <a:latin typeface="Segoe UI"/>
                        <a:cs typeface="Segoe UI"/>
                      </a:endParaRPr>
                    </a:p>
                    <a:p>
                      <a:pPr marL="125730">
                        <a:lnSpc>
                          <a:spcPct val="100000"/>
                        </a:lnSpc>
                        <a:spcBef>
                          <a:spcPts val="375"/>
                        </a:spcBef>
                      </a:pPr>
                      <a:r>
                        <a:rPr sz="1000" spc="-10" dirty="0">
                          <a:latin typeface="Segoe UI"/>
                          <a:cs typeface="Segoe UI"/>
                        </a:rPr>
                        <a:t>(0.096)</a:t>
                      </a:r>
                      <a:endParaRPr sz="1000">
                        <a:latin typeface="Segoe UI"/>
                        <a:cs typeface="Segoe UI"/>
                      </a:endParaRPr>
                    </a:p>
                    <a:p>
                      <a:pPr marL="126364">
                        <a:lnSpc>
                          <a:spcPct val="100000"/>
                        </a:lnSpc>
                        <a:spcBef>
                          <a:spcPts val="375"/>
                        </a:spcBef>
                      </a:pPr>
                      <a:r>
                        <a:rPr sz="1000" spc="-10" dirty="0">
                          <a:latin typeface="Segoe UI"/>
                          <a:cs typeface="Segoe UI"/>
                        </a:rPr>
                        <a:t>(0.096)</a:t>
                      </a:r>
                      <a:endParaRPr sz="1000">
                        <a:latin typeface="Segoe UI"/>
                        <a:cs typeface="Segoe UI"/>
                      </a:endParaRPr>
                    </a:p>
                    <a:p>
                      <a:pPr marL="126364">
                        <a:lnSpc>
                          <a:spcPct val="100000"/>
                        </a:lnSpc>
                        <a:spcBef>
                          <a:spcPts val="375"/>
                        </a:spcBef>
                      </a:pPr>
                      <a:r>
                        <a:rPr sz="1000" spc="-10" dirty="0">
                          <a:latin typeface="Segoe UI"/>
                          <a:cs typeface="Segoe UI"/>
                        </a:rPr>
                        <a:t>(0.039)</a:t>
                      </a:r>
                      <a:endParaRPr sz="1000">
                        <a:latin typeface="Segoe UI"/>
                        <a:cs typeface="Segoe UI"/>
                      </a:endParaRPr>
                    </a:p>
                  </a:txBody>
                  <a:tcPr marL="0" marR="0" marT="19050" marB="0">
                    <a:lnL w="9525">
                      <a:solidFill>
                        <a:srgbClr val="000000"/>
                      </a:solidFill>
                      <a:prstDash val="solid"/>
                    </a:lnL>
                    <a:solidFill>
                      <a:srgbClr val="FFFFFF"/>
                    </a:solidFill>
                  </a:tcPr>
                </a:tc>
                <a:tc rowSpan="5">
                  <a:txBody>
                    <a:bodyPr/>
                    <a:lstStyle/>
                    <a:p>
                      <a:pPr marL="114300">
                        <a:lnSpc>
                          <a:spcPct val="100000"/>
                        </a:lnSpc>
                        <a:spcBef>
                          <a:spcPts val="150"/>
                        </a:spcBef>
                      </a:pPr>
                      <a:r>
                        <a:rPr sz="1000" spc="-25" dirty="0">
                          <a:solidFill>
                            <a:srgbClr val="9C0006"/>
                          </a:solidFill>
                          <a:latin typeface="Segoe UI"/>
                          <a:cs typeface="Segoe UI"/>
                        </a:rPr>
                        <a:t>No</a:t>
                      </a:r>
                      <a:endParaRPr sz="1000">
                        <a:latin typeface="Segoe UI"/>
                        <a:cs typeface="Segoe UI"/>
                      </a:endParaRPr>
                    </a:p>
                    <a:p>
                      <a:pPr marL="114300" marR="22225" indent="-635" algn="just">
                        <a:lnSpc>
                          <a:spcPct val="131200"/>
                        </a:lnSpc>
                      </a:pPr>
                      <a:r>
                        <a:rPr sz="1000" spc="-35" dirty="0">
                          <a:solidFill>
                            <a:srgbClr val="9C0006"/>
                          </a:solidFill>
                          <a:latin typeface="Segoe UI"/>
                          <a:cs typeface="Segoe UI"/>
                        </a:rPr>
                        <a:t>No </a:t>
                      </a:r>
                      <a:r>
                        <a:rPr sz="1000" spc="-40" dirty="0">
                          <a:solidFill>
                            <a:srgbClr val="9C0006"/>
                          </a:solidFill>
                          <a:latin typeface="Segoe UI"/>
                          <a:cs typeface="Segoe UI"/>
                        </a:rPr>
                        <a:t>No No No No No No</a:t>
                      </a:r>
                      <a:endParaRPr sz="1000">
                        <a:latin typeface="Segoe UI"/>
                        <a:cs typeface="Segoe UI"/>
                      </a:endParaRPr>
                    </a:p>
                  </a:txBody>
                  <a:tcPr marL="0" marR="0" marT="19050" marB="0">
                    <a:lnR w="9525">
                      <a:solidFill>
                        <a:srgbClr val="000000"/>
                      </a:solidFill>
                      <a:prstDash val="solid"/>
                    </a:lnR>
                    <a:solidFill>
                      <a:srgbClr val="FFC6CE"/>
                    </a:solidFill>
                  </a:tcPr>
                </a:tc>
                <a:tc rowSpan="5">
                  <a:txBody>
                    <a:bodyPr/>
                    <a:lstStyle/>
                    <a:p>
                      <a:pPr marL="181610">
                        <a:lnSpc>
                          <a:spcPct val="100000"/>
                        </a:lnSpc>
                        <a:spcBef>
                          <a:spcPts val="150"/>
                        </a:spcBef>
                      </a:pPr>
                      <a:r>
                        <a:rPr sz="1000" spc="-10" dirty="0">
                          <a:latin typeface="Segoe UI"/>
                          <a:cs typeface="Segoe UI"/>
                        </a:rPr>
                        <a:t>(0.008)</a:t>
                      </a:r>
                      <a:endParaRPr sz="1000">
                        <a:latin typeface="Segoe UI"/>
                        <a:cs typeface="Segoe UI"/>
                      </a:endParaRPr>
                    </a:p>
                    <a:p>
                      <a:pPr marL="182245">
                        <a:lnSpc>
                          <a:spcPct val="100000"/>
                        </a:lnSpc>
                        <a:spcBef>
                          <a:spcPts val="375"/>
                        </a:spcBef>
                      </a:pPr>
                      <a:r>
                        <a:rPr sz="1000" spc="-10" dirty="0">
                          <a:latin typeface="Segoe UI"/>
                          <a:cs typeface="Segoe UI"/>
                        </a:rPr>
                        <a:t>(0.006)</a:t>
                      </a:r>
                      <a:endParaRPr sz="1000">
                        <a:latin typeface="Segoe UI"/>
                        <a:cs typeface="Segoe UI"/>
                      </a:endParaRPr>
                    </a:p>
                    <a:p>
                      <a:pPr marL="182245">
                        <a:lnSpc>
                          <a:spcPct val="100000"/>
                        </a:lnSpc>
                        <a:spcBef>
                          <a:spcPts val="375"/>
                        </a:spcBef>
                      </a:pPr>
                      <a:r>
                        <a:rPr sz="1000" spc="-10" dirty="0">
                          <a:latin typeface="Segoe UI"/>
                          <a:cs typeface="Segoe UI"/>
                        </a:rPr>
                        <a:t>(0.011)</a:t>
                      </a:r>
                      <a:endParaRPr sz="1000">
                        <a:latin typeface="Segoe UI"/>
                        <a:cs typeface="Segoe UI"/>
                      </a:endParaRPr>
                    </a:p>
                    <a:p>
                      <a:pPr marL="182245">
                        <a:lnSpc>
                          <a:spcPct val="100000"/>
                        </a:lnSpc>
                        <a:spcBef>
                          <a:spcPts val="375"/>
                        </a:spcBef>
                      </a:pPr>
                      <a:r>
                        <a:rPr sz="1000" spc="-10" dirty="0">
                          <a:latin typeface="Segoe UI"/>
                          <a:cs typeface="Segoe UI"/>
                        </a:rPr>
                        <a:t>(0.013)</a:t>
                      </a:r>
                      <a:endParaRPr sz="1000">
                        <a:latin typeface="Segoe UI"/>
                        <a:cs typeface="Segoe UI"/>
                      </a:endParaRPr>
                    </a:p>
                    <a:p>
                      <a:pPr marL="182880">
                        <a:lnSpc>
                          <a:spcPct val="100000"/>
                        </a:lnSpc>
                        <a:spcBef>
                          <a:spcPts val="375"/>
                        </a:spcBef>
                      </a:pPr>
                      <a:r>
                        <a:rPr sz="1000" spc="-10" dirty="0">
                          <a:latin typeface="Segoe UI"/>
                          <a:cs typeface="Segoe UI"/>
                        </a:rPr>
                        <a:t>(0.004)</a:t>
                      </a:r>
                      <a:endParaRPr sz="1000">
                        <a:latin typeface="Segoe UI"/>
                        <a:cs typeface="Segoe UI"/>
                      </a:endParaRPr>
                    </a:p>
                    <a:p>
                      <a:pPr marL="182880">
                        <a:lnSpc>
                          <a:spcPct val="100000"/>
                        </a:lnSpc>
                        <a:spcBef>
                          <a:spcPts val="375"/>
                        </a:spcBef>
                      </a:pPr>
                      <a:r>
                        <a:rPr sz="1000" spc="-10" dirty="0">
                          <a:latin typeface="Segoe UI"/>
                          <a:cs typeface="Segoe UI"/>
                        </a:rPr>
                        <a:t>(0.008)</a:t>
                      </a:r>
                      <a:endParaRPr sz="1000">
                        <a:latin typeface="Segoe UI"/>
                        <a:cs typeface="Segoe UI"/>
                      </a:endParaRPr>
                    </a:p>
                    <a:p>
                      <a:pPr marL="183515">
                        <a:lnSpc>
                          <a:spcPct val="100000"/>
                        </a:lnSpc>
                        <a:spcBef>
                          <a:spcPts val="375"/>
                        </a:spcBef>
                      </a:pPr>
                      <a:r>
                        <a:rPr sz="1000" spc="-10" dirty="0">
                          <a:latin typeface="Segoe UI"/>
                          <a:cs typeface="Segoe UI"/>
                        </a:rPr>
                        <a:t>(0.008)</a:t>
                      </a:r>
                      <a:endParaRPr sz="1000">
                        <a:latin typeface="Segoe UI"/>
                        <a:cs typeface="Segoe UI"/>
                      </a:endParaRPr>
                    </a:p>
                    <a:p>
                      <a:pPr marL="183515">
                        <a:lnSpc>
                          <a:spcPct val="100000"/>
                        </a:lnSpc>
                        <a:spcBef>
                          <a:spcPts val="375"/>
                        </a:spcBef>
                      </a:pPr>
                      <a:r>
                        <a:rPr sz="1000" spc="-10" dirty="0">
                          <a:latin typeface="Segoe UI"/>
                          <a:cs typeface="Segoe UI"/>
                        </a:rPr>
                        <a:t>(0.001)</a:t>
                      </a:r>
                      <a:endParaRPr sz="1000">
                        <a:latin typeface="Segoe UI"/>
                        <a:cs typeface="Segoe UI"/>
                      </a:endParaRPr>
                    </a:p>
                  </a:txBody>
                  <a:tcPr marL="0" marR="0" marT="19050" marB="0">
                    <a:lnL w="9525">
                      <a:solidFill>
                        <a:srgbClr val="000000"/>
                      </a:solidFill>
                      <a:prstDash val="solid"/>
                    </a:lnL>
                    <a:solidFill>
                      <a:srgbClr val="FFFFFF"/>
                    </a:solidFill>
                  </a:tcPr>
                </a:tc>
                <a:tc>
                  <a:txBody>
                    <a:bodyPr/>
                    <a:lstStyle/>
                    <a:p>
                      <a:pPr marL="114300">
                        <a:lnSpc>
                          <a:spcPct val="100000"/>
                        </a:lnSpc>
                        <a:spcBef>
                          <a:spcPts val="150"/>
                        </a:spcBef>
                      </a:pPr>
                      <a:r>
                        <a:rPr sz="1000" spc="-25" dirty="0">
                          <a:solidFill>
                            <a:srgbClr val="9C0006"/>
                          </a:solidFill>
                          <a:latin typeface="Segoe UI"/>
                          <a:cs typeface="Segoe UI"/>
                        </a:rPr>
                        <a:t>No</a:t>
                      </a:r>
                      <a:endParaRPr sz="1000">
                        <a:latin typeface="Segoe UI"/>
                        <a:cs typeface="Segoe UI"/>
                      </a:endParaRPr>
                    </a:p>
                    <a:p>
                      <a:pPr marL="114300" marR="23495" indent="-635">
                        <a:lnSpc>
                          <a:spcPct val="131100"/>
                        </a:lnSpc>
                        <a:spcBef>
                          <a:spcPts val="5"/>
                        </a:spcBef>
                      </a:pPr>
                      <a:r>
                        <a:rPr sz="1000" spc="-40" dirty="0">
                          <a:solidFill>
                            <a:srgbClr val="9C0006"/>
                          </a:solidFill>
                          <a:latin typeface="Segoe UI"/>
                          <a:cs typeface="Segoe UI"/>
                        </a:rPr>
                        <a:t>No </a:t>
                      </a:r>
                      <a:r>
                        <a:rPr sz="1000" spc="-45" dirty="0">
                          <a:solidFill>
                            <a:srgbClr val="9C0006"/>
                          </a:solidFill>
                          <a:latin typeface="Segoe UI"/>
                          <a:cs typeface="Segoe UI"/>
                        </a:rPr>
                        <a:t>No</a:t>
                      </a:r>
                      <a:endParaRPr sz="1000">
                        <a:latin typeface="Segoe UI"/>
                        <a:cs typeface="Segoe UI"/>
                      </a:endParaRPr>
                    </a:p>
                  </a:txBody>
                  <a:tcPr marL="0" marR="0" marT="19050" marB="0">
                    <a:lnR w="9525">
                      <a:solidFill>
                        <a:srgbClr val="000000"/>
                      </a:solidFill>
                      <a:prstDash val="solid"/>
                    </a:lnR>
                    <a:solidFill>
                      <a:srgbClr val="FFC6CE"/>
                    </a:solidFill>
                  </a:tcPr>
                </a:tc>
                <a:tc rowSpan="5">
                  <a:txBody>
                    <a:bodyPr/>
                    <a:lstStyle/>
                    <a:p>
                      <a:pPr marL="117475">
                        <a:lnSpc>
                          <a:spcPct val="100000"/>
                        </a:lnSpc>
                        <a:spcBef>
                          <a:spcPts val="150"/>
                        </a:spcBef>
                      </a:pPr>
                      <a:r>
                        <a:rPr sz="1000" spc="-10" dirty="0">
                          <a:latin typeface="Segoe UI"/>
                          <a:cs typeface="Segoe UI"/>
                        </a:rPr>
                        <a:t>0.001</a:t>
                      </a:r>
                      <a:endParaRPr sz="1000">
                        <a:latin typeface="Segoe UI"/>
                        <a:cs typeface="Segoe UI"/>
                      </a:endParaRPr>
                    </a:p>
                    <a:p>
                      <a:pPr marL="117475">
                        <a:lnSpc>
                          <a:spcPct val="100000"/>
                        </a:lnSpc>
                        <a:spcBef>
                          <a:spcPts val="375"/>
                        </a:spcBef>
                      </a:pPr>
                      <a:r>
                        <a:rPr sz="1000" spc="-10" dirty="0">
                          <a:latin typeface="Segoe UI"/>
                          <a:cs typeface="Segoe UI"/>
                        </a:rPr>
                        <a:t>0.001</a:t>
                      </a:r>
                      <a:endParaRPr sz="1000">
                        <a:latin typeface="Segoe UI"/>
                        <a:cs typeface="Segoe UI"/>
                      </a:endParaRPr>
                    </a:p>
                    <a:p>
                      <a:pPr marL="118110">
                        <a:lnSpc>
                          <a:spcPct val="100000"/>
                        </a:lnSpc>
                        <a:spcBef>
                          <a:spcPts val="375"/>
                        </a:spcBef>
                      </a:pPr>
                      <a:r>
                        <a:rPr sz="1000" spc="-10" dirty="0">
                          <a:latin typeface="Segoe UI"/>
                          <a:cs typeface="Segoe UI"/>
                        </a:rPr>
                        <a:t>0.001</a:t>
                      </a:r>
                      <a:endParaRPr sz="1000">
                        <a:latin typeface="Segoe UI"/>
                        <a:cs typeface="Segoe UI"/>
                      </a:endParaRPr>
                    </a:p>
                    <a:p>
                      <a:pPr marL="118745" marR="48260" indent="120650">
                        <a:lnSpc>
                          <a:spcPct val="131300"/>
                        </a:lnSpc>
                      </a:pPr>
                      <a:r>
                        <a:rPr sz="1000" spc="-50" dirty="0">
                          <a:latin typeface="Segoe UI"/>
                          <a:cs typeface="Segoe UI"/>
                        </a:rPr>
                        <a:t>- </a:t>
                      </a:r>
                      <a:r>
                        <a:rPr sz="1000" spc="-10" dirty="0">
                          <a:latin typeface="Segoe UI"/>
                          <a:cs typeface="Segoe UI"/>
                        </a:rPr>
                        <a:t>0.001</a:t>
                      </a:r>
                      <a:endParaRPr sz="1000">
                        <a:latin typeface="Segoe UI"/>
                        <a:cs typeface="Segoe UI"/>
                      </a:endParaRPr>
                    </a:p>
                    <a:p>
                      <a:pPr marL="118745">
                        <a:lnSpc>
                          <a:spcPct val="100000"/>
                        </a:lnSpc>
                        <a:spcBef>
                          <a:spcPts val="375"/>
                        </a:spcBef>
                      </a:pPr>
                      <a:r>
                        <a:rPr sz="1000" spc="-10" dirty="0">
                          <a:latin typeface="Segoe UI"/>
                          <a:cs typeface="Segoe UI"/>
                        </a:rPr>
                        <a:t>0.001</a:t>
                      </a:r>
                      <a:endParaRPr sz="1000">
                        <a:latin typeface="Segoe UI"/>
                        <a:cs typeface="Segoe UI"/>
                      </a:endParaRPr>
                    </a:p>
                    <a:p>
                      <a:pPr marL="119380">
                        <a:lnSpc>
                          <a:spcPct val="100000"/>
                        </a:lnSpc>
                        <a:spcBef>
                          <a:spcPts val="375"/>
                        </a:spcBef>
                      </a:pPr>
                      <a:r>
                        <a:rPr sz="1000" spc="-10" dirty="0">
                          <a:latin typeface="Segoe UI"/>
                          <a:cs typeface="Segoe UI"/>
                        </a:rPr>
                        <a:t>0.001</a:t>
                      </a:r>
                      <a:endParaRPr sz="1000">
                        <a:latin typeface="Segoe UI"/>
                        <a:cs typeface="Segoe UI"/>
                      </a:endParaRPr>
                    </a:p>
                    <a:p>
                      <a:pPr marL="119380">
                        <a:lnSpc>
                          <a:spcPct val="100000"/>
                        </a:lnSpc>
                        <a:spcBef>
                          <a:spcPts val="375"/>
                        </a:spcBef>
                      </a:pPr>
                      <a:r>
                        <a:rPr sz="1000" spc="-10" dirty="0">
                          <a:latin typeface="Segoe UI"/>
                          <a:cs typeface="Segoe UI"/>
                        </a:rPr>
                        <a:t>0.000</a:t>
                      </a:r>
                      <a:endParaRPr sz="1000">
                        <a:latin typeface="Segoe UI"/>
                        <a:cs typeface="Segoe UI"/>
                      </a:endParaRPr>
                    </a:p>
                  </a:txBody>
                  <a:tcPr marL="0" marR="0" marT="19050" marB="0">
                    <a:lnL w="9525">
                      <a:solidFill>
                        <a:srgbClr val="000000"/>
                      </a:solidFill>
                      <a:prstDash val="solid"/>
                    </a:lnL>
                    <a:solidFill>
                      <a:srgbClr val="FFFFFF"/>
                    </a:solidFill>
                  </a:tcPr>
                </a:tc>
                <a:tc rowSpan="3">
                  <a:txBody>
                    <a:bodyPr/>
                    <a:lstStyle/>
                    <a:p>
                      <a:pPr marL="92710">
                        <a:lnSpc>
                          <a:spcPct val="100000"/>
                        </a:lnSpc>
                        <a:spcBef>
                          <a:spcPts val="150"/>
                        </a:spcBef>
                      </a:pPr>
                      <a:r>
                        <a:rPr sz="1000" spc="-25" dirty="0">
                          <a:solidFill>
                            <a:srgbClr val="006000"/>
                          </a:solidFill>
                          <a:latin typeface="Segoe UI"/>
                          <a:cs typeface="Segoe UI"/>
                        </a:rPr>
                        <a:t>Yes</a:t>
                      </a:r>
                      <a:endParaRPr sz="1000">
                        <a:latin typeface="Segoe UI"/>
                        <a:cs typeface="Segoe UI"/>
                      </a:endParaRPr>
                    </a:p>
                    <a:p>
                      <a:pPr marL="92710" marR="21590" indent="-635" algn="just">
                        <a:lnSpc>
                          <a:spcPct val="131200"/>
                        </a:lnSpc>
                      </a:pPr>
                      <a:r>
                        <a:rPr sz="1000" spc="-25" dirty="0">
                          <a:solidFill>
                            <a:srgbClr val="006000"/>
                          </a:solidFill>
                          <a:latin typeface="Segoe UI"/>
                          <a:cs typeface="Segoe UI"/>
                        </a:rPr>
                        <a:t>Yes Yes Yes Yes</a:t>
                      </a:r>
                      <a:endParaRPr sz="1000">
                        <a:latin typeface="Segoe UI"/>
                        <a:cs typeface="Segoe UI"/>
                      </a:endParaRPr>
                    </a:p>
                  </a:txBody>
                  <a:tcPr marL="0" marR="0" marT="19050" marB="0">
                    <a:lnR w="9525">
                      <a:solidFill>
                        <a:srgbClr val="000000"/>
                      </a:solidFill>
                      <a:prstDash val="solid"/>
                    </a:lnR>
                    <a:solidFill>
                      <a:srgbClr val="C5EECE"/>
                    </a:solidFill>
                  </a:tcPr>
                </a:tc>
                <a:extLst>
                  <a:ext uri="{0D108BD9-81ED-4DB2-BD59-A6C34878D82A}">
                    <a16:rowId xmlns:a16="http://schemas.microsoft.com/office/drawing/2014/main" val="10002"/>
                  </a:ext>
                </a:extLst>
              </a:tr>
              <a:tr h="205104">
                <a:tc vMerge="1">
                  <a:txBody>
                    <a:bodyPr/>
                    <a:lstStyle/>
                    <a:p>
                      <a:endParaRPr/>
                    </a:p>
                  </a:txBody>
                  <a:tcPr marL="0" marR="0" marT="3810" marB="0">
                    <a:lnR w="9525">
                      <a:solidFill>
                        <a:srgbClr val="000000"/>
                      </a:solidFill>
                      <a:prstDash val="solid"/>
                    </a:lnR>
                    <a:solidFill>
                      <a:srgbClr val="FFFFFF"/>
                    </a:solidFill>
                  </a:tcPr>
                </a:tc>
                <a:tc vMerge="1">
                  <a:txBody>
                    <a:bodyPr/>
                    <a:lstStyle/>
                    <a:p>
                      <a:endParaRPr/>
                    </a:p>
                  </a:txBody>
                  <a:tcPr marL="0" marR="0" marT="19050" marB="0">
                    <a:lnL w="9525">
                      <a:solidFill>
                        <a:srgbClr val="000000"/>
                      </a:solidFill>
                      <a:prstDash val="solid"/>
                    </a:lnL>
                    <a:solidFill>
                      <a:srgbClr val="FFFFFF"/>
                    </a:solidFill>
                  </a:tcPr>
                </a:tc>
                <a:tc rowSpan="2">
                  <a:txBody>
                    <a:bodyPr/>
                    <a:lstStyle/>
                    <a:p>
                      <a:pPr marL="107314">
                        <a:lnSpc>
                          <a:spcPct val="100000"/>
                        </a:lnSpc>
                        <a:spcBef>
                          <a:spcPts val="180"/>
                        </a:spcBef>
                      </a:pPr>
                      <a:r>
                        <a:rPr sz="1000" spc="-25" dirty="0">
                          <a:solidFill>
                            <a:srgbClr val="9C0006"/>
                          </a:solidFill>
                          <a:latin typeface="Segoe UI"/>
                          <a:cs typeface="Segoe UI"/>
                        </a:rPr>
                        <a:t>No</a:t>
                      </a:r>
                      <a:endParaRPr sz="1000">
                        <a:latin typeface="Segoe UI"/>
                        <a:cs typeface="Segoe UI"/>
                      </a:endParaRPr>
                    </a:p>
                    <a:p>
                      <a:pPr marL="107950">
                        <a:lnSpc>
                          <a:spcPct val="100000"/>
                        </a:lnSpc>
                        <a:spcBef>
                          <a:spcPts val="375"/>
                        </a:spcBef>
                      </a:pPr>
                      <a:r>
                        <a:rPr sz="1000" spc="-25" dirty="0">
                          <a:solidFill>
                            <a:srgbClr val="9C0006"/>
                          </a:solidFill>
                          <a:latin typeface="Segoe UI"/>
                          <a:cs typeface="Segoe UI"/>
                        </a:rPr>
                        <a:t>No</a:t>
                      </a:r>
                      <a:endParaRPr sz="1000">
                        <a:latin typeface="Segoe UI"/>
                        <a:cs typeface="Segoe UI"/>
                      </a:endParaRPr>
                    </a:p>
                  </a:txBody>
                  <a:tcPr marL="0" marR="0" marT="2286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a:txBody>
                    <a:bodyPr/>
                    <a:lstStyle/>
                    <a:p>
                      <a:pPr marL="93345">
                        <a:lnSpc>
                          <a:spcPct val="100000"/>
                        </a:lnSpc>
                        <a:spcBef>
                          <a:spcPts val="135"/>
                        </a:spcBef>
                      </a:pPr>
                      <a:r>
                        <a:rPr sz="1000" spc="-25" dirty="0">
                          <a:solidFill>
                            <a:srgbClr val="006000"/>
                          </a:solidFill>
                          <a:latin typeface="Segoe UI"/>
                          <a:cs typeface="Segoe UI"/>
                        </a:rPr>
                        <a:t>Yes</a:t>
                      </a:r>
                      <a:endParaRPr sz="1000">
                        <a:latin typeface="Segoe UI"/>
                        <a:cs typeface="Segoe UI"/>
                      </a:endParaRPr>
                    </a:p>
                  </a:txBody>
                  <a:tcPr marL="0" marR="0" marT="17145"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C5EECE"/>
                    </a:solidFill>
                  </a:tcPr>
                </a:tc>
                <a:extLst>
                  <a:ext uri="{0D108BD9-81ED-4DB2-BD59-A6C34878D82A}">
                    <a16:rowId xmlns:a16="http://schemas.microsoft.com/office/drawing/2014/main" val="10003"/>
                  </a:ext>
                </a:extLst>
              </a:tr>
              <a:tr h="191135">
                <a:tc vMerge="1">
                  <a:txBody>
                    <a:bodyPr/>
                    <a:lstStyle/>
                    <a:p>
                      <a:endParaRPr/>
                    </a:p>
                  </a:txBody>
                  <a:tcPr marL="0" marR="0" marT="3810" marB="0">
                    <a:lnR w="9525">
                      <a:solidFill>
                        <a:srgbClr val="000000"/>
                      </a:solidFill>
                      <a:prstDash val="solid"/>
                    </a:lnR>
                    <a:solidFill>
                      <a:srgbClr val="FFFFFF"/>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2286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rowSpan="3">
                  <a:txBody>
                    <a:bodyPr/>
                    <a:lstStyle/>
                    <a:p>
                      <a:pPr marL="114935">
                        <a:lnSpc>
                          <a:spcPct val="100000"/>
                        </a:lnSpc>
                        <a:spcBef>
                          <a:spcPts val="115"/>
                        </a:spcBef>
                      </a:pPr>
                      <a:r>
                        <a:rPr sz="1000" spc="-25" dirty="0">
                          <a:solidFill>
                            <a:srgbClr val="9C0006"/>
                          </a:solidFill>
                          <a:latin typeface="Segoe UI"/>
                          <a:cs typeface="Segoe UI"/>
                        </a:rPr>
                        <a:t>No</a:t>
                      </a:r>
                      <a:endParaRPr sz="1000">
                        <a:latin typeface="Segoe UI"/>
                        <a:cs typeface="Segoe UI"/>
                      </a:endParaRPr>
                    </a:p>
                    <a:p>
                      <a:pPr marL="115570" marR="22225" indent="-635" algn="just">
                        <a:lnSpc>
                          <a:spcPct val="131300"/>
                        </a:lnSpc>
                      </a:pPr>
                      <a:r>
                        <a:rPr sz="1000" spc="-40" dirty="0">
                          <a:solidFill>
                            <a:srgbClr val="9C0006"/>
                          </a:solidFill>
                          <a:latin typeface="Segoe UI"/>
                          <a:cs typeface="Segoe UI"/>
                        </a:rPr>
                        <a:t>No </a:t>
                      </a:r>
                      <a:r>
                        <a:rPr sz="1000" spc="-45" dirty="0">
                          <a:solidFill>
                            <a:srgbClr val="9C0006"/>
                          </a:solidFill>
                          <a:latin typeface="Segoe UI"/>
                          <a:cs typeface="Segoe UI"/>
                        </a:rPr>
                        <a:t>No No</a:t>
                      </a:r>
                      <a:endParaRPr sz="1000">
                        <a:latin typeface="Segoe UI"/>
                        <a:cs typeface="Segoe UI"/>
                      </a:endParaRPr>
                    </a:p>
                  </a:txBody>
                  <a:tcPr marL="0" marR="0" marT="14605"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C5EECE"/>
                    </a:solidFill>
                  </a:tcPr>
                </a:tc>
                <a:extLst>
                  <a:ext uri="{0D108BD9-81ED-4DB2-BD59-A6C34878D82A}">
                    <a16:rowId xmlns:a16="http://schemas.microsoft.com/office/drawing/2014/main" val="10004"/>
                  </a:ext>
                </a:extLst>
              </a:tr>
              <a:tr h="405130">
                <a:tc vMerge="1">
                  <a:txBody>
                    <a:bodyPr/>
                    <a:lstStyle/>
                    <a:p>
                      <a:endParaRPr/>
                    </a:p>
                  </a:txBody>
                  <a:tcPr marL="0" marR="0" marT="3810" marB="0">
                    <a:lnR w="9525">
                      <a:solidFill>
                        <a:srgbClr val="000000"/>
                      </a:solidFill>
                      <a:prstDash val="solid"/>
                    </a:lnR>
                    <a:solidFill>
                      <a:srgbClr val="FFFFFF"/>
                    </a:solidFill>
                  </a:tcPr>
                </a:tc>
                <a:tc vMerge="1">
                  <a:txBody>
                    <a:bodyPr/>
                    <a:lstStyle/>
                    <a:p>
                      <a:endParaRPr/>
                    </a:p>
                  </a:txBody>
                  <a:tcPr marL="0" marR="0" marT="19050" marB="0">
                    <a:lnL w="9525">
                      <a:solidFill>
                        <a:srgbClr val="000000"/>
                      </a:solidFill>
                      <a:prstDash val="solid"/>
                    </a:lnL>
                    <a:solidFill>
                      <a:srgbClr val="FFFFFF"/>
                    </a:solidFill>
                  </a:tcPr>
                </a:tc>
                <a:tc>
                  <a:txBody>
                    <a:bodyPr/>
                    <a:lstStyle/>
                    <a:p>
                      <a:pPr marL="86360">
                        <a:lnSpc>
                          <a:spcPct val="100000"/>
                        </a:lnSpc>
                        <a:spcBef>
                          <a:spcPts val="180"/>
                        </a:spcBef>
                      </a:pPr>
                      <a:r>
                        <a:rPr sz="1000" spc="-25" dirty="0">
                          <a:solidFill>
                            <a:srgbClr val="006000"/>
                          </a:solidFill>
                          <a:latin typeface="Segoe UI"/>
                          <a:cs typeface="Segoe UI"/>
                        </a:rPr>
                        <a:t>Yes</a:t>
                      </a:r>
                      <a:endParaRPr sz="1000">
                        <a:latin typeface="Segoe UI"/>
                        <a:cs typeface="Segoe UI"/>
                      </a:endParaRPr>
                    </a:p>
                    <a:p>
                      <a:pPr marL="86995">
                        <a:lnSpc>
                          <a:spcPct val="100000"/>
                        </a:lnSpc>
                        <a:spcBef>
                          <a:spcPts val="375"/>
                        </a:spcBef>
                      </a:pPr>
                      <a:r>
                        <a:rPr sz="1000" spc="-25" dirty="0">
                          <a:solidFill>
                            <a:srgbClr val="006000"/>
                          </a:solidFill>
                          <a:latin typeface="Segoe UI"/>
                          <a:cs typeface="Segoe UI"/>
                        </a:rPr>
                        <a:t>Yes</a:t>
                      </a:r>
                      <a:endParaRPr sz="1000">
                        <a:latin typeface="Segoe UI"/>
                        <a:cs typeface="Segoe UI"/>
                      </a:endParaRPr>
                    </a:p>
                  </a:txBody>
                  <a:tcPr marL="0" marR="0" marT="22860"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rowSpan="2">
                  <a:txBody>
                    <a:bodyPr/>
                    <a:lstStyle/>
                    <a:p>
                      <a:pPr marL="165100">
                        <a:lnSpc>
                          <a:spcPct val="100000"/>
                        </a:lnSpc>
                        <a:spcBef>
                          <a:spcPts val="180"/>
                        </a:spcBef>
                      </a:pPr>
                      <a:r>
                        <a:rPr sz="1000" spc="-25" dirty="0">
                          <a:solidFill>
                            <a:srgbClr val="9C0006"/>
                          </a:solidFill>
                          <a:latin typeface="Segoe UI"/>
                          <a:cs typeface="Segoe UI"/>
                        </a:rPr>
                        <a:t>No</a:t>
                      </a:r>
                      <a:endParaRPr sz="1000">
                        <a:latin typeface="Segoe UI"/>
                        <a:cs typeface="Segoe UI"/>
                      </a:endParaRPr>
                    </a:p>
                    <a:p>
                      <a:pPr marL="165735" marR="22225" indent="-635">
                        <a:lnSpc>
                          <a:spcPct val="131300"/>
                        </a:lnSpc>
                      </a:pPr>
                      <a:r>
                        <a:rPr sz="1000" spc="-40" dirty="0">
                          <a:solidFill>
                            <a:srgbClr val="9C0006"/>
                          </a:solidFill>
                          <a:latin typeface="Segoe UI"/>
                          <a:cs typeface="Segoe UI"/>
                        </a:rPr>
                        <a:t>No </a:t>
                      </a:r>
                      <a:r>
                        <a:rPr sz="1000" spc="-45" dirty="0">
                          <a:solidFill>
                            <a:srgbClr val="9C0006"/>
                          </a:solidFill>
                          <a:latin typeface="Segoe UI"/>
                          <a:cs typeface="Segoe UI"/>
                        </a:rPr>
                        <a:t>No</a:t>
                      </a:r>
                      <a:endParaRPr sz="1000">
                        <a:latin typeface="Segoe UI"/>
                        <a:cs typeface="Segoe UI"/>
                      </a:endParaRPr>
                    </a:p>
                  </a:txBody>
                  <a:tcPr marL="0" marR="0" marT="2286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4605"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rowSpan="2">
                  <a:txBody>
                    <a:bodyPr/>
                    <a:lstStyle/>
                    <a:p>
                      <a:pPr marL="115570">
                        <a:lnSpc>
                          <a:spcPct val="100000"/>
                        </a:lnSpc>
                        <a:spcBef>
                          <a:spcPts val="180"/>
                        </a:spcBef>
                      </a:pPr>
                      <a:r>
                        <a:rPr sz="1000" spc="-25" dirty="0">
                          <a:solidFill>
                            <a:srgbClr val="9C0006"/>
                          </a:solidFill>
                          <a:latin typeface="Segoe UI"/>
                          <a:cs typeface="Segoe UI"/>
                        </a:rPr>
                        <a:t>No</a:t>
                      </a:r>
                      <a:endParaRPr sz="1000">
                        <a:latin typeface="Segoe UI"/>
                        <a:cs typeface="Segoe UI"/>
                      </a:endParaRPr>
                    </a:p>
                    <a:p>
                      <a:pPr marL="115570" marR="22225" indent="-635">
                        <a:lnSpc>
                          <a:spcPct val="131300"/>
                        </a:lnSpc>
                      </a:pPr>
                      <a:r>
                        <a:rPr sz="1000" spc="-40" dirty="0">
                          <a:solidFill>
                            <a:srgbClr val="9C0006"/>
                          </a:solidFill>
                          <a:latin typeface="Segoe UI"/>
                          <a:cs typeface="Segoe UI"/>
                        </a:rPr>
                        <a:t>No </a:t>
                      </a:r>
                      <a:r>
                        <a:rPr sz="1000" spc="-45" dirty="0">
                          <a:solidFill>
                            <a:srgbClr val="9C0006"/>
                          </a:solidFill>
                          <a:latin typeface="Segoe UI"/>
                          <a:cs typeface="Segoe UI"/>
                        </a:rPr>
                        <a:t>No</a:t>
                      </a:r>
                      <a:endParaRPr sz="1000">
                        <a:latin typeface="Segoe UI"/>
                        <a:cs typeface="Segoe UI"/>
                      </a:endParaRPr>
                    </a:p>
                  </a:txBody>
                  <a:tcPr marL="0" marR="0" marT="22860" marB="0">
                    <a:lnR w="9525">
                      <a:solidFill>
                        <a:srgbClr val="000000"/>
                      </a:solidFill>
                      <a:prstDash val="solid"/>
                    </a:lnR>
                    <a:solidFill>
                      <a:srgbClr val="FFC6CE"/>
                    </a:solidFill>
                  </a:tcPr>
                </a:tc>
                <a:extLst>
                  <a:ext uri="{0D108BD9-81ED-4DB2-BD59-A6C34878D82A}">
                    <a16:rowId xmlns:a16="http://schemas.microsoft.com/office/drawing/2014/main" val="10005"/>
                  </a:ext>
                </a:extLst>
              </a:tr>
              <a:tr h="201295">
                <a:tc vMerge="1">
                  <a:txBody>
                    <a:bodyPr/>
                    <a:lstStyle/>
                    <a:p>
                      <a:endParaRPr/>
                    </a:p>
                  </a:txBody>
                  <a:tcPr marL="0" marR="0" marT="3810" marB="0">
                    <a:lnR w="9525">
                      <a:solidFill>
                        <a:srgbClr val="000000"/>
                      </a:solidFill>
                      <a:prstDash val="solid"/>
                    </a:lnR>
                    <a:solidFill>
                      <a:srgbClr val="FFFFFF"/>
                    </a:solidFill>
                  </a:tcPr>
                </a:tc>
                <a:tc vMerge="1">
                  <a:txBody>
                    <a:bodyPr/>
                    <a:lstStyle/>
                    <a:p>
                      <a:endParaRPr/>
                    </a:p>
                  </a:txBody>
                  <a:tcPr marL="0" marR="0" marT="19050" marB="0">
                    <a:lnL w="9525">
                      <a:solidFill>
                        <a:srgbClr val="000000"/>
                      </a:solidFill>
                      <a:prstDash val="solid"/>
                    </a:lnL>
                    <a:solidFill>
                      <a:srgbClr val="FFFFFF"/>
                    </a:solidFill>
                  </a:tcPr>
                </a:tc>
                <a:tc>
                  <a:txBody>
                    <a:bodyPr/>
                    <a:lstStyle/>
                    <a:p>
                      <a:pPr marL="108585">
                        <a:lnSpc>
                          <a:spcPct val="100000"/>
                        </a:lnSpc>
                        <a:spcBef>
                          <a:spcPts val="135"/>
                        </a:spcBef>
                      </a:pPr>
                      <a:r>
                        <a:rPr sz="1000" spc="-25" dirty="0">
                          <a:solidFill>
                            <a:srgbClr val="9C0006"/>
                          </a:solidFill>
                          <a:latin typeface="Segoe UI"/>
                          <a:cs typeface="Segoe UI"/>
                        </a:rPr>
                        <a:t>No</a:t>
                      </a:r>
                      <a:endParaRPr sz="1000">
                        <a:latin typeface="Segoe UI"/>
                        <a:cs typeface="Segoe UI"/>
                      </a:endParaRPr>
                    </a:p>
                  </a:txBody>
                  <a:tcPr marL="0" marR="0" marT="17145"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2286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905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14605"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solidFill>
                      <a:srgbClr val="FFFFFF"/>
                    </a:solidFill>
                  </a:tcPr>
                </a:tc>
                <a:tc vMerge="1">
                  <a:txBody>
                    <a:bodyPr/>
                    <a:lstStyle/>
                    <a:p>
                      <a:endParaRPr/>
                    </a:p>
                  </a:txBody>
                  <a:tcPr marL="0" marR="0" marT="22860" marB="0">
                    <a:lnR w="9525">
                      <a:solidFill>
                        <a:srgbClr val="000000"/>
                      </a:solidFill>
                      <a:prstDash val="solid"/>
                    </a:lnR>
                    <a:solidFill>
                      <a:srgbClr val="FFC6CE"/>
                    </a:solidFill>
                  </a:tcPr>
                </a:tc>
                <a:extLst>
                  <a:ext uri="{0D108BD9-81ED-4DB2-BD59-A6C34878D82A}">
                    <a16:rowId xmlns:a16="http://schemas.microsoft.com/office/drawing/2014/main" val="10006"/>
                  </a:ext>
                </a:extLst>
              </a:tr>
            </a:tbl>
          </a:graphicData>
        </a:graphic>
      </p:graphicFrame>
      <p:sp>
        <p:nvSpPr>
          <p:cNvPr id="12" name="object 12"/>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47</a:t>
            </a:fld>
            <a:endParaRPr spc="-25" dirty="0"/>
          </a:p>
        </p:txBody>
      </p:sp>
    </p:spTree>
    <p:extLst>
      <p:ext uri="{BB962C8B-B14F-4D97-AF65-F5344CB8AC3E}">
        <p14:creationId xmlns:p14="http://schemas.microsoft.com/office/powerpoint/2010/main" val="1151247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8657" rIns="0" bIns="0" rtlCol="0">
            <a:spAutoFit/>
          </a:bodyPr>
          <a:lstStyle/>
          <a:p>
            <a:pPr marL="12700">
              <a:lnSpc>
                <a:spcPct val="100000"/>
              </a:lnSpc>
              <a:spcBef>
                <a:spcPts val="100"/>
              </a:spcBef>
            </a:pPr>
            <a:r>
              <a:rPr spc="-10" dirty="0"/>
              <a:t>Recommendations</a:t>
            </a:r>
          </a:p>
        </p:txBody>
      </p:sp>
      <p:sp>
        <p:nvSpPr>
          <p:cNvPr id="3" name="object 3"/>
          <p:cNvSpPr/>
          <p:nvPr/>
        </p:nvSpPr>
        <p:spPr>
          <a:xfrm>
            <a:off x="773849" y="1495107"/>
            <a:ext cx="741680" cy="739775"/>
          </a:xfrm>
          <a:custGeom>
            <a:avLst/>
            <a:gdLst/>
            <a:ahLst/>
            <a:cxnLst/>
            <a:rect l="l" t="t" r="r" b="b"/>
            <a:pathLst>
              <a:path w="741680" h="739775">
                <a:moveTo>
                  <a:pt x="602107" y="517639"/>
                </a:moveTo>
                <a:lnTo>
                  <a:pt x="546036" y="493356"/>
                </a:lnTo>
                <a:lnTo>
                  <a:pt x="494626" y="467398"/>
                </a:lnTo>
                <a:lnTo>
                  <a:pt x="447814" y="439674"/>
                </a:lnTo>
                <a:lnTo>
                  <a:pt x="405561" y="410057"/>
                </a:lnTo>
                <a:lnTo>
                  <a:pt x="367804" y="378460"/>
                </a:lnTo>
                <a:lnTo>
                  <a:pt x="334505" y="344779"/>
                </a:lnTo>
                <a:lnTo>
                  <a:pt x="369785" y="305600"/>
                </a:lnTo>
                <a:lnTo>
                  <a:pt x="408495" y="269900"/>
                </a:lnTo>
                <a:lnTo>
                  <a:pt x="450291" y="237921"/>
                </a:lnTo>
                <a:lnTo>
                  <a:pt x="494830" y="209854"/>
                </a:lnTo>
                <a:lnTo>
                  <a:pt x="541782" y="185902"/>
                </a:lnTo>
                <a:lnTo>
                  <a:pt x="590804" y="166293"/>
                </a:lnTo>
                <a:lnTo>
                  <a:pt x="571957" y="112737"/>
                </a:lnTo>
                <a:lnTo>
                  <a:pt x="527748" y="130441"/>
                </a:lnTo>
                <a:lnTo>
                  <a:pt x="484924" y="151282"/>
                </a:lnTo>
                <a:lnTo>
                  <a:pt x="443712" y="175183"/>
                </a:lnTo>
                <a:lnTo>
                  <a:pt x="404355" y="202044"/>
                </a:lnTo>
                <a:lnTo>
                  <a:pt x="367068" y="231813"/>
                </a:lnTo>
                <a:lnTo>
                  <a:pt x="332079" y="264388"/>
                </a:lnTo>
                <a:lnTo>
                  <a:pt x="299643" y="299694"/>
                </a:lnTo>
                <a:lnTo>
                  <a:pt x="275082" y="259041"/>
                </a:lnTo>
                <a:lnTo>
                  <a:pt x="255117" y="216192"/>
                </a:lnTo>
                <a:lnTo>
                  <a:pt x="239750" y="171411"/>
                </a:lnTo>
                <a:lnTo>
                  <a:pt x="228968" y="124955"/>
                </a:lnTo>
                <a:lnTo>
                  <a:pt x="173380" y="135280"/>
                </a:lnTo>
                <a:lnTo>
                  <a:pt x="183324" y="180441"/>
                </a:lnTo>
                <a:lnTo>
                  <a:pt x="197294" y="224370"/>
                </a:lnTo>
                <a:lnTo>
                  <a:pt x="215239" y="266776"/>
                </a:lnTo>
                <a:lnTo>
                  <a:pt x="237121" y="307327"/>
                </a:lnTo>
                <a:lnTo>
                  <a:pt x="262890" y="345719"/>
                </a:lnTo>
                <a:lnTo>
                  <a:pt x="228841" y="397598"/>
                </a:lnTo>
                <a:lnTo>
                  <a:pt x="202399" y="447078"/>
                </a:lnTo>
                <a:lnTo>
                  <a:pt x="183451" y="492226"/>
                </a:lnTo>
                <a:lnTo>
                  <a:pt x="171919" y="531114"/>
                </a:lnTo>
                <a:lnTo>
                  <a:pt x="167728" y="561797"/>
                </a:lnTo>
                <a:lnTo>
                  <a:pt x="224256" y="563676"/>
                </a:lnTo>
                <a:lnTo>
                  <a:pt x="229298" y="536270"/>
                </a:lnTo>
                <a:lnTo>
                  <a:pt x="243344" y="495922"/>
                </a:lnTo>
                <a:lnTo>
                  <a:pt x="266928" y="446227"/>
                </a:lnTo>
                <a:lnTo>
                  <a:pt x="300583" y="390817"/>
                </a:lnTo>
                <a:lnTo>
                  <a:pt x="331216" y="420725"/>
                </a:lnTo>
                <a:lnTo>
                  <a:pt x="364985" y="449237"/>
                </a:lnTo>
                <a:lnTo>
                  <a:pt x="401904" y="476326"/>
                </a:lnTo>
                <a:lnTo>
                  <a:pt x="441985" y="501992"/>
                </a:lnTo>
                <a:lnTo>
                  <a:pt x="485241" y="526211"/>
                </a:lnTo>
                <a:lnTo>
                  <a:pt x="531710" y="548970"/>
                </a:lnTo>
                <a:lnTo>
                  <a:pt x="581380" y="570255"/>
                </a:lnTo>
                <a:lnTo>
                  <a:pt x="602107" y="517639"/>
                </a:lnTo>
                <a:close/>
              </a:path>
              <a:path w="741680" h="739775">
                <a:moveTo>
                  <a:pt x="741565" y="647293"/>
                </a:moveTo>
                <a:lnTo>
                  <a:pt x="649224" y="554278"/>
                </a:lnTo>
                <a:lnTo>
                  <a:pt x="648284" y="619099"/>
                </a:lnTo>
                <a:lnTo>
                  <a:pt x="120611" y="619099"/>
                </a:lnTo>
                <a:lnTo>
                  <a:pt x="120611" y="92075"/>
                </a:lnTo>
                <a:lnTo>
                  <a:pt x="185635" y="92075"/>
                </a:lnTo>
                <a:lnTo>
                  <a:pt x="92341" y="0"/>
                </a:lnTo>
                <a:lnTo>
                  <a:pt x="0" y="93014"/>
                </a:lnTo>
                <a:lnTo>
                  <a:pt x="64084" y="93014"/>
                </a:lnTo>
                <a:lnTo>
                  <a:pt x="64084" y="675474"/>
                </a:lnTo>
                <a:lnTo>
                  <a:pt x="648284" y="675474"/>
                </a:lnTo>
                <a:lnTo>
                  <a:pt x="648284" y="739355"/>
                </a:lnTo>
                <a:lnTo>
                  <a:pt x="741565" y="647293"/>
                </a:lnTo>
                <a:close/>
              </a:path>
            </a:pathLst>
          </a:custGeom>
          <a:solidFill>
            <a:srgbClr val="8E8EC1"/>
          </a:solidFill>
        </p:spPr>
        <p:txBody>
          <a:bodyPr wrap="square" lIns="0" tIns="0" rIns="0" bIns="0" rtlCol="0"/>
          <a:lstStyle/>
          <a:p>
            <a:endParaRPr/>
          </a:p>
        </p:txBody>
      </p:sp>
      <p:grpSp>
        <p:nvGrpSpPr>
          <p:cNvPr id="4" name="object 4"/>
          <p:cNvGrpSpPr/>
          <p:nvPr/>
        </p:nvGrpSpPr>
        <p:grpSpPr>
          <a:xfrm>
            <a:off x="5266156" y="1474692"/>
            <a:ext cx="695325" cy="754380"/>
            <a:chOff x="5266156" y="1474692"/>
            <a:chExt cx="695325" cy="754380"/>
          </a:xfrm>
        </p:grpSpPr>
        <p:sp>
          <p:nvSpPr>
            <p:cNvPr id="5" name="object 5"/>
            <p:cNvSpPr/>
            <p:nvPr/>
          </p:nvSpPr>
          <p:spPr>
            <a:xfrm>
              <a:off x="5266156" y="1474692"/>
              <a:ext cx="695325" cy="641350"/>
            </a:xfrm>
            <a:custGeom>
              <a:avLst/>
              <a:gdLst/>
              <a:ahLst/>
              <a:cxnLst/>
              <a:rect l="l" t="t" r="r" b="b"/>
              <a:pathLst>
                <a:path w="695325" h="641350">
                  <a:moveTo>
                    <a:pt x="667011" y="640738"/>
                  </a:moveTo>
                  <a:lnTo>
                    <a:pt x="140917" y="640738"/>
                  </a:lnTo>
                  <a:lnTo>
                    <a:pt x="107890" y="634113"/>
                  </a:lnTo>
                  <a:lnTo>
                    <a:pt x="81027" y="616004"/>
                  </a:lnTo>
                  <a:lnTo>
                    <a:pt x="62972" y="589061"/>
                  </a:lnTo>
                  <a:lnTo>
                    <a:pt x="56367" y="555934"/>
                  </a:lnTo>
                  <a:lnTo>
                    <a:pt x="56367" y="84803"/>
                  </a:lnTo>
                  <a:lnTo>
                    <a:pt x="54209" y="73628"/>
                  </a:lnTo>
                  <a:lnTo>
                    <a:pt x="48264" y="64662"/>
                  </a:lnTo>
                  <a:lnTo>
                    <a:pt x="39324" y="58700"/>
                  </a:lnTo>
                  <a:lnTo>
                    <a:pt x="17042" y="54371"/>
                  </a:lnTo>
                  <a:lnTo>
                    <a:pt x="8102" y="48408"/>
                  </a:lnTo>
                  <a:lnTo>
                    <a:pt x="2157" y="39442"/>
                  </a:lnTo>
                  <a:lnTo>
                    <a:pt x="0" y="28267"/>
                  </a:lnTo>
                  <a:lnTo>
                    <a:pt x="2157" y="17093"/>
                  </a:lnTo>
                  <a:lnTo>
                    <a:pt x="8102" y="8127"/>
                  </a:lnTo>
                  <a:lnTo>
                    <a:pt x="17042" y="2164"/>
                  </a:lnTo>
                  <a:lnTo>
                    <a:pt x="28183" y="0"/>
                  </a:lnTo>
                  <a:lnTo>
                    <a:pt x="61211" y="6625"/>
                  </a:lnTo>
                  <a:lnTo>
                    <a:pt x="88073" y="24734"/>
                  </a:lnTo>
                  <a:lnTo>
                    <a:pt x="106128" y="51677"/>
                  </a:lnTo>
                  <a:lnTo>
                    <a:pt x="112734" y="84803"/>
                  </a:lnTo>
                  <a:lnTo>
                    <a:pt x="112734" y="94226"/>
                  </a:lnTo>
                  <a:lnTo>
                    <a:pt x="695194" y="94226"/>
                  </a:lnTo>
                  <a:lnTo>
                    <a:pt x="695194" y="150762"/>
                  </a:lnTo>
                  <a:lnTo>
                    <a:pt x="112734" y="150762"/>
                  </a:lnTo>
                  <a:lnTo>
                    <a:pt x="112734" y="216720"/>
                  </a:lnTo>
                  <a:lnTo>
                    <a:pt x="695194" y="216720"/>
                  </a:lnTo>
                  <a:lnTo>
                    <a:pt x="695194" y="254410"/>
                  </a:lnTo>
                  <a:lnTo>
                    <a:pt x="112734" y="254410"/>
                  </a:lnTo>
                  <a:lnTo>
                    <a:pt x="112734" y="320369"/>
                  </a:lnTo>
                  <a:lnTo>
                    <a:pt x="695194" y="320369"/>
                  </a:lnTo>
                  <a:lnTo>
                    <a:pt x="695194" y="358059"/>
                  </a:lnTo>
                  <a:lnTo>
                    <a:pt x="112734" y="358059"/>
                  </a:lnTo>
                  <a:lnTo>
                    <a:pt x="112734" y="447574"/>
                  </a:lnTo>
                  <a:lnTo>
                    <a:pt x="695194" y="447574"/>
                  </a:lnTo>
                  <a:lnTo>
                    <a:pt x="695194" y="452286"/>
                  </a:lnTo>
                  <a:lnTo>
                    <a:pt x="112734" y="504110"/>
                  </a:lnTo>
                  <a:lnTo>
                    <a:pt x="112734" y="555934"/>
                  </a:lnTo>
                  <a:lnTo>
                    <a:pt x="114892" y="567109"/>
                  </a:lnTo>
                  <a:lnTo>
                    <a:pt x="120837" y="576075"/>
                  </a:lnTo>
                  <a:lnTo>
                    <a:pt x="129776" y="582038"/>
                  </a:lnTo>
                  <a:lnTo>
                    <a:pt x="140917" y="584202"/>
                  </a:lnTo>
                  <a:lnTo>
                    <a:pt x="667011" y="584202"/>
                  </a:lnTo>
                  <a:lnTo>
                    <a:pt x="678152" y="586367"/>
                  </a:lnTo>
                  <a:lnTo>
                    <a:pt x="687091" y="592329"/>
                  </a:lnTo>
                  <a:lnTo>
                    <a:pt x="693036" y="601296"/>
                  </a:lnTo>
                  <a:lnTo>
                    <a:pt x="695194" y="612470"/>
                  </a:lnTo>
                  <a:lnTo>
                    <a:pt x="693036" y="623645"/>
                  </a:lnTo>
                  <a:lnTo>
                    <a:pt x="687091" y="632611"/>
                  </a:lnTo>
                  <a:lnTo>
                    <a:pt x="678152" y="638574"/>
                  </a:lnTo>
                  <a:lnTo>
                    <a:pt x="667011" y="640738"/>
                  </a:lnTo>
                  <a:close/>
                </a:path>
                <a:path w="695325" h="641350">
                  <a:moveTo>
                    <a:pt x="253652" y="216720"/>
                  </a:moveTo>
                  <a:lnTo>
                    <a:pt x="216074" y="216720"/>
                  </a:lnTo>
                  <a:lnTo>
                    <a:pt x="216074" y="150762"/>
                  </a:lnTo>
                  <a:lnTo>
                    <a:pt x="253652" y="150762"/>
                  </a:lnTo>
                  <a:lnTo>
                    <a:pt x="253652" y="216720"/>
                  </a:lnTo>
                  <a:close/>
                </a:path>
                <a:path w="695325" h="641350">
                  <a:moveTo>
                    <a:pt x="394569" y="216720"/>
                  </a:moveTo>
                  <a:lnTo>
                    <a:pt x="356991" y="216720"/>
                  </a:lnTo>
                  <a:lnTo>
                    <a:pt x="356991" y="150762"/>
                  </a:lnTo>
                  <a:lnTo>
                    <a:pt x="394569" y="150762"/>
                  </a:lnTo>
                  <a:lnTo>
                    <a:pt x="394569" y="216720"/>
                  </a:lnTo>
                  <a:close/>
                </a:path>
                <a:path w="695325" h="641350">
                  <a:moveTo>
                    <a:pt x="535487" y="216720"/>
                  </a:moveTo>
                  <a:lnTo>
                    <a:pt x="497909" y="216720"/>
                  </a:lnTo>
                  <a:lnTo>
                    <a:pt x="497909" y="150762"/>
                  </a:lnTo>
                  <a:lnTo>
                    <a:pt x="535487" y="150762"/>
                  </a:lnTo>
                  <a:lnTo>
                    <a:pt x="535487" y="216720"/>
                  </a:lnTo>
                  <a:close/>
                </a:path>
                <a:path w="695325" h="641350">
                  <a:moveTo>
                    <a:pt x="695194" y="216720"/>
                  </a:moveTo>
                  <a:lnTo>
                    <a:pt x="638827" y="216720"/>
                  </a:lnTo>
                  <a:lnTo>
                    <a:pt x="638827" y="150762"/>
                  </a:lnTo>
                  <a:lnTo>
                    <a:pt x="695194" y="150762"/>
                  </a:lnTo>
                  <a:lnTo>
                    <a:pt x="695194" y="216720"/>
                  </a:lnTo>
                  <a:close/>
                </a:path>
                <a:path w="695325" h="641350">
                  <a:moveTo>
                    <a:pt x="253652" y="320369"/>
                  </a:moveTo>
                  <a:lnTo>
                    <a:pt x="216074" y="320369"/>
                  </a:lnTo>
                  <a:lnTo>
                    <a:pt x="216074" y="254410"/>
                  </a:lnTo>
                  <a:lnTo>
                    <a:pt x="253652" y="254410"/>
                  </a:lnTo>
                  <a:lnTo>
                    <a:pt x="253652" y="320369"/>
                  </a:lnTo>
                  <a:close/>
                </a:path>
                <a:path w="695325" h="641350">
                  <a:moveTo>
                    <a:pt x="394569" y="320369"/>
                  </a:moveTo>
                  <a:lnTo>
                    <a:pt x="356991" y="320369"/>
                  </a:lnTo>
                  <a:lnTo>
                    <a:pt x="356991" y="254410"/>
                  </a:lnTo>
                  <a:lnTo>
                    <a:pt x="394569" y="254410"/>
                  </a:lnTo>
                  <a:lnTo>
                    <a:pt x="394569" y="320369"/>
                  </a:lnTo>
                  <a:close/>
                </a:path>
                <a:path w="695325" h="641350">
                  <a:moveTo>
                    <a:pt x="535487" y="320369"/>
                  </a:moveTo>
                  <a:lnTo>
                    <a:pt x="497909" y="320369"/>
                  </a:lnTo>
                  <a:lnTo>
                    <a:pt x="497909" y="254410"/>
                  </a:lnTo>
                  <a:lnTo>
                    <a:pt x="535487" y="254410"/>
                  </a:lnTo>
                  <a:lnTo>
                    <a:pt x="535487" y="320369"/>
                  </a:lnTo>
                  <a:close/>
                </a:path>
                <a:path w="695325" h="641350">
                  <a:moveTo>
                    <a:pt x="695194" y="320369"/>
                  </a:moveTo>
                  <a:lnTo>
                    <a:pt x="638827" y="320369"/>
                  </a:lnTo>
                  <a:lnTo>
                    <a:pt x="638827" y="254410"/>
                  </a:lnTo>
                  <a:lnTo>
                    <a:pt x="695194" y="254410"/>
                  </a:lnTo>
                  <a:lnTo>
                    <a:pt x="695194" y="320369"/>
                  </a:lnTo>
                  <a:close/>
                </a:path>
                <a:path w="695325" h="641350">
                  <a:moveTo>
                    <a:pt x="695194" y="447574"/>
                  </a:moveTo>
                  <a:lnTo>
                    <a:pt x="112734" y="447574"/>
                  </a:lnTo>
                  <a:lnTo>
                    <a:pt x="216074" y="438152"/>
                  </a:lnTo>
                  <a:lnTo>
                    <a:pt x="216074" y="358059"/>
                  </a:lnTo>
                  <a:lnTo>
                    <a:pt x="253652" y="358059"/>
                  </a:lnTo>
                  <a:lnTo>
                    <a:pt x="253652" y="435325"/>
                  </a:lnTo>
                  <a:lnTo>
                    <a:pt x="695194" y="435325"/>
                  </a:lnTo>
                  <a:lnTo>
                    <a:pt x="695194" y="447574"/>
                  </a:lnTo>
                  <a:close/>
                </a:path>
                <a:path w="695325" h="641350">
                  <a:moveTo>
                    <a:pt x="695194" y="435325"/>
                  </a:moveTo>
                  <a:lnTo>
                    <a:pt x="253652" y="435325"/>
                  </a:lnTo>
                  <a:lnTo>
                    <a:pt x="356991" y="425902"/>
                  </a:lnTo>
                  <a:lnTo>
                    <a:pt x="356991" y="358059"/>
                  </a:lnTo>
                  <a:lnTo>
                    <a:pt x="394569" y="358059"/>
                  </a:lnTo>
                  <a:lnTo>
                    <a:pt x="394569" y="422133"/>
                  </a:lnTo>
                  <a:lnTo>
                    <a:pt x="695194" y="422133"/>
                  </a:lnTo>
                  <a:lnTo>
                    <a:pt x="695194" y="435325"/>
                  </a:lnTo>
                  <a:close/>
                </a:path>
                <a:path w="695325" h="641350">
                  <a:moveTo>
                    <a:pt x="695194" y="422133"/>
                  </a:moveTo>
                  <a:lnTo>
                    <a:pt x="394569" y="422133"/>
                  </a:lnTo>
                  <a:lnTo>
                    <a:pt x="497909" y="412711"/>
                  </a:lnTo>
                  <a:lnTo>
                    <a:pt x="497909" y="358059"/>
                  </a:lnTo>
                  <a:lnTo>
                    <a:pt x="535487" y="358059"/>
                  </a:lnTo>
                  <a:lnTo>
                    <a:pt x="535487" y="409884"/>
                  </a:lnTo>
                  <a:lnTo>
                    <a:pt x="695194" y="409884"/>
                  </a:lnTo>
                  <a:lnTo>
                    <a:pt x="695194" y="422133"/>
                  </a:lnTo>
                  <a:close/>
                </a:path>
                <a:path w="695325" h="641350">
                  <a:moveTo>
                    <a:pt x="695194" y="409884"/>
                  </a:moveTo>
                  <a:lnTo>
                    <a:pt x="535487" y="409884"/>
                  </a:lnTo>
                  <a:lnTo>
                    <a:pt x="638827" y="400461"/>
                  </a:lnTo>
                  <a:lnTo>
                    <a:pt x="638827" y="358059"/>
                  </a:lnTo>
                  <a:lnTo>
                    <a:pt x="695194" y="358059"/>
                  </a:lnTo>
                  <a:lnTo>
                    <a:pt x="695194" y="409884"/>
                  </a:lnTo>
                  <a:close/>
                </a:path>
              </a:pathLst>
            </a:custGeom>
            <a:solidFill>
              <a:srgbClr val="8E8EC1"/>
            </a:solidFill>
          </p:spPr>
          <p:txBody>
            <a:bodyPr wrap="square" lIns="0" tIns="0" rIns="0" bIns="0" rtlCol="0"/>
            <a:lstStyle/>
            <a:p>
              <a:endParaRPr/>
            </a:p>
          </p:txBody>
        </p:sp>
        <p:pic>
          <p:nvPicPr>
            <p:cNvPr id="6" name="object 6"/>
            <p:cNvPicPr/>
            <p:nvPr/>
          </p:nvPicPr>
          <p:blipFill>
            <a:blip r:embed="rId2" cstate="print"/>
            <a:stretch>
              <a:fillRect/>
            </a:stretch>
          </p:blipFill>
          <p:spPr>
            <a:xfrm>
              <a:off x="5378885" y="2115429"/>
              <a:ext cx="112734" cy="113071"/>
            </a:xfrm>
            <a:prstGeom prst="rect">
              <a:avLst/>
            </a:prstGeom>
          </p:spPr>
        </p:pic>
        <p:pic>
          <p:nvPicPr>
            <p:cNvPr id="7" name="object 7"/>
            <p:cNvPicPr/>
            <p:nvPr/>
          </p:nvPicPr>
          <p:blipFill>
            <a:blip r:embed="rId2" cstate="print"/>
            <a:stretch>
              <a:fillRect/>
            </a:stretch>
          </p:blipFill>
          <p:spPr>
            <a:xfrm>
              <a:off x="5792244" y="2115429"/>
              <a:ext cx="112734" cy="113071"/>
            </a:xfrm>
            <a:prstGeom prst="rect">
              <a:avLst/>
            </a:prstGeom>
          </p:spPr>
        </p:pic>
      </p:grpSp>
      <p:sp>
        <p:nvSpPr>
          <p:cNvPr id="8" name="object 8"/>
          <p:cNvSpPr/>
          <p:nvPr/>
        </p:nvSpPr>
        <p:spPr>
          <a:xfrm>
            <a:off x="7702016" y="1437004"/>
            <a:ext cx="826769" cy="829310"/>
          </a:xfrm>
          <a:custGeom>
            <a:avLst/>
            <a:gdLst/>
            <a:ahLst/>
            <a:cxnLst/>
            <a:rect l="l" t="t" r="r" b="b"/>
            <a:pathLst>
              <a:path w="826770" h="829310">
                <a:moveTo>
                  <a:pt x="169100" y="386334"/>
                </a:moveTo>
                <a:lnTo>
                  <a:pt x="0" y="386334"/>
                </a:lnTo>
                <a:lnTo>
                  <a:pt x="0" y="442861"/>
                </a:lnTo>
                <a:lnTo>
                  <a:pt x="169100" y="442861"/>
                </a:lnTo>
                <a:lnTo>
                  <a:pt x="169100" y="386334"/>
                </a:lnTo>
                <a:close/>
              </a:path>
              <a:path w="826770" h="829310">
                <a:moveTo>
                  <a:pt x="260108" y="607326"/>
                </a:moveTo>
                <a:lnTo>
                  <a:pt x="220256" y="567347"/>
                </a:lnTo>
                <a:lnTo>
                  <a:pt x="100685" y="687273"/>
                </a:lnTo>
                <a:lnTo>
                  <a:pt x="140538" y="727252"/>
                </a:lnTo>
                <a:lnTo>
                  <a:pt x="260108" y="607326"/>
                </a:lnTo>
                <a:close/>
              </a:path>
              <a:path w="826770" h="829310">
                <a:moveTo>
                  <a:pt x="261023" y="220929"/>
                </a:moveTo>
                <a:lnTo>
                  <a:pt x="141452" y="100990"/>
                </a:lnTo>
                <a:lnTo>
                  <a:pt x="101600" y="140970"/>
                </a:lnTo>
                <a:lnTo>
                  <a:pt x="221170" y="260896"/>
                </a:lnTo>
                <a:lnTo>
                  <a:pt x="261023" y="220929"/>
                </a:lnTo>
                <a:close/>
              </a:path>
              <a:path w="826770" h="829310">
                <a:moveTo>
                  <a:pt x="441540" y="659587"/>
                </a:moveTo>
                <a:lnTo>
                  <a:pt x="385178" y="659587"/>
                </a:lnTo>
                <a:lnTo>
                  <a:pt x="385178" y="829195"/>
                </a:lnTo>
                <a:lnTo>
                  <a:pt x="441540" y="829195"/>
                </a:lnTo>
                <a:lnTo>
                  <a:pt x="441540" y="659587"/>
                </a:lnTo>
                <a:close/>
              </a:path>
              <a:path w="826770" h="829310">
                <a:moveTo>
                  <a:pt x="441540" y="0"/>
                </a:moveTo>
                <a:lnTo>
                  <a:pt x="385178" y="0"/>
                </a:lnTo>
                <a:lnTo>
                  <a:pt x="385178" y="169608"/>
                </a:lnTo>
                <a:lnTo>
                  <a:pt x="441540" y="169608"/>
                </a:lnTo>
                <a:lnTo>
                  <a:pt x="441540" y="0"/>
                </a:lnTo>
                <a:close/>
              </a:path>
              <a:path w="826770" h="829310">
                <a:moveTo>
                  <a:pt x="620039" y="414591"/>
                </a:moveTo>
                <a:lnTo>
                  <a:pt x="614578" y="367068"/>
                </a:lnTo>
                <a:lnTo>
                  <a:pt x="599033" y="323430"/>
                </a:lnTo>
                <a:lnTo>
                  <a:pt x="574636" y="284949"/>
                </a:lnTo>
                <a:lnTo>
                  <a:pt x="542632" y="252844"/>
                </a:lnTo>
                <a:lnTo>
                  <a:pt x="504253" y="228371"/>
                </a:lnTo>
                <a:lnTo>
                  <a:pt x="460756" y="212775"/>
                </a:lnTo>
                <a:lnTo>
                  <a:pt x="413359" y="207302"/>
                </a:lnTo>
                <a:lnTo>
                  <a:pt x="365975" y="212775"/>
                </a:lnTo>
                <a:lnTo>
                  <a:pt x="322465" y="228371"/>
                </a:lnTo>
                <a:lnTo>
                  <a:pt x="284099" y="252844"/>
                </a:lnTo>
                <a:lnTo>
                  <a:pt x="252082" y="284949"/>
                </a:lnTo>
                <a:lnTo>
                  <a:pt x="227685" y="323430"/>
                </a:lnTo>
                <a:lnTo>
                  <a:pt x="212140" y="367068"/>
                </a:lnTo>
                <a:lnTo>
                  <a:pt x="206679" y="414591"/>
                </a:lnTo>
                <a:lnTo>
                  <a:pt x="212140" y="462127"/>
                </a:lnTo>
                <a:lnTo>
                  <a:pt x="227685" y="505764"/>
                </a:lnTo>
                <a:lnTo>
                  <a:pt x="252082" y="544245"/>
                </a:lnTo>
                <a:lnTo>
                  <a:pt x="284099" y="576351"/>
                </a:lnTo>
                <a:lnTo>
                  <a:pt x="322465" y="600824"/>
                </a:lnTo>
                <a:lnTo>
                  <a:pt x="365975" y="616419"/>
                </a:lnTo>
                <a:lnTo>
                  <a:pt x="413359" y="621893"/>
                </a:lnTo>
                <a:lnTo>
                  <a:pt x="460756" y="616419"/>
                </a:lnTo>
                <a:lnTo>
                  <a:pt x="504253" y="600824"/>
                </a:lnTo>
                <a:lnTo>
                  <a:pt x="542632" y="576351"/>
                </a:lnTo>
                <a:lnTo>
                  <a:pt x="574636" y="544245"/>
                </a:lnTo>
                <a:lnTo>
                  <a:pt x="599033" y="505764"/>
                </a:lnTo>
                <a:lnTo>
                  <a:pt x="614578" y="462127"/>
                </a:lnTo>
                <a:lnTo>
                  <a:pt x="620039" y="414591"/>
                </a:lnTo>
                <a:close/>
              </a:path>
              <a:path w="826770" h="829310">
                <a:moveTo>
                  <a:pt x="725106" y="688213"/>
                </a:moveTo>
                <a:lnTo>
                  <a:pt x="605536" y="568286"/>
                </a:lnTo>
                <a:lnTo>
                  <a:pt x="565670" y="608266"/>
                </a:lnTo>
                <a:lnTo>
                  <a:pt x="685241" y="728192"/>
                </a:lnTo>
                <a:lnTo>
                  <a:pt x="725106" y="688213"/>
                </a:lnTo>
                <a:close/>
              </a:path>
              <a:path w="826770" h="829310">
                <a:moveTo>
                  <a:pt x="726033" y="141897"/>
                </a:moveTo>
                <a:lnTo>
                  <a:pt x="686181" y="101917"/>
                </a:lnTo>
                <a:lnTo>
                  <a:pt x="566610" y="221843"/>
                </a:lnTo>
                <a:lnTo>
                  <a:pt x="606463" y="261823"/>
                </a:lnTo>
                <a:lnTo>
                  <a:pt x="726033" y="141897"/>
                </a:lnTo>
                <a:close/>
              </a:path>
              <a:path w="826770" h="829310">
                <a:moveTo>
                  <a:pt x="826719" y="386334"/>
                </a:moveTo>
                <a:lnTo>
                  <a:pt x="657618" y="386334"/>
                </a:lnTo>
                <a:lnTo>
                  <a:pt x="657618" y="442861"/>
                </a:lnTo>
                <a:lnTo>
                  <a:pt x="826719" y="442861"/>
                </a:lnTo>
                <a:lnTo>
                  <a:pt x="826719" y="386334"/>
                </a:lnTo>
                <a:close/>
              </a:path>
            </a:pathLst>
          </a:custGeom>
          <a:solidFill>
            <a:srgbClr val="8E8EC1"/>
          </a:solidFill>
        </p:spPr>
        <p:txBody>
          <a:bodyPr wrap="square" lIns="0" tIns="0" rIns="0" bIns="0" rtlCol="0"/>
          <a:lstStyle/>
          <a:p>
            <a:endParaRPr/>
          </a:p>
        </p:txBody>
      </p:sp>
      <p:grpSp>
        <p:nvGrpSpPr>
          <p:cNvPr id="9" name="object 9"/>
          <p:cNvGrpSpPr/>
          <p:nvPr/>
        </p:nvGrpSpPr>
        <p:grpSpPr>
          <a:xfrm>
            <a:off x="2865341" y="1502957"/>
            <a:ext cx="760730" cy="706755"/>
            <a:chOff x="2865341" y="1502957"/>
            <a:chExt cx="760730" cy="706755"/>
          </a:xfrm>
        </p:grpSpPr>
        <p:sp>
          <p:nvSpPr>
            <p:cNvPr id="10" name="object 10"/>
            <p:cNvSpPr/>
            <p:nvPr/>
          </p:nvSpPr>
          <p:spPr>
            <a:xfrm>
              <a:off x="3256549" y="1582466"/>
              <a:ext cx="69215" cy="137795"/>
            </a:xfrm>
            <a:custGeom>
              <a:avLst/>
              <a:gdLst/>
              <a:ahLst/>
              <a:cxnLst/>
              <a:rect l="l" t="t" r="r" b="b"/>
              <a:pathLst>
                <a:path w="69214" h="137794">
                  <a:moveTo>
                    <a:pt x="69122" y="137212"/>
                  </a:moveTo>
                  <a:lnTo>
                    <a:pt x="1040" y="137212"/>
                  </a:lnTo>
                  <a:lnTo>
                    <a:pt x="0" y="97978"/>
                  </a:lnTo>
                  <a:lnTo>
                    <a:pt x="10517" y="61057"/>
                  </a:lnTo>
                  <a:lnTo>
                    <a:pt x="31469" y="28919"/>
                  </a:lnTo>
                  <a:lnTo>
                    <a:pt x="61728" y="4032"/>
                  </a:lnTo>
                  <a:lnTo>
                    <a:pt x="69122" y="0"/>
                  </a:lnTo>
                  <a:lnTo>
                    <a:pt x="69122" y="137212"/>
                  </a:lnTo>
                  <a:close/>
                </a:path>
              </a:pathLst>
            </a:custGeom>
            <a:solidFill>
              <a:srgbClr val="8E8EC1"/>
            </a:solidFill>
          </p:spPr>
          <p:txBody>
            <a:bodyPr wrap="square" lIns="0" tIns="0" rIns="0" bIns="0" rtlCol="0"/>
            <a:lstStyle/>
            <a:p>
              <a:endParaRPr/>
            </a:p>
          </p:txBody>
        </p:sp>
        <p:pic>
          <p:nvPicPr>
            <p:cNvPr id="11" name="object 11"/>
            <p:cNvPicPr/>
            <p:nvPr/>
          </p:nvPicPr>
          <p:blipFill>
            <a:blip r:embed="rId3" cstate="print"/>
            <a:stretch>
              <a:fillRect/>
            </a:stretch>
          </p:blipFill>
          <p:spPr>
            <a:xfrm>
              <a:off x="3266129" y="1747947"/>
              <a:ext cx="181652" cy="76669"/>
            </a:xfrm>
            <a:prstGeom prst="rect">
              <a:avLst/>
            </a:prstGeom>
          </p:spPr>
        </p:pic>
        <p:sp>
          <p:nvSpPr>
            <p:cNvPr id="12" name="object 12"/>
            <p:cNvSpPr/>
            <p:nvPr/>
          </p:nvSpPr>
          <p:spPr>
            <a:xfrm>
              <a:off x="3109598" y="1502957"/>
              <a:ext cx="165735" cy="217170"/>
            </a:xfrm>
            <a:custGeom>
              <a:avLst/>
              <a:gdLst/>
              <a:ahLst/>
              <a:cxnLst/>
              <a:rect l="l" t="t" r="r" b="b"/>
              <a:pathLst>
                <a:path w="165735" h="217169">
                  <a:moveTo>
                    <a:pt x="53088" y="216720"/>
                  </a:moveTo>
                  <a:lnTo>
                    <a:pt x="0" y="216720"/>
                  </a:lnTo>
                  <a:lnTo>
                    <a:pt x="0" y="0"/>
                  </a:lnTo>
                  <a:lnTo>
                    <a:pt x="165296" y="0"/>
                  </a:lnTo>
                  <a:lnTo>
                    <a:pt x="163906" y="782"/>
                  </a:lnTo>
                  <a:lnTo>
                    <a:pt x="162468" y="1479"/>
                  </a:lnTo>
                  <a:lnTo>
                    <a:pt x="161087" y="2289"/>
                  </a:lnTo>
                  <a:lnTo>
                    <a:pt x="126861" y="28267"/>
                  </a:lnTo>
                  <a:lnTo>
                    <a:pt x="28183" y="28267"/>
                  </a:lnTo>
                  <a:lnTo>
                    <a:pt x="28183" y="65958"/>
                  </a:lnTo>
                  <a:lnTo>
                    <a:pt x="93182" y="65958"/>
                  </a:lnTo>
                  <a:lnTo>
                    <a:pt x="88234" y="71925"/>
                  </a:lnTo>
                  <a:lnTo>
                    <a:pt x="65741" y="116582"/>
                  </a:lnTo>
                  <a:lnTo>
                    <a:pt x="53728" y="165438"/>
                  </a:lnTo>
                  <a:lnTo>
                    <a:pt x="53088" y="216720"/>
                  </a:lnTo>
                  <a:close/>
                </a:path>
                <a:path w="165735" h="217169">
                  <a:moveTo>
                    <a:pt x="93182" y="65958"/>
                  </a:moveTo>
                  <a:lnTo>
                    <a:pt x="65761" y="65958"/>
                  </a:lnTo>
                  <a:lnTo>
                    <a:pt x="65761" y="28267"/>
                  </a:lnTo>
                  <a:lnTo>
                    <a:pt x="126861" y="28267"/>
                  </a:lnTo>
                  <a:lnTo>
                    <a:pt x="120314" y="33237"/>
                  </a:lnTo>
                  <a:lnTo>
                    <a:pt x="93182" y="65958"/>
                  </a:lnTo>
                  <a:close/>
                </a:path>
              </a:pathLst>
            </a:custGeom>
            <a:solidFill>
              <a:srgbClr val="8E8EC1"/>
            </a:solidFill>
          </p:spPr>
          <p:txBody>
            <a:bodyPr wrap="square" lIns="0" tIns="0" rIns="0" bIns="0" rtlCol="0"/>
            <a:lstStyle/>
            <a:p>
              <a:endParaRPr/>
            </a:p>
          </p:txBody>
        </p:sp>
        <p:pic>
          <p:nvPicPr>
            <p:cNvPr id="13" name="object 13"/>
            <p:cNvPicPr/>
            <p:nvPr/>
          </p:nvPicPr>
          <p:blipFill>
            <a:blip r:embed="rId4" cstate="print"/>
            <a:stretch>
              <a:fillRect/>
            </a:stretch>
          </p:blipFill>
          <p:spPr>
            <a:xfrm>
              <a:off x="3231727" y="1858756"/>
              <a:ext cx="216074" cy="105910"/>
            </a:xfrm>
            <a:prstGeom prst="rect">
              <a:avLst/>
            </a:prstGeom>
          </p:spPr>
        </p:pic>
        <p:pic>
          <p:nvPicPr>
            <p:cNvPr id="14" name="object 14"/>
            <p:cNvPicPr/>
            <p:nvPr/>
          </p:nvPicPr>
          <p:blipFill>
            <a:blip r:embed="rId5" cstate="print"/>
            <a:stretch>
              <a:fillRect/>
            </a:stretch>
          </p:blipFill>
          <p:spPr>
            <a:xfrm>
              <a:off x="3353856" y="1992934"/>
              <a:ext cx="206679" cy="216720"/>
            </a:xfrm>
            <a:prstGeom prst="rect">
              <a:avLst/>
            </a:prstGeom>
          </p:spPr>
        </p:pic>
        <p:sp>
          <p:nvSpPr>
            <p:cNvPr id="15" name="object 15"/>
            <p:cNvSpPr/>
            <p:nvPr/>
          </p:nvSpPr>
          <p:spPr>
            <a:xfrm>
              <a:off x="2865336" y="1992998"/>
              <a:ext cx="460375" cy="216535"/>
            </a:xfrm>
            <a:custGeom>
              <a:avLst/>
              <a:gdLst/>
              <a:ahLst/>
              <a:cxnLst/>
              <a:rect l="l" t="t" r="r" b="b"/>
              <a:pathLst>
                <a:path w="460375" h="216535">
                  <a:moveTo>
                    <a:pt x="216077" y="28206"/>
                  </a:moveTo>
                  <a:lnTo>
                    <a:pt x="65760" y="28206"/>
                  </a:lnTo>
                  <a:lnTo>
                    <a:pt x="65760" y="65900"/>
                  </a:lnTo>
                  <a:lnTo>
                    <a:pt x="216077" y="65900"/>
                  </a:lnTo>
                  <a:lnTo>
                    <a:pt x="216077" y="28206"/>
                  </a:lnTo>
                  <a:close/>
                </a:path>
                <a:path w="460375" h="216535">
                  <a:moveTo>
                    <a:pt x="216077" y="0"/>
                  </a:moveTo>
                  <a:lnTo>
                    <a:pt x="0" y="0"/>
                  </a:lnTo>
                  <a:lnTo>
                    <a:pt x="0" y="27978"/>
                  </a:lnTo>
                  <a:lnTo>
                    <a:pt x="0" y="66141"/>
                  </a:lnTo>
                  <a:lnTo>
                    <a:pt x="0" y="216217"/>
                  </a:lnTo>
                  <a:lnTo>
                    <a:pt x="216077" y="216217"/>
                  </a:lnTo>
                  <a:lnTo>
                    <a:pt x="216077" y="66141"/>
                  </a:lnTo>
                  <a:lnTo>
                    <a:pt x="28181" y="66141"/>
                  </a:lnTo>
                  <a:lnTo>
                    <a:pt x="28181" y="27978"/>
                  </a:lnTo>
                  <a:lnTo>
                    <a:pt x="216077" y="27978"/>
                  </a:lnTo>
                  <a:lnTo>
                    <a:pt x="216077" y="0"/>
                  </a:lnTo>
                  <a:close/>
                </a:path>
                <a:path w="460375" h="216535">
                  <a:moveTo>
                    <a:pt x="460324" y="28206"/>
                  </a:moveTo>
                  <a:lnTo>
                    <a:pt x="310019" y="28206"/>
                  </a:lnTo>
                  <a:lnTo>
                    <a:pt x="310019" y="65900"/>
                  </a:lnTo>
                  <a:lnTo>
                    <a:pt x="460324" y="65900"/>
                  </a:lnTo>
                  <a:lnTo>
                    <a:pt x="460324" y="28206"/>
                  </a:lnTo>
                  <a:close/>
                </a:path>
                <a:path w="460375" h="216535">
                  <a:moveTo>
                    <a:pt x="460324" y="0"/>
                  </a:moveTo>
                  <a:lnTo>
                    <a:pt x="244259" y="0"/>
                  </a:lnTo>
                  <a:lnTo>
                    <a:pt x="244259" y="27978"/>
                  </a:lnTo>
                  <a:lnTo>
                    <a:pt x="244259" y="66141"/>
                  </a:lnTo>
                  <a:lnTo>
                    <a:pt x="244259" y="216217"/>
                  </a:lnTo>
                  <a:lnTo>
                    <a:pt x="460324" y="216217"/>
                  </a:lnTo>
                  <a:lnTo>
                    <a:pt x="460324" y="66141"/>
                  </a:lnTo>
                  <a:lnTo>
                    <a:pt x="272440" y="66141"/>
                  </a:lnTo>
                  <a:lnTo>
                    <a:pt x="272440" y="27978"/>
                  </a:lnTo>
                  <a:lnTo>
                    <a:pt x="460324" y="27978"/>
                  </a:lnTo>
                  <a:lnTo>
                    <a:pt x="460324" y="0"/>
                  </a:lnTo>
                  <a:close/>
                </a:path>
              </a:pathLst>
            </a:custGeom>
            <a:solidFill>
              <a:srgbClr val="8E8EC1"/>
            </a:solidFill>
          </p:spPr>
          <p:txBody>
            <a:bodyPr wrap="square" lIns="0" tIns="0" rIns="0" bIns="0" rtlCol="0"/>
            <a:lstStyle/>
            <a:p>
              <a:endParaRPr/>
            </a:p>
          </p:txBody>
        </p:sp>
        <p:pic>
          <p:nvPicPr>
            <p:cNvPr id="16" name="object 16"/>
            <p:cNvPicPr/>
            <p:nvPr/>
          </p:nvPicPr>
          <p:blipFill>
            <a:blip r:embed="rId6" cstate="print"/>
            <a:stretch>
              <a:fillRect/>
            </a:stretch>
          </p:blipFill>
          <p:spPr>
            <a:xfrm>
              <a:off x="2987471" y="1747944"/>
              <a:ext cx="216074" cy="216720"/>
            </a:xfrm>
            <a:prstGeom prst="rect">
              <a:avLst/>
            </a:prstGeom>
          </p:spPr>
        </p:pic>
        <p:sp>
          <p:nvSpPr>
            <p:cNvPr id="17" name="object 17"/>
            <p:cNvSpPr/>
            <p:nvPr/>
          </p:nvSpPr>
          <p:spPr>
            <a:xfrm>
              <a:off x="3190018" y="1503245"/>
              <a:ext cx="436245" cy="576580"/>
            </a:xfrm>
            <a:custGeom>
              <a:avLst/>
              <a:gdLst/>
              <a:ahLst/>
              <a:cxnLst/>
              <a:rect l="l" t="t" r="r" b="b"/>
              <a:pathLst>
                <a:path w="436245" h="576580">
                  <a:moveTo>
                    <a:pt x="176152" y="386468"/>
                  </a:moveTo>
                  <a:lnTo>
                    <a:pt x="131686" y="377234"/>
                  </a:lnTo>
                  <a:lnTo>
                    <a:pt x="90580" y="357881"/>
                  </a:lnTo>
                  <a:lnTo>
                    <a:pt x="54730" y="329042"/>
                  </a:lnTo>
                  <a:lnTo>
                    <a:pt x="26031" y="291350"/>
                  </a:lnTo>
                  <a:lnTo>
                    <a:pt x="8027" y="250420"/>
                  </a:lnTo>
                  <a:lnTo>
                    <a:pt x="0" y="207849"/>
                  </a:lnTo>
                  <a:lnTo>
                    <a:pt x="1535" y="165230"/>
                  </a:lnTo>
                  <a:lnTo>
                    <a:pt x="12220" y="124154"/>
                  </a:lnTo>
                  <a:lnTo>
                    <a:pt x="31639" y="86215"/>
                  </a:lnTo>
                  <a:lnTo>
                    <a:pt x="59378" y="53004"/>
                  </a:lnTo>
                  <a:lnTo>
                    <a:pt x="95024" y="26113"/>
                  </a:lnTo>
                  <a:lnTo>
                    <a:pt x="135836" y="8052"/>
                  </a:lnTo>
                  <a:lnTo>
                    <a:pt x="178282" y="0"/>
                  </a:lnTo>
                  <a:lnTo>
                    <a:pt x="220776" y="1540"/>
                  </a:lnTo>
                  <a:lnTo>
                    <a:pt x="261730" y="12257"/>
                  </a:lnTo>
                  <a:lnTo>
                    <a:pt x="299557" y="31736"/>
                  </a:lnTo>
                  <a:lnTo>
                    <a:pt x="307176" y="38138"/>
                  </a:lnTo>
                  <a:lnTo>
                    <a:pt x="208457" y="38138"/>
                  </a:lnTo>
                  <a:lnTo>
                    <a:pt x="160416" y="40743"/>
                  </a:lnTo>
                  <a:lnTo>
                    <a:pt x="113973" y="58885"/>
                  </a:lnTo>
                  <a:lnTo>
                    <a:pt x="75568" y="90748"/>
                  </a:lnTo>
                  <a:lnTo>
                    <a:pt x="49920" y="131573"/>
                  </a:lnTo>
                  <a:lnTo>
                    <a:pt x="37939" y="177838"/>
                  </a:lnTo>
                  <a:lnTo>
                    <a:pt x="40536" y="226023"/>
                  </a:lnTo>
                  <a:lnTo>
                    <a:pt x="58620" y="272609"/>
                  </a:lnTo>
                  <a:lnTo>
                    <a:pt x="90413" y="311082"/>
                  </a:lnTo>
                  <a:lnTo>
                    <a:pt x="131117" y="336782"/>
                  </a:lnTo>
                  <a:lnTo>
                    <a:pt x="177233" y="348798"/>
                  </a:lnTo>
                  <a:lnTo>
                    <a:pt x="313738" y="348798"/>
                  </a:lnTo>
                  <a:lnTo>
                    <a:pt x="327354" y="372046"/>
                  </a:lnTo>
                  <a:lnTo>
                    <a:pt x="267583" y="372046"/>
                  </a:lnTo>
                  <a:lnTo>
                    <a:pt x="222083" y="384949"/>
                  </a:lnTo>
                  <a:lnTo>
                    <a:pt x="176152" y="386468"/>
                  </a:lnTo>
                  <a:close/>
                </a:path>
                <a:path w="436245" h="576580">
                  <a:moveTo>
                    <a:pt x="313738" y="348798"/>
                  </a:moveTo>
                  <a:lnTo>
                    <a:pt x="177233" y="348798"/>
                  </a:lnTo>
                  <a:lnTo>
                    <a:pt x="225263" y="346216"/>
                  </a:lnTo>
                  <a:lnTo>
                    <a:pt x="271707" y="328127"/>
                  </a:lnTo>
                  <a:lnTo>
                    <a:pt x="310112" y="296259"/>
                  </a:lnTo>
                  <a:lnTo>
                    <a:pt x="335762" y="255432"/>
                  </a:lnTo>
                  <a:lnTo>
                    <a:pt x="347744" y="209167"/>
                  </a:lnTo>
                  <a:lnTo>
                    <a:pt x="345147" y="160984"/>
                  </a:lnTo>
                  <a:lnTo>
                    <a:pt x="327059" y="114403"/>
                  </a:lnTo>
                  <a:lnTo>
                    <a:pt x="295290" y="75882"/>
                  </a:lnTo>
                  <a:lnTo>
                    <a:pt x="254585" y="50156"/>
                  </a:lnTo>
                  <a:lnTo>
                    <a:pt x="208457" y="38138"/>
                  </a:lnTo>
                  <a:lnTo>
                    <a:pt x="307176" y="38138"/>
                  </a:lnTo>
                  <a:lnTo>
                    <a:pt x="332669" y="59560"/>
                  </a:lnTo>
                  <a:lnTo>
                    <a:pt x="359480" y="95313"/>
                  </a:lnTo>
                  <a:lnTo>
                    <a:pt x="378204" y="138770"/>
                  </a:lnTo>
                  <a:lnTo>
                    <a:pt x="385781" y="184157"/>
                  </a:lnTo>
                  <a:lnTo>
                    <a:pt x="382581" y="229518"/>
                  </a:lnTo>
                  <a:lnTo>
                    <a:pt x="368975" y="272896"/>
                  </a:lnTo>
                  <a:lnTo>
                    <a:pt x="345334" y="312335"/>
                  </a:lnTo>
                  <a:lnTo>
                    <a:pt x="312028" y="345879"/>
                  </a:lnTo>
                  <a:lnTo>
                    <a:pt x="313738" y="348798"/>
                  </a:lnTo>
                  <a:close/>
                </a:path>
                <a:path w="436245" h="576580">
                  <a:moveTo>
                    <a:pt x="396998" y="576058"/>
                  </a:moveTo>
                  <a:lnTo>
                    <a:pt x="351513" y="554458"/>
                  </a:lnTo>
                  <a:lnTo>
                    <a:pt x="293267" y="455050"/>
                  </a:lnTo>
                  <a:lnTo>
                    <a:pt x="287048" y="434050"/>
                  </a:lnTo>
                  <a:lnTo>
                    <a:pt x="287859" y="423122"/>
                  </a:lnTo>
                  <a:lnTo>
                    <a:pt x="291313" y="412563"/>
                  </a:lnTo>
                  <a:lnTo>
                    <a:pt x="267583" y="372046"/>
                  </a:lnTo>
                  <a:lnTo>
                    <a:pt x="327354" y="372046"/>
                  </a:lnTo>
                  <a:lnTo>
                    <a:pt x="335759" y="386396"/>
                  </a:lnTo>
                  <a:lnTo>
                    <a:pt x="346623" y="388518"/>
                  </a:lnTo>
                  <a:lnTo>
                    <a:pt x="430014" y="508203"/>
                  </a:lnTo>
                  <a:lnTo>
                    <a:pt x="435661" y="525126"/>
                  </a:lnTo>
                  <a:lnTo>
                    <a:pt x="434546" y="542336"/>
                  </a:lnTo>
                  <a:lnTo>
                    <a:pt x="427164" y="557913"/>
                  </a:lnTo>
                  <a:lnTo>
                    <a:pt x="414015" y="569940"/>
                  </a:lnTo>
                  <a:lnTo>
                    <a:pt x="396998" y="576058"/>
                  </a:lnTo>
                  <a:close/>
                </a:path>
              </a:pathLst>
            </a:custGeom>
            <a:solidFill>
              <a:srgbClr val="8E8EC1"/>
            </a:solidFill>
          </p:spPr>
          <p:txBody>
            <a:bodyPr wrap="square" lIns="0" tIns="0" rIns="0" bIns="0" rtlCol="0"/>
            <a:lstStyle/>
            <a:p>
              <a:endParaRPr/>
            </a:p>
          </p:txBody>
        </p:sp>
      </p:grpSp>
      <p:sp>
        <p:nvSpPr>
          <p:cNvPr id="18" name="object 18"/>
          <p:cNvSpPr/>
          <p:nvPr/>
        </p:nvSpPr>
        <p:spPr>
          <a:xfrm>
            <a:off x="10119105" y="1493536"/>
            <a:ext cx="713740" cy="716280"/>
          </a:xfrm>
          <a:custGeom>
            <a:avLst/>
            <a:gdLst/>
            <a:ahLst/>
            <a:cxnLst/>
            <a:rect l="l" t="t" r="r" b="b"/>
            <a:pathLst>
              <a:path w="713740" h="716280">
                <a:moveTo>
                  <a:pt x="356794" y="715742"/>
                </a:moveTo>
                <a:lnTo>
                  <a:pt x="308377" y="712473"/>
                </a:lnTo>
                <a:lnTo>
                  <a:pt x="261941" y="702955"/>
                </a:lnTo>
                <a:lnTo>
                  <a:pt x="217909" y="687614"/>
                </a:lnTo>
                <a:lnTo>
                  <a:pt x="176708" y="666876"/>
                </a:lnTo>
                <a:lnTo>
                  <a:pt x="138762" y="641168"/>
                </a:lnTo>
                <a:lnTo>
                  <a:pt x="104496" y="610917"/>
                </a:lnTo>
                <a:lnTo>
                  <a:pt x="74336" y="576548"/>
                </a:lnTo>
                <a:lnTo>
                  <a:pt x="48707" y="538487"/>
                </a:lnTo>
                <a:lnTo>
                  <a:pt x="28033" y="497162"/>
                </a:lnTo>
                <a:lnTo>
                  <a:pt x="12741" y="452999"/>
                </a:lnTo>
                <a:lnTo>
                  <a:pt x="3258" y="406442"/>
                </a:lnTo>
                <a:lnTo>
                  <a:pt x="0" y="357861"/>
                </a:lnTo>
                <a:lnTo>
                  <a:pt x="3259" y="309300"/>
                </a:lnTo>
                <a:lnTo>
                  <a:pt x="12749" y="262724"/>
                </a:lnTo>
                <a:lnTo>
                  <a:pt x="28044" y="218561"/>
                </a:lnTo>
                <a:lnTo>
                  <a:pt x="48720" y="177236"/>
                </a:lnTo>
                <a:lnTo>
                  <a:pt x="74351" y="139177"/>
                </a:lnTo>
                <a:lnTo>
                  <a:pt x="104512" y="104809"/>
                </a:lnTo>
                <a:lnTo>
                  <a:pt x="138779" y="74558"/>
                </a:lnTo>
                <a:lnTo>
                  <a:pt x="176726" y="48852"/>
                </a:lnTo>
                <a:lnTo>
                  <a:pt x="217928" y="28117"/>
                </a:lnTo>
                <a:lnTo>
                  <a:pt x="261959" y="12779"/>
                </a:lnTo>
                <a:lnTo>
                  <a:pt x="308396" y="3264"/>
                </a:lnTo>
                <a:lnTo>
                  <a:pt x="356813" y="0"/>
                </a:lnTo>
                <a:lnTo>
                  <a:pt x="357095" y="0"/>
                </a:lnTo>
                <a:lnTo>
                  <a:pt x="405487" y="3283"/>
                </a:lnTo>
                <a:lnTo>
                  <a:pt x="451899" y="12813"/>
                </a:lnTo>
                <a:lnTo>
                  <a:pt x="495905" y="28163"/>
                </a:lnTo>
                <a:lnTo>
                  <a:pt x="537081" y="48906"/>
                </a:lnTo>
                <a:lnTo>
                  <a:pt x="575001" y="74616"/>
                </a:lnTo>
                <a:lnTo>
                  <a:pt x="609241" y="104866"/>
                </a:lnTo>
                <a:lnTo>
                  <a:pt x="639376" y="139231"/>
                </a:lnTo>
                <a:lnTo>
                  <a:pt x="664982" y="177283"/>
                </a:lnTo>
                <a:lnTo>
                  <a:pt x="685632" y="218597"/>
                </a:lnTo>
                <a:lnTo>
                  <a:pt x="700903" y="262746"/>
                </a:lnTo>
                <a:lnTo>
                  <a:pt x="701465" y="265510"/>
                </a:lnTo>
                <a:lnTo>
                  <a:pt x="157095" y="265510"/>
                </a:lnTo>
                <a:lnTo>
                  <a:pt x="157095" y="293778"/>
                </a:lnTo>
                <a:lnTo>
                  <a:pt x="214157" y="293778"/>
                </a:lnTo>
                <a:lnTo>
                  <a:pt x="214157" y="465477"/>
                </a:lnTo>
                <a:lnTo>
                  <a:pt x="696543" y="465477"/>
                </a:lnTo>
                <a:lnTo>
                  <a:pt x="664887" y="538505"/>
                </a:lnTo>
                <a:lnTo>
                  <a:pt x="639256" y="576565"/>
                </a:lnTo>
                <a:lnTo>
                  <a:pt x="609095" y="610933"/>
                </a:lnTo>
                <a:lnTo>
                  <a:pt x="574828" y="641183"/>
                </a:lnTo>
                <a:lnTo>
                  <a:pt x="536881" y="666889"/>
                </a:lnTo>
                <a:lnTo>
                  <a:pt x="495679" y="687625"/>
                </a:lnTo>
                <a:lnTo>
                  <a:pt x="451647" y="702963"/>
                </a:lnTo>
                <a:lnTo>
                  <a:pt x="405211" y="712477"/>
                </a:lnTo>
                <a:lnTo>
                  <a:pt x="356794" y="715742"/>
                </a:lnTo>
                <a:close/>
              </a:path>
              <a:path w="713740" h="716280">
                <a:moveTo>
                  <a:pt x="330292" y="465477"/>
                </a:moveTo>
                <a:lnTo>
                  <a:pt x="247263" y="465477"/>
                </a:lnTo>
                <a:lnTo>
                  <a:pt x="247263" y="293797"/>
                </a:lnTo>
                <a:lnTo>
                  <a:pt x="304730" y="293797"/>
                </a:lnTo>
                <a:lnTo>
                  <a:pt x="304730" y="265510"/>
                </a:lnTo>
                <a:lnTo>
                  <a:pt x="701465" y="265510"/>
                </a:lnTo>
                <a:lnTo>
                  <a:pt x="330292" y="265548"/>
                </a:lnTo>
                <a:lnTo>
                  <a:pt x="330292" y="465477"/>
                </a:lnTo>
                <a:close/>
              </a:path>
              <a:path w="713740" h="716280">
                <a:moveTo>
                  <a:pt x="437897" y="421606"/>
                </a:moveTo>
                <a:lnTo>
                  <a:pt x="437108" y="421606"/>
                </a:lnTo>
                <a:lnTo>
                  <a:pt x="436328" y="418081"/>
                </a:lnTo>
                <a:lnTo>
                  <a:pt x="435304" y="414623"/>
                </a:lnTo>
                <a:lnTo>
                  <a:pt x="430165" y="401102"/>
                </a:lnTo>
                <a:lnTo>
                  <a:pt x="377058" y="265548"/>
                </a:lnTo>
                <a:lnTo>
                  <a:pt x="701473" y="265548"/>
                </a:lnTo>
                <a:lnTo>
                  <a:pt x="499769" y="265576"/>
                </a:lnTo>
                <a:lnTo>
                  <a:pt x="446221" y="398153"/>
                </a:lnTo>
                <a:lnTo>
                  <a:pt x="444642" y="401997"/>
                </a:lnTo>
                <a:lnTo>
                  <a:pt x="443186" y="405870"/>
                </a:lnTo>
                <a:lnTo>
                  <a:pt x="440537" y="413691"/>
                </a:lnTo>
                <a:lnTo>
                  <a:pt x="437897" y="421606"/>
                </a:lnTo>
                <a:close/>
              </a:path>
              <a:path w="713740" h="716280">
                <a:moveTo>
                  <a:pt x="696543" y="465477"/>
                </a:moveTo>
                <a:lnTo>
                  <a:pt x="544553" y="465477"/>
                </a:lnTo>
                <a:lnTo>
                  <a:pt x="544553" y="265576"/>
                </a:lnTo>
                <a:lnTo>
                  <a:pt x="701479" y="265576"/>
                </a:lnTo>
                <a:lnTo>
                  <a:pt x="710369" y="309300"/>
                </a:lnTo>
                <a:lnTo>
                  <a:pt x="713607" y="357880"/>
                </a:lnTo>
                <a:lnTo>
                  <a:pt x="710348" y="406442"/>
                </a:lnTo>
                <a:lnTo>
                  <a:pt x="700858" y="453017"/>
                </a:lnTo>
                <a:lnTo>
                  <a:pt x="696543" y="465477"/>
                </a:lnTo>
                <a:close/>
              </a:path>
              <a:path w="713740" h="716280">
                <a:moveTo>
                  <a:pt x="425412" y="465477"/>
                </a:moveTo>
                <a:lnTo>
                  <a:pt x="361003" y="465477"/>
                </a:lnTo>
                <a:lnTo>
                  <a:pt x="360909" y="316016"/>
                </a:lnTo>
                <a:lnTo>
                  <a:pt x="360794" y="309853"/>
                </a:lnTo>
                <a:lnTo>
                  <a:pt x="360686" y="305243"/>
                </a:lnTo>
                <a:lnTo>
                  <a:pt x="360439" y="297745"/>
                </a:lnTo>
                <a:lnTo>
                  <a:pt x="360608" y="297745"/>
                </a:lnTo>
                <a:lnTo>
                  <a:pt x="362159" y="305243"/>
                </a:lnTo>
                <a:lnTo>
                  <a:pt x="363408" y="310965"/>
                </a:lnTo>
                <a:lnTo>
                  <a:pt x="364432" y="314159"/>
                </a:lnTo>
                <a:lnTo>
                  <a:pt x="365766" y="317231"/>
                </a:lnTo>
                <a:lnTo>
                  <a:pt x="425412" y="465477"/>
                </a:lnTo>
                <a:close/>
              </a:path>
              <a:path w="713740" h="716280">
                <a:moveTo>
                  <a:pt x="511860" y="465477"/>
                </a:moveTo>
                <a:lnTo>
                  <a:pt x="448203" y="465477"/>
                </a:lnTo>
                <a:lnTo>
                  <a:pt x="507698" y="316016"/>
                </a:lnTo>
                <a:lnTo>
                  <a:pt x="508978" y="312715"/>
                </a:lnTo>
                <a:lnTo>
                  <a:pt x="509944" y="309853"/>
                </a:lnTo>
                <a:lnTo>
                  <a:pt x="511606" y="304134"/>
                </a:lnTo>
                <a:lnTo>
                  <a:pt x="512386" y="301590"/>
                </a:lnTo>
                <a:lnTo>
                  <a:pt x="513213" y="299045"/>
                </a:lnTo>
                <a:lnTo>
                  <a:pt x="513654" y="299045"/>
                </a:lnTo>
                <a:lnTo>
                  <a:pt x="513056" y="305243"/>
                </a:lnTo>
                <a:lnTo>
                  <a:pt x="512639" y="310965"/>
                </a:lnTo>
                <a:lnTo>
                  <a:pt x="512029" y="323130"/>
                </a:lnTo>
                <a:lnTo>
                  <a:pt x="511913" y="327587"/>
                </a:lnTo>
                <a:lnTo>
                  <a:pt x="511860" y="465477"/>
                </a:lnTo>
                <a:close/>
              </a:path>
            </a:pathLst>
          </a:custGeom>
          <a:solidFill>
            <a:srgbClr val="8E8EC1"/>
          </a:solidFill>
        </p:spPr>
        <p:txBody>
          <a:bodyPr wrap="square" lIns="0" tIns="0" rIns="0" bIns="0" rtlCol="0"/>
          <a:lstStyle/>
          <a:p>
            <a:endParaRPr/>
          </a:p>
        </p:txBody>
      </p:sp>
      <p:sp>
        <p:nvSpPr>
          <p:cNvPr id="19" name="object 19"/>
          <p:cNvSpPr txBox="1"/>
          <p:nvPr/>
        </p:nvSpPr>
        <p:spPr>
          <a:xfrm>
            <a:off x="307847" y="2875026"/>
            <a:ext cx="2137410" cy="1046480"/>
          </a:xfrm>
          <a:prstGeom prst="rect">
            <a:avLst/>
          </a:prstGeom>
          <a:solidFill>
            <a:srgbClr val="E6E6F0"/>
          </a:solidFill>
        </p:spPr>
        <p:txBody>
          <a:bodyPr vert="horz" wrap="square" lIns="0" tIns="2540" rIns="0" bIns="0" rtlCol="0">
            <a:spAutoFit/>
          </a:bodyPr>
          <a:lstStyle/>
          <a:p>
            <a:pPr marL="46990" marR="38735" indent="-1270" algn="ctr">
              <a:lnSpc>
                <a:spcPts val="2039"/>
              </a:lnSpc>
              <a:spcBef>
                <a:spcPts val="20"/>
              </a:spcBef>
            </a:pPr>
            <a:r>
              <a:rPr sz="1700" b="1" dirty="0">
                <a:solidFill>
                  <a:srgbClr val="585858"/>
                </a:solidFill>
                <a:latin typeface="Segoe UI"/>
                <a:cs typeface="Segoe UI"/>
              </a:rPr>
              <a:t>Increase</a:t>
            </a:r>
            <a:r>
              <a:rPr sz="1700" b="1" spc="-60" dirty="0">
                <a:solidFill>
                  <a:srgbClr val="585858"/>
                </a:solidFill>
                <a:latin typeface="Segoe UI"/>
                <a:cs typeface="Segoe UI"/>
              </a:rPr>
              <a:t> </a:t>
            </a:r>
            <a:r>
              <a:rPr sz="1700" b="1" dirty="0">
                <a:solidFill>
                  <a:srgbClr val="585858"/>
                </a:solidFill>
                <a:latin typeface="Segoe UI"/>
                <a:cs typeface="Segoe UI"/>
              </a:rPr>
              <a:t>prices</a:t>
            </a:r>
            <a:r>
              <a:rPr sz="1700" b="1" spc="-55" dirty="0">
                <a:solidFill>
                  <a:srgbClr val="585858"/>
                </a:solidFill>
                <a:latin typeface="Segoe UI"/>
                <a:cs typeface="Segoe UI"/>
              </a:rPr>
              <a:t> </a:t>
            </a:r>
            <a:r>
              <a:rPr sz="1700" b="1" spc="-25" dirty="0">
                <a:solidFill>
                  <a:srgbClr val="585858"/>
                </a:solidFill>
                <a:latin typeface="Segoe UI"/>
                <a:cs typeface="Segoe UI"/>
              </a:rPr>
              <a:t>for </a:t>
            </a:r>
            <a:r>
              <a:rPr sz="1700" b="1" dirty="0">
                <a:solidFill>
                  <a:srgbClr val="585858"/>
                </a:solidFill>
                <a:latin typeface="Segoe UI"/>
                <a:cs typeface="Segoe UI"/>
              </a:rPr>
              <a:t>select</a:t>
            </a:r>
            <a:r>
              <a:rPr sz="1700" b="1" spc="-55" dirty="0">
                <a:solidFill>
                  <a:srgbClr val="585858"/>
                </a:solidFill>
                <a:latin typeface="Segoe UI"/>
                <a:cs typeface="Segoe UI"/>
              </a:rPr>
              <a:t> </a:t>
            </a:r>
            <a:r>
              <a:rPr sz="1700" b="1" dirty="0">
                <a:solidFill>
                  <a:srgbClr val="585858"/>
                </a:solidFill>
                <a:latin typeface="Segoe UI"/>
                <a:cs typeface="Segoe UI"/>
              </a:rPr>
              <a:t>products</a:t>
            </a:r>
            <a:r>
              <a:rPr sz="1700" b="1" spc="-75" dirty="0">
                <a:solidFill>
                  <a:srgbClr val="585858"/>
                </a:solidFill>
                <a:latin typeface="Segoe UI"/>
                <a:cs typeface="Segoe UI"/>
              </a:rPr>
              <a:t> </a:t>
            </a:r>
            <a:r>
              <a:rPr sz="1700" b="1" spc="-20" dirty="0">
                <a:solidFill>
                  <a:srgbClr val="585858"/>
                </a:solidFill>
                <a:latin typeface="Segoe UI"/>
                <a:cs typeface="Segoe UI"/>
              </a:rPr>
              <a:t>with </a:t>
            </a:r>
            <a:r>
              <a:rPr sz="1700" b="1" dirty="0">
                <a:solidFill>
                  <a:srgbClr val="585858"/>
                </a:solidFill>
                <a:latin typeface="Segoe UI"/>
                <a:cs typeface="Segoe UI"/>
              </a:rPr>
              <a:t>positive</a:t>
            </a:r>
            <a:r>
              <a:rPr sz="1700" b="1" spc="-75" dirty="0">
                <a:solidFill>
                  <a:srgbClr val="585858"/>
                </a:solidFill>
                <a:latin typeface="Segoe UI"/>
                <a:cs typeface="Segoe UI"/>
              </a:rPr>
              <a:t> </a:t>
            </a:r>
            <a:r>
              <a:rPr sz="1700" b="1" spc="-20" dirty="0">
                <a:solidFill>
                  <a:srgbClr val="585858"/>
                </a:solidFill>
                <a:latin typeface="Segoe UI"/>
                <a:cs typeface="Segoe UI"/>
              </a:rPr>
              <a:t>price </a:t>
            </a:r>
            <a:r>
              <a:rPr sz="1700" b="1" dirty="0">
                <a:solidFill>
                  <a:srgbClr val="585858"/>
                </a:solidFill>
                <a:latin typeface="Segoe UI"/>
                <a:cs typeface="Segoe UI"/>
              </a:rPr>
              <a:t>elasticity</a:t>
            </a:r>
            <a:r>
              <a:rPr sz="1700" b="1" spc="-75" dirty="0">
                <a:solidFill>
                  <a:srgbClr val="585858"/>
                </a:solidFill>
                <a:latin typeface="Segoe UI"/>
                <a:cs typeface="Segoe UI"/>
              </a:rPr>
              <a:t> </a:t>
            </a:r>
            <a:r>
              <a:rPr sz="1700" b="1" spc="-10" dirty="0">
                <a:solidFill>
                  <a:srgbClr val="585858"/>
                </a:solidFill>
                <a:latin typeface="Segoe UI"/>
                <a:cs typeface="Segoe UI"/>
              </a:rPr>
              <a:t>coefficient</a:t>
            </a:r>
            <a:endParaRPr sz="1700">
              <a:latin typeface="Segoe UI"/>
              <a:cs typeface="Segoe UI"/>
            </a:endParaRPr>
          </a:p>
        </p:txBody>
      </p:sp>
      <p:sp>
        <p:nvSpPr>
          <p:cNvPr id="24" name="object 24"/>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48</a:t>
            </a:fld>
            <a:endParaRPr spc="-25" dirty="0"/>
          </a:p>
        </p:txBody>
      </p:sp>
      <p:sp>
        <p:nvSpPr>
          <p:cNvPr id="20" name="object 20"/>
          <p:cNvSpPr txBox="1"/>
          <p:nvPr/>
        </p:nvSpPr>
        <p:spPr>
          <a:xfrm>
            <a:off x="2160270" y="4553711"/>
            <a:ext cx="2319655" cy="1047115"/>
          </a:xfrm>
          <a:prstGeom prst="rect">
            <a:avLst/>
          </a:prstGeom>
          <a:solidFill>
            <a:srgbClr val="E6E6F0"/>
          </a:solidFill>
        </p:spPr>
        <p:txBody>
          <a:bodyPr vert="horz" wrap="square" lIns="0" tIns="3175" rIns="0" bIns="0" rtlCol="0">
            <a:spAutoFit/>
          </a:bodyPr>
          <a:lstStyle/>
          <a:p>
            <a:pPr marL="79375" marR="73025" algn="ctr">
              <a:lnSpc>
                <a:spcPts val="2039"/>
              </a:lnSpc>
              <a:spcBef>
                <a:spcPts val="25"/>
              </a:spcBef>
            </a:pPr>
            <a:r>
              <a:rPr sz="1700" b="1" dirty="0">
                <a:solidFill>
                  <a:srgbClr val="585858"/>
                </a:solidFill>
                <a:latin typeface="Segoe UI"/>
                <a:cs typeface="Segoe UI"/>
              </a:rPr>
              <a:t>Review</a:t>
            </a:r>
            <a:r>
              <a:rPr sz="1700" b="1" spc="-55" dirty="0">
                <a:solidFill>
                  <a:srgbClr val="585858"/>
                </a:solidFill>
                <a:latin typeface="Segoe UI"/>
                <a:cs typeface="Segoe UI"/>
              </a:rPr>
              <a:t> </a:t>
            </a:r>
            <a:r>
              <a:rPr sz="1700" b="1" dirty="0">
                <a:solidFill>
                  <a:srgbClr val="585858"/>
                </a:solidFill>
                <a:latin typeface="Segoe UI"/>
                <a:cs typeface="Segoe UI"/>
              </a:rPr>
              <a:t>SKUs</a:t>
            </a:r>
            <a:r>
              <a:rPr sz="1700" b="1" spc="-85" dirty="0">
                <a:solidFill>
                  <a:srgbClr val="585858"/>
                </a:solidFill>
                <a:latin typeface="Segoe UI"/>
                <a:cs typeface="Segoe UI"/>
              </a:rPr>
              <a:t> </a:t>
            </a:r>
            <a:r>
              <a:rPr sz="1700" b="1" spc="-25" dirty="0">
                <a:solidFill>
                  <a:srgbClr val="585858"/>
                </a:solidFill>
                <a:latin typeface="Segoe UI"/>
                <a:cs typeface="Segoe UI"/>
              </a:rPr>
              <a:t>and </a:t>
            </a:r>
            <a:r>
              <a:rPr sz="1700" b="1" dirty="0">
                <a:solidFill>
                  <a:srgbClr val="585858"/>
                </a:solidFill>
                <a:latin typeface="Segoe UI"/>
                <a:cs typeface="Segoe UI"/>
              </a:rPr>
              <a:t>engage</a:t>
            </a:r>
            <a:r>
              <a:rPr sz="1700" b="1" spc="-40" dirty="0">
                <a:solidFill>
                  <a:srgbClr val="585858"/>
                </a:solidFill>
                <a:latin typeface="Segoe UI"/>
                <a:cs typeface="Segoe UI"/>
              </a:rPr>
              <a:t> </a:t>
            </a:r>
            <a:r>
              <a:rPr sz="1700" b="1" dirty="0">
                <a:solidFill>
                  <a:srgbClr val="585858"/>
                </a:solidFill>
                <a:latin typeface="Segoe UI"/>
                <a:cs typeface="Segoe UI"/>
              </a:rPr>
              <a:t>in</a:t>
            </a:r>
            <a:r>
              <a:rPr sz="1700" b="1" spc="-40" dirty="0">
                <a:solidFill>
                  <a:srgbClr val="585858"/>
                </a:solidFill>
                <a:latin typeface="Segoe UI"/>
                <a:cs typeface="Segoe UI"/>
              </a:rPr>
              <a:t> </a:t>
            </a:r>
            <a:r>
              <a:rPr sz="1700" b="1" spc="-25" dirty="0">
                <a:solidFill>
                  <a:srgbClr val="585858"/>
                </a:solidFill>
                <a:latin typeface="Segoe UI"/>
                <a:cs typeface="Segoe UI"/>
              </a:rPr>
              <a:t>SKU </a:t>
            </a:r>
            <a:r>
              <a:rPr sz="1700" b="1" spc="-10" dirty="0">
                <a:solidFill>
                  <a:srgbClr val="585858"/>
                </a:solidFill>
                <a:latin typeface="Segoe UI"/>
                <a:cs typeface="Segoe UI"/>
              </a:rPr>
              <a:t>rationalization</a:t>
            </a:r>
            <a:r>
              <a:rPr sz="1700" b="1" spc="10" dirty="0">
                <a:solidFill>
                  <a:srgbClr val="585858"/>
                </a:solidFill>
                <a:latin typeface="Segoe UI"/>
                <a:cs typeface="Segoe UI"/>
              </a:rPr>
              <a:t> </a:t>
            </a:r>
            <a:r>
              <a:rPr sz="1700" b="1" spc="-25" dirty="0">
                <a:solidFill>
                  <a:srgbClr val="585858"/>
                </a:solidFill>
                <a:latin typeface="Segoe UI"/>
                <a:cs typeface="Segoe UI"/>
              </a:rPr>
              <a:t>to </a:t>
            </a:r>
            <a:r>
              <a:rPr sz="1700" b="1" dirty="0">
                <a:solidFill>
                  <a:srgbClr val="585858"/>
                </a:solidFill>
                <a:latin typeface="Segoe UI"/>
                <a:cs typeface="Segoe UI"/>
              </a:rPr>
              <a:t>strengthen</a:t>
            </a:r>
            <a:r>
              <a:rPr sz="1700" b="1" spc="-65" dirty="0">
                <a:solidFill>
                  <a:srgbClr val="585858"/>
                </a:solidFill>
                <a:latin typeface="Segoe UI"/>
                <a:cs typeface="Segoe UI"/>
              </a:rPr>
              <a:t> </a:t>
            </a:r>
            <a:r>
              <a:rPr sz="1700" b="1" dirty="0">
                <a:solidFill>
                  <a:srgbClr val="585858"/>
                </a:solidFill>
                <a:latin typeface="Segoe UI"/>
                <a:cs typeface="Segoe UI"/>
              </a:rPr>
              <a:t>the</a:t>
            </a:r>
            <a:r>
              <a:rPr sz="1700" b="1" spc="-60" dirty="0">
                <a:solidFill>
                  <a:srgbClr val="585858"/>
                </a:solidFill>
                <a:latin typeface="Segoe UI"/>
                <a:cs typeface="Segoe UI"/>
              </a:rPr>
              <a:t> </a:t>
            </a:r>
            <a:r>
              <a:rPr sz="1700" b="1" spc="-10" dirty="0">
                <a:solidFill>
                  <a:srgbClr val="585858"/>
                </a:solidFill>
                <a:latin typeface="Segoe UI"/>
                <a:cs typeface="Segoe UI"/>
              </a:rPr>
              <a:t>brand</a:t>
            </a:r>
            <a:endParaRPr sz="1700">
              <a:latin typeface="Segoe UI"/>
              <a:cs typeface="Segoe UI"/>
            </a:endParaRPr>
          </a:p>
        </p:txBody>
      </p:sp>
      <p:sp>
        <p:nvSpPr>
          <p:cNvPr id="21" name="object 21"/>
          <p:cNvSpPr txBox="1"/>
          <p:nvPr/>
        </p:nvSpPr>
        <p:spPr>
          <a:xfrm>
            <a:off x="4367021" y="2875026"/>
            <a:ext cx="2319655" cy="1046480"/>
          </a:xfrm>
          <a:prstGeom prst="rect">
            <a:avLst/>
          </a:prstGeom>
          <a:solidFill>
            <a:srgbClr val="E6E6F0"/>
          </a:solidFill>
        </p:spPr>
        <p:txBody>
          <a:bodyPr vert="horz" wrap="square" lIns="0" tIns="2540" rIns="0" bIns="0" rtlCol="0">
            <a:spAutoFit/>
          </a:bodyPr>
          <a:lstStyle/>
          <a:p>
            <a:pPr marL="99060" marR="91440" algn="ctr">
              <a:lnSpc>
                <a:spcPts val="2039"/>
              </a:lnSpc>
              <a:spcBef>
                <a:spcPts val="20"/>
              </a:spcBef>
            </a:pPr>
            <a:r>
              <a:rPr sz="1700" b="1" dirty="0">
                <a:solidFill>
                  <a:srgbClr val="585858"/>
                </a:solidFill>
                <a:latin typeface="Segoe UI"/>
                <a:cs typeface="Segoe UI"/>
              </a:rPr>
              <a:t>Increase</a:t>
            </a:r>
            <a:r>
              <a:rPr sz="1700" b="1" spc="-50" dirty="0">
                <a:solidFill>
                  <a:srgbClr val="585858"/>
                </a:solidFill>
                <a:latin typeface="Segoe UI"/>
                <a:cs typeface="Segoe UI"/>
              </a:rPr>
              <a:t> </a:t>
            </a:r>
            <a:r>
              <a:rPr sz="1700" b="1" dirty="0">
                <a:solidFill>
                  <a:srgbClr val="585858"/>
                </a:solidFill>
                <a:latin typeface="Segoe UI"/>
                <a:cs typeface="Segoe UI"/>
              </a:rPr>
              <a:t>TDP</a:t>
            </a:r>
            <a:r>
              <a:rPr sz="1700" b="1" spc="-50" dirty="0">
                <a:solidFill>
                  <a:srgbClr val="585858"/>
                </a:solidFill>
                <a:latin typeface="Segoe UI"/>
                <a:cs typeface="Segoe UI"/>
              </a:rPr>
              <a:t> </a:t>
            </a:r>
            <a:r>
              <a:rPr sz="1700" b="1" spc="-25" dirty="0">
                <a:solidFill>
                  <a:srgbClr val="585858"/>
                </a:solidFill>
                <a:latin typeface="Segoe UI"/>
                <a:cs typeface="Segoe UI"/>
              </a:rPr>
              <a:t>for </a:t>
            </a:r>
            <a:r>
              <a:rPr sz="1700" b="1" dirty="0">
                <a:solidFill>
                  <a:srgbClr val="585858"/>
                </a:solidFill>
                <a:latin typeface="Segoe UI"/>
                <a:cs typeface="Segoe UI"/>
              </a:rPr>
              <a:t>products</a:t>
            </a:r>
            <a:r>
              <a:rPr sz="1700" b="1" spc="-70" dirty="0">
                <a:solidFill>
                  <a:srgbClr val="585858"/>
                </a:solidFill>
                <a:latin typeface="Segoe UI"/>
                <a:cs typeface="Segoe UI"/>
              </a:rPr>
              <a:t> </a:t>
            </a:r>
            <a:r>
              <a:rPr sz="1700" b="1" dirty="0">
                <a:solidFill>
                  <a:srgbClr val="585858"/>
                </a:solidFill>
                <a:latin typeface="Segoe UI"/>
                <a:cs typeface="Segoe UI"/>
              </a:rPr>
              <a:t>with</a:t>
            </a:r>
            <a:r>
              <a:rPr sz="1700" b="1" spc="-60" dirty="0">
                <a:solidFill>
                  <a:srgbClr val="585858"/>
                </a:solidFill>
                <a:latin typeface="Segoe UI"/>
                <a:cs typeface="Segoe UI"/>
              </a:rPr>
              <a:t> </a:t>
            </a:r>
            <a:r>
              <a:rPr sz="1700" b="1" spc="-10" dirty="0">
                <a:solidFill>
                  <a:srgbClr val="585858"/>
                </a:solidFill>
                <a:latin typeface="Segoe UI"/>
                <a:cs typeface="Segoe UI"/>
              </a:rPr>
              <a:t>higher </a:t>
            </a:r>
            <a:r>
              <a:rPr sz="1700" b="1" dirty="0">
                <a:solidFill>
                  <a:srgbClr val="585858"/>
                </a:solidFill>
                <a:latin typeface="Segoe UI"/>
                <a:cs typeface="Segoe UI"/>
              </a:rPr>
              <a:t>than</a:t>
            </a:r>
            <a:r>
              <a:rPr sz="1700" b="1" spc="-75" dirty="0">
                <a:solidFill>
                  <a:srgbClr val="585858"/>
                </a:solidFill>
                <a:latin typeface="Segoe UI"/>
                <a:cs typeface="Segoe UI"/>
              </a:rPr>
              <a:t> </a:t>
            </a:r>
            <a:r>
              <a:rPr sz="1700" b="1" dirty="0">
                <a:solidFill>
                  <a:srgbClr val="585858"/>
                </a:solidFill>
                <a:latin typeface="Segoe UI"/>
                <a:cs typeface="Segoe UI"/>
              </a:rPr>
              <a:t>market</a:t>
            </a:r>
            <a:r>
              <a:rPr sz="1700" b="1" spc="-55" dirty="0">
                <a:solidFill>
                  <a:srgbClr val="585858"/>
                </a:solidFill>
                <a:latin typeface="Segoe UI"/>
                <a:cs typeface="Segoe UI"/>
              </a:rPr>
              <a:t> </a:t>
            </a:r>
            <a:r>
              <a:rPr sz="1700" b="1" spc="-25" dirty="0">
                <a:solidFill>
                  <a:srgbClr val="585858"/>
                </a:solidFill>
                <a:latin typeface="Segoe UI"/>
                <a:cs typeface="Segoe UI"/>
              </a:rPr>
              <a:t>TDP </a:t>
            </a:r>
            <a:r>
              <a:rPr sz="1700" b="1" spc="-10" dirty="0">
                <a:solidFill>
                  <a:srgbClr val="585858"/>
                </a:solidFill>
                <a:latin typeface="Segoe UI"/>
                <a:cs typeface="Segoe UI"/>
              </a:rPr>
              <a:t>coefficients</a:t>
            </a:r>
            <a:endParaRPr sz="1700">
              <a:latin typeface="Segoe UI"/>
              <a:cs typeface="Segoe UI"/>
            </a:endParaRPr>
          </a:p>
        </p:txBody>
      </p:sp>
      <p:graphicFrame>
        <p:nvGraphicFramePr>
          <p:cNvPr id="22" name="object 22"/>
          <p:cNvGraphicFramePr>
            <a:graphicFrameLocks noGrp="1"/>
          </p:cNvGraphicFramePr>
          <p:nvPr/>
        </p:nvGraphicFramePr>
        <p:xfrm>
          <a:off x="6952488" y="4553711"/>
          <a:ext cx="2510155" cy="1045845"/>
        </p:xfrm>
        <a:graphic>
          <a:graphicData uri="http://schemas.openxmlformats.org/drawingml/2006/table">
            <a:tbl>
              <a:tblPr firstRow="1" bandRow="1">
                <a:tableStyleId>{2D5ABB26-0587-4C30-8999-92F81FD0307C}</a:tableStyleId>
              </a:tblPr>
              <a:tblGrid>
                <a:gridCol w="2510155">
                  <a:extLst>
                    <a:ext uri="{9D8B030D-6E8A-4147-A177-3AD203B41FA5}">
                      <a16:colId xmlns:a16="http://schemas.microsoft.com/office/drawing/2014/main" val="20000"/>
                    </a:ext>
                  </a:extLst>
                </a:gridCol>
              </a:tblGrid>
              <a:tr h="250825">
                <a:tc>
                  <a:txBody>
                    <a:bodyPr/>
                    <a:lstStyle/>
                    <a:p>
                      <a:pPr algn="ctr">
                        <a:lnSpc>
                          <a:spcPts val="1875"/>
                        </a:lnSpc>
                      </a:pPr>
                      <a:r>
                        <a:rPr sz="1700" b="1" dirty="0">
                          <a:solidFill>
                            <a:srgbClr val="585858"/>
                          </a:solidFill>
                          <a:latin typeface="Segoe UI"/>
                          <a:cs typeface="Segoe UI"/>
                        </a:rPr>
                        <a:t>Increase</a:t>
                      </a:r>
                      <a:r>
                        <a:rPr sz="1700" b="1" spc="-65" dirty="0">
                          <a:solidFill>
                            <a:srgbClr val="585858"/>
                          </a:solidFill>
                          <a:latin typeface="Segoe UI"/>
                          <a:cs typeface="Segoe UI"/>
                        </a:rPr>
                        <a:t> </a:t>
                      </a:r>
                      <a:r>
                        <a:rPr sz="1700" b="1" dirty="0">
                          <a:solidFill>
                            <a:srgbClr val="585858"/>
                          </a:solidFill>
                          <a:latin typeface="Segoe UI"/>
                          <a:cs typeface="Segoe UI"/>
                        </a:rPr>
                        <a:t>prices</a:t>
                      </a:r>
                      <a:r>
                        <a:rPr sz="1700" b="1" spc="-60" dirty="0">
                          <a:solidFill>
                            <a:srgbClr val="585858"/>
                          </a:solidFill>
                          <a:latin typeface="Segoe UI"/>
                          <a:cs typeface="Segoe UI"/>
                        </a:rPr>
                        <a:t> </a:t>
                      </a:r>
                      <a:r>
                        <a:rPr sz="1700" b="1" spc="-10" dirty="0">
                          <a:solidFill>
                            <a:srgbClr val="585858"/>
                          </a:solidFill>
                          <a:latin typeface="Segoe UI"/>
                          <a:cs typeface="Segoe UI"/>
                        </a:rPr>
                        <a:t>during</a:t>
                      </a:r>
                      <a:endParaRPr sz="1700">
                        <a:latin typeface="Segoe UI"/>
                        <a:cs typeface="Segoe UI"/>
                      </a:endParaRPr>
                    </a:p>
                  </a:txBody>
                  <a:tcPr marL="0" marR="0" marT="0" marB="0">
                    <a:solidFill>
                      <a:srgbClr val="E6E6F0"/>
                    </a:solidFill>
                  </a:tcPr>
                </a:tc>
                <a:extLst>
                  <a:ext uri="{0D108BD9-81ED-4DB2-BD59-A6C34878D82A}">
                    <a16:rowId xmlns:a16="http://schemas.microsoft.com/office/drawing/2014/main" val="10000"/>
                  </a:ext>
                </a:extLst>
              </a:tr>
              <a:tr h="258445">
                <a:tc>
                  <a:txBody>
                    <a:bodyPr/>
                    <a:lstStyle/>
                    <a:p>
                      <a:pPr algn="ctr">
                        <a:lnSpc>
                          <a:spcPts val="1914"/>
                        </a:lnSpc>
                        <a:spcBef>
                          <a:spcPts val="20"/>
                        </a:spcBef>
                      </a:pPr>
                      <a:r>
                        <a:rPr sz="1700" b="1" dirty="0">
                          <a:solidFill>
                            <a:srgbClr val="585858"/>
                          </a:solidFill>
                          <a:latin typeface="Segoe UI"/>
                          <a:cs typeface="Segoe UI"/>
                        </a:rPr>
                        <a:t>summer</a:t>
                      </a:r>
                      <a:r>
                        <a:rPr sz="1700" b="1" spc="-35" dirty="0">
                          <a:solidFill>
                            <a:srgbClr val="585858"/>
                          </a:solidFill>
                          <a:latin typeface="Segoe UI"/>
                          <a:cs typeface="Segoe UI"/>
                        </a:rPr>
                        <a:t> </a:t>
                      </a:r>
                      <a:r>
                        <a:rPr sz="1700" b="1" dirty="0">
                          <a:solidFill>
                            <a:srgbClr val="585858"/>
                          </a:solidFill>
                          <a:latin typeface="Segoe UI"/>
                          <a:cs typeface="Segoe UI"/>
                        </a:rPr>
                        <a:t>and</a:t>
                      </a:r>
                      <a:r>
                        <a:rPr sz="1700" b="1" spc="-60" dirty="0">
                          <a:solidFill>
                            <a:srgbClr val="585858"/>
                          </a:solidFill>
                          <a:latin typeface="Segoe UI"/>
                          <a:cs typeface="Segoe UI"/>
                        </a:rPr>
                        <a:t> </a:t>
                      </a:r>
                      <a:r>
                        <a:rPr sz="1700" b="1" spc="-10" dirty="0">
                          <a:solidFill>
                            <a:srgbClr val="585858"/>
                          </a:solidFill>
                          <a:latin typeface="Segoe UI"/>
                          <a:cs typeface="Segoe UI"/>
                        </a:rPr>
                        <a:t>conduct</a:t>
                      </a:r>
                      <a:endParaRPr sz="1700">
                        <a:latin typeface="Segoe UI"/>
                        <a:cs typeface="Segoe UI"/>
                      </a:endParaRPr>
                    </a:p>
                  </a:txBody>
                  <a:tcPr marL="0" marR="0" marT="2540" marB="0">
                    <a:solidFill>
                      <a:srgbClr val="E6E6F0"/>
                    </a:solidFill>
                  </a:tcPr>
                </a:tc>
                <a:extLst>
                  <a:ext uri="{0D108BD9-81ED-4DB2-BD59-A6C34878D82A}">
                    <a16:rowId xmlns:a16="http://schemas.microsoft.com/office/drawing/2014/main" val="10001"/>
                  </a:ext>
                </a:extLst>
              </a:tr>
              <a:tr h="258445">
                <a:tc>
                  <a:txBody>
                    <a:bodyPr/>
                    <a:lstStyle/>
                    <a:p>
                      <a:pPr algn="ctr">
                        <a:lnSpc>
                          <a:spcPts val="1914"/>
                        </a:lnSpc>
                        <a:spcBef>
                          <a:spcPts val="20"/>
                        </a:spcBef>
                      </a:pPr>
                      <a:r>
                        <a:rPr sz="1700" b="1" dirty="0">
                          <a:solidFill>
                            <a:srgbClr val="585858"/>
                          </a:solidFill>
                          <a:latin typeface="Segoe UI"/>
                          <a:cs typeface="Segoe UI"/>
                        </a:rPr>
                        <a:t>promotional</a:t>
                      </a:r>
                      <a:r>
                        <a:rPr sz="1700" b="1" spc="-110" dirty="0">
                          <a:solidFill>
                            <a:srgbClr val="585858"/>
                          </a:solidFill>
                          <a:latin typeface="Segoe UI"/>
                          <a:cs typeface="Segoe UI"/>
                        </a:rPr>
                        <a:t> </a:t>
                      </a:r>
                      <a:r>
                        <a:rPr sz="1700" b="1" spc="-10" dirty="0">
                          <a:solidFill>
                            <a:srgbClr val="585858"/>
                          </a:solidFill>
                          <a:latin typeface="Segoe UI"/>
                          <a:cs typeface="Segoe UI"/>
                        </a:rPr>
                        <a:t>campaigns</a:t>
                      </a:r>
                      <a:endParaRPr sz="1700">
                        <a:latin typeface="Segoe UI"/>
                        <a:cs typeface="Segoe UI"/>
                      </a:endParaRPr>
                    </a:p>
                  </a:txBody>
                  <a:tcPr marL="0" marR="0" marT="2540" marB="0">
                    <a:solidFill>
                      <a:srgbClr val="E6E6F0"/>
                    </a:solidFill>
                  </a:tcPr>
                </a:tc>
                <a:extLst>
                  <a:ext uri="{0D108BD9-81ED-4DB2-BD59-A6C34878D82A}">
                    <a16:rowId xmlns:a16="http://schemas.microsoft.com/office/drawing/2014/main" val="10002"/>
                  </a:ext>
                </a:extLst>
              </a:tr>
              <a:tr h="278130">
                <a:tc>
                  <a:txBody>
                    <a:bodyPr/>
                    <a:lstStyle/>
                    <a:p>
                      <a:pPr algn="ctr">
                        <a:lnSpc>
                          <a:spcPct val="100000"/>
                        </a:lnSpc>
                        <a:spcBef>
                          <a:spcPts val="20"/>
                        </a:spcBef>
                      </a:pPr>
                      <a:r>
                        <a:rPr sz="1700" b="1" dirty="0">
                          <a:solidFill>
                            <a:srgbClr val="585858"/>
                          </a:solidFill>
                          <a:latin typeface="Segoe UI"/>
                          <a:cs typeface="Segoe UI"/>
                        </a:rPr>
                        <a:t>during</a:t>
                      </a:r>
                      <a:r>
                        <a:rPr sz="1700" b="1" spc="-60" dirty="0">
                          <a:solidFill>
                            <a:srgbClr val="585858"/>
                          </a:solidFill>
                          <a:latin typeface="Segoe UI"/>
                          <a:cs typeface="Segoe UI"/>
                        </a:rPr>
                        <a:t> </a:t>
                      </a:r>
                      <a:r>
                        <a:rPr sz="1700" b="1" dirty="0">
                          <a:solidFill>
                            <a:srgbClr val="585858"/>
                          </a:solidFill>
                          <a:latin typeface="Segoe UI"/>
                          <a:cs typeface="Segoe UI"/>
                        </a:rPr>
                        <a:t>other</a:t>
                      </a:r>
                      <a:r>
                        <a:rPr sz="1700" b="1" spc="-50" dirty="0">
                          <a:solidFill>
                            <a:srgbClr val="585858"/>
                          </a:solidFill>
                          <a:latin typeface="Segoe UI"/>
                          <a:cs typeface="Segoe UI"/>
                        </a:rPr>
                        <a:t> </a:t>
                      </a:r>
                      <a:r>
                        <a:rPr sz="1700" b="1" spc="-10" dirty="0">
                          <a:solidFill>
                            <a:srgbClr val="585858"/>
                          </a:solidFill>
                          <a:latin typeface="Segoe UI"/>
                          <a:cs typeface="Segoe UI"/>
                        </a:rPr>
                        <a:t>seasons</a:t>
                      </a:r>
                      <a:endParaRPr sz="1700">
                        <a:latin typeface="Segoe UI"/>
                        <a:cs typeface="Segoe UI"/>
                      </a:endParaRPr>
                    </a:p>
                  </a:txBody>
                  <a:tcPr marL="0" marR="0" marT="2540" marB="0">
                    <a:solidFill>
                      <a:srgbClr val="E6E6F0"/>
                    </a:solidFill>
                  </a:tcPr>
                </a:tc>
                <a:extLst>
                  <a:ext uri="{0D108BD9-81ED-4DB2-BD59-A6C34878D82A}">
                    <a16:rowId xmlns:a16="http://schemas.microsoft.com/office/drawing/2014/main" val="10003"/>
                  </a:ext>
                </a:extLst>
              </a:tr>
            </a:tbl>
          </a:graphicData>
        </a:graphic>
      </p:graphicFrame>
      <p:sp>
        <p:nvSpPr>
          <p:cNvPr id="23" name="object 23"/>
          <p:cNvSpPr txBox="1"/>
          <p:nvPr/>
        </p:nvSpPr>
        <p:spPr>
          <a:xfrm>
            <a:off x="9217914" y="2875026"/>
            <a:ext cx="2666365" cy="1046480"/>
          </a:xfrm>
          <a:prstGeom prst="rect">
            <a:avLst/>
          </a:prstGeom>
          <a:solidFill>
            <a:srgbClr val="E6E6F0"/>
          </a:solidFill>
        </p:spPr>
        <p:txBody>
          <a:bodyPr vert="horz" wrap="square" lIns="0" tIns="2540" rIns="0" bIns="0" rtlCol="0">
            <a:spAutoFit/>
          </a:bodyPr>
          <a:lstStyle/>
          <a:p>
            <a:pPr marL="40005" marR="33020" algn="ctr">
              <a:lnSpc>
                <a:spcPts val="2039"/>
              </a:lnSpc>
              <a:spcBef>
                <a:spcPts val="20"/>
              </a:spcBef>
            </a:pPr>
            <a:r>
              <a:rPr sz="1700" b="1" dirty="0">
                <a:solidFill>
                  <a:srgbClr val="585858"/>
                </a:solidFill>
                <a:latin typeface="Segoe UI"/>
                <a:cs typeface="Segoe UI"/>
              </a:rPr>
              <a:t>Design</a:t>
            </a:r>
            <a:r>
              <a:rPr sz="1700" b="1" spc="-60" dirty="0">
                <a:solidFill>
                  <a:srgbClr val="585858"/>
                </a:solidFill>
                <a:latin typeface="Segoe UI"/>
                <a:cs typeface="Segoe UI"/>
              </a:rPr>
              <a:t> </a:t>
            </a:r>
            <a:r>
              <a:rPr sz="1700" b="1" dirty="0">
                <a:solidFill>
                  <a:srgbClr val="585858"/>
                </a:solidFill>
                <a:latin typeface="Segoe UI"/>
                <a:cs typeface="Segoe UI"/>
              </a:rPr>
              <a:t>brand</a:t>
            </a:r>
            <a:r>
              <a:rPr sz="1700" b="1" spc="-70" dirty="0">
                <a:solidFill>
                  <a:srgbClr val="585858"/>
                </a:solidFill>
                <a:latin typeface="Segoe UI"/>
                <a:cs typeface="Segoe UI"/>
              </a:rPr>
              <a:t> </a:t>
            </a:r>
            <a:r>
              <a:rPr sz="1700" b="1" spc="-10" dirty="0">
                <a:solidFill>
                  <a:srgbClr val="585858"/>
                </a:solidFill>
                <a:latin typeface="Segoe UI"/>
                <a:cs typeface="Segoe UI"/>
              </a:rPr>
              <a:t>recognition </a:t>
            </a:r>
            <a:r>
              <a:rPr sz="1700" b="1" dirty="0">
                <a:solidFill>
                  <a:srgbClr val="585858"/>
                </a:solidFill>
                <a:latin typeface="Segoe UI"/>
                <a:cs typeface="Segoe UI"/>
              </a:rPr>
              <a:t>campaigns</a:t>
            </a:r>
            <a:r>
              <a:rPr sz="1700" b="1" spc="-65" dirty="0">
                <a:solidFill>
                  <a:srgbClr val="585858"/>
                </a:solidFill>
                <a:latin typeface="Segoe UI"/>
                <a:cs typeface="Segoe UI"/>
              </a:rPr>
              <a:t> </a:t>
            </a:r>
            <a:r>
              <a:rPr sz="1700" b="1" dirty="0">
                <a:solidFill>
                  <a:srgbClr val="585858"/>
                </a:solidFill>
                <a:latin typeface="Segoe UI"/>
                <a:cs typeface="Segoe UI"/>
              </a:rPr>
              <a:t>for</a:t>
            </a:r>
            <a:r>
              <a:rPr sz="1700" b="1" spc="-80" dirty="0">
                <a:solidFill>
                  <a:srgbClr val="585858"/>
                </a:solidFill>
                <a:latin typeface="Segoe UI"/>
                <a:cs typeface="Segoe UI"/>
              </a:rPr>
              <a:t> </a:t>
            </a:r>
            <a:r>
              <a:rPr sz="1700" b="1" spc="-10" dirty="0">
                <a:solidFill>
                  <a:srgbClr val="585858"/>
                </a:solidFill>
                <a:latin typeface="Segoe UI"/>
                <a:cs typeface="Segoe UI"/>
              </a:rPr>
              <a:t>segments </a:t>
            </a:r>
            <a:r>
              <a:rPr sz="1700" b="1" dirty="0">
                <a:solidFill>
                  <a:srgbClr val="585858"/>
                </a:solidFill>
                <a:latin typeface="Segoe UI"/>
                <a:cs typeface="Segoe UI"/>
              </a:rPr>
              <a:t>with</a:t>
            </a:r>
            <a:r>
              <a:rPr sz="1700" b="1" spc="-40" dirty="0">
                <a:solidFill>
                  <a:srgbClr val="585858"/>
                </a:solidFill>
                <a:latin typeface="Segoe UI"/>
                <a:cs typeface="Segoe UI"/>
              </a:rPr>
              <a:t> </a:t>
            </a:r>
            <a:r>
              <a:rPr sz="1700" b="1" dirty="0">
                <a:solidFill>
                  <a:srgbClr val="585858"/>
                </a:solidFill>
                <a:latin typeface="Segoe UI"/>
                <a:cs typeface="Segoe UI"/>
              </a:rPr>
              <a:t>the</a:t>
            </a:r>
            <a:r>
              <a:rPr sz="1700" b="1" spc="-35" dirty="0">
                <a:solidFill>
                  <a:srgbClr val="585858"/>
                </a:solidFill>
                <a:latin typeface="Segoe UI"/>
                <a:cs typeface="Segoe UI"/>
              </a:rPr>
              <a:t> </a:t>
            </a:r>
            <a:r>
              <a:rPr sz="1700" b="1" dirty="0">
                <a:solidFill>
                  <a:srgbClr val="585858"/>
                </a:solidFill>
                <a:latin typeface="Segoe UI"/>
                <a:cs typeface="Segoe UI"/>
              </a:rPr>
              <a:t>lowest</a:t>
            </a:r>
            <a:r>
              <a:rPr sz="1700" b="1" spc="-35" dirty="0">
                <a:solidFill>
                  <a:srgbClr val="585858"/>
                </a:solidFill>
                <a:latin typeface="Segoe UI"/>
                <a:cs typeface="Segoe UI"/>
              </a:rPr>
              <a:t> </a:t>
            </a:r>
            <a:r>
              <a:rPr sz="1700" b="1" spc="-10" dirty="0">
                <a:solidFill>
                  <a:srgbClr val="585858"/>
                </a:solidFill>
                <a:latin typeface="Segoe UI"/>
                <a:cs typeface="Segoe UI"/>
              </a:rPr>
              <a:t>brand </a:t>
            </a:r>
            <a:r>
              <a:rPr sz="1700" b="1" dirty="0">
                <a:solidFill>
                  <a:srgbClr val="585858"/>
                </a:solidFill>
                <a:latin typeface="Segoe UI"/>
                <a:cs typeface="Segoe UI"/>
              </a:rPr>
              <a:t>recognition</a:t>
            </a:r>
            <a:r>
              <a:rPr sz="1700" b="1" spc="-114" dirty="0">
                <a:solidFill>
                  <a:srgbClr val="585858"/>
                </a:solidFill>
                <a:latin typeface="Segoe UI"/>
                <a:cs typeface="Segoe UI"/>
              </a:rPr>
              <a:t> </a:t>
            </a:r>
            <a:r>
              <a:rPr sz="1700" b="1" spc="-10" dirty="0">
                <a:solidFill>
                  <a:srgbClr val="585858"/>
                </a:solidFill>
                <a:latin typeface="Segoe UI"/>
                <a:cs typeface="Segoe UI"/>
              </a:rPr>
              <a:t>scores</a:t>
            </a:r>
            <a:endParaRPr sz="1700">
              <a:latin typeface="Segoe UI"/>
              <a:cs typeface="Segoe UI"/>
            </a:endParaRPr>
          </a:p>
        </p:txBody>
      </p:sp>
    </p:spTree>
    <p:extLst>
      <p:ext uri="{BB962C8B-B14F-4D97-AF65-F5344CB8AC3E}">
        <p14:creationId xmlns:p14="http://schemas.microsoft.com/office/powerpoint/2010/main" val="22060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C3C3DD"/>
          </a:solidFill>
        </p:spPr>
        <p:txBody>
          <a:bodyPr wrap="square" lIns="0" tIns="0" rIns="0" bIns="0" rtlCol="0"/>
          <a:lstStyle/>
          <a:p>
            <a:endParaRPr/>
          </a:p>
        </p:txBody>
      </p:sp>
      <p:sp>
        <p:nvSpPr>
          <p:cNvPr id="3" name="object 3"/>
          <p:cNvSpPr/>
          <p:nvPr/>
        </p:nvSpPr>
        <p:spPr>
          <a:xfrm>
            <a:off x="380" y="676275"/>
            <a:ext cx="396240" cy="0"/>
          </a:xfrm>
          <a:custGeom>
            <a:avLst/>
            <a:gdLst/>
            <a:ahLst/>
            <a:cxnLst/>
            <a:rect l="l" t="t" r="r" b="b"/>
            <a:pathLst>
              <a:path w="396240">
                <a:moveTo>
                  <a:pt x="0" y="0"/>
                </a:moveTo>
                <a:lnTo>
                  <a:pt x="395998" y="0"/>
                </a:lnTo>
              </a:path>
            </a:pathLst>
          </a:custGeom>
          <a:ln w="12700">
            <a:solidFill>
              <a:srgbClr val="00136E"/>
            </a:solidFill>
          </a:ln>
        </p:spPr>
        <p:txBody>
          <a:bodyPr wrap="square" lIns="0" tIns="0" rIns="0" bIns="0" rtlCol="0"/>
          <a:lstStyle/>
          <a:p>
            <a:endParaRPr/>
          </a:p>
        </p:txBody>
      </p:sp>
      <p:sp>
        <p:nvSpPr>
          <p:cNvPr id="4" name="object 4"/>
          <p:cNvSpPr txBox="1">
            <a:spLocks noGrp="1"/>
          </p:cNvSpPr>
          <p:nvPr>
            <p:ph type="title"/>
          </p:nvPr>
        </p:nvSpPr>
        <p:spPr>
          <a:xfrm>
            <a:off x="652315" y="3006878"/>
            <a:ext cx="1844039" cy="574040"/>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FFFFFF"/>
                </a:solidFill>
              </a:rPr>
              <a:t>Appendix</a:t>
            </a:r>
          </a:p>
        </p:txBody>
      </p:sp>
      <p:sp>
        <p:nvSpPr>
          <p:cNvPr id="5" name="object 5"/>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49</a:t>
            </a:fld>
            <a:endParaRPr spc="-25" dirty="0"/>
          </a:p>
        </p:txBody>
      </p:sp>
    </p:spTree>
    <p:extLst>
      <p:ext uri="{BB962C8B-B14F-4D97-AF65-F5344CB8AC3E}">
        <p14:creationId xmlns:p14="http://schemas.microsoft.com/office/powerpoint/2010/main" val="405597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3750" y="764071"/>
            <a:ext cx="7004500" cy="1674817"/>
          </a:xfrm>
          <a:prstGeom prst="rect">
            <a:avLst/>
          </a:prstGeom>
        </p:spPr>
        <p:txBody>
          <a:bodyPr vert="horz" wrap="square" lIns="0" tIns="12700" rIns="0" bIns="0" rtlCol="0">
            <a:spAutoFit/>
          </a:bodyPr>
          <a:lstStyle/>
          <a:p>
            <a:pPr marL="12700" algn="ctr">
              <a:lnSpc>
                <a:spcPct val="100000"/>
              </a:lnSpc>
              <a:spcBef>
                <a:spcPts val="100"/>
              </a:spcBef>
            </a:pPr>
            <a:r>
              <a:rPr lang="en-US" b="1" dirty="0"/>
              <a:t>Friday, the 09</a:t>
            </a:r>
            <a:r>
              <a:rPr lang="en-US" b="1" baseline="30000" dirty="0"/>
              <a:t>th</a:t>
            </a:r>
            <a:r>
              <a:rPr lang="en-US" b="1" dirty="0"/>
              <a:t> of September</a:t>
            </a:r>
            <a:br>
              <a:rPr lang="en-US" b="1" dirty="0"/>
            </a:br>
            <a:r>
              <a:rPr lang="en-US" b="1" dirty="0"/>
              <a:t>Time:  12:15 – 12:30 CEST</a:t>
            </a:r>
            <a:br>
              <a:rPr lang="en-US" b="1" dirty="0"/>
            </a:br>
            <a:r>
              <a:rPr lang="en-US" b="1" dirty="0"/>
              <a:t>[Click] </a:t>
            </a:r>
            <a:r>
              <a:rPr lang="en-US" b="1" dirty="0">
                <a:hlinkClick r:id="rId2"/>
              </a:rPr>
              <a:t>Zoom Call</a:t>
            </a:r>
            <a:endParaRPr b="1" spc="10" dirty="0"/>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5</a:t>
            </a:fld>
            <a:endParaRPr spc="-50" dirty="0"/>
          </a:p>
        </p:txBody>
      </p:sp>
      <p:pic>
        <p:nvPicPr>
          <p:cNvPr id="5" name="Picture 4" descr="Icon&#10;&#10;Description automatically generated">
            <a:extLst>
              <a:ext uri="{FF2B5EF4-FFF2-40B4-BE49-F238E27FC236}">
                <a16:creationId xmlns:a16="http://schemas.microsoft.com/office/drawing/2014/main" id="{686FD2D8-B9D1-A9B3-90BA-3D5D8FBAB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828800"/>
            <a:ext cx="4876800" cy="4876800"/>
          </a:xfrm>
          <a:prstGeom prst="rect">
            <a:avLst/>
          </a:prstGeom>
        </p:spPr>
      </p:pic>
    </p:spTree>
    <p:extLst>
      <p:ext uri="{BB962C8B-B14F-4D97-AF65-F5344CB8AC3E}">
        <p14:creationId xmlns:p14="http://schemas.microsoft.com/office/powerpoint/2010/main" val="9430107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05448" y="4031869"/>
            <a:ext cx="5641975" cy="2704465"/>
            <a:chOff x="6005448" y="4031869"/>
            <a:chExt cx="5641975" cy="2704465"/>
          </a:xfrm>
        </p:grpSpPr>
        <p:sp>
          <p:nvSpPr>
            <p:cNvPr id="3" name="object 3"/>
            <p:cNvSpPr/>
            <p:nvPr/>
          </p:nvSpPr>
          <p:spPr>
            <a:xfrm>
              <a:off x="6011798" y="4038219"/>
              <a:ext cx="5629275" cy="2691765"/>
            </a:xfrm>
            <a:custGeom>
              <a:avLst/>
              <a:gdLst/>
              <a:ahLst/>
              <a:cxnLst/>
              <a:rect l="l" t="t" r="r" b="b"/>
              <a:pathLst>
                <a:path w="5629275" h="2691765">
                  <a:moveTo>
                    <a:pt x="5628894" y="0"/>
                  </a:moveTo>
                  <a:lnTo>
                    <a:pt x="0" y="0"/>
                  </a:lnTo>
                  <a:lnTo>
                    <a:pt x="0" y="2691383"/>
                  </a:lnTo>
                  <a:lnTo>
                    <a:pt x="5628894" y="2691383"/>
                  </a:lnTo>
                  <a:lnTo>
                    <a:pt x="5628894" y="0"/>
                  </a:lnTo>
                  <a:close/>
                </a:path>
              </a:pathLst>
            </a:custGeom>
            <a:solidFill>
              <a:srgbClr val="C3C3DD"/>
            </a:solidFill>
          </p:spPr>
          <p:txBody>
            <a:bodyPr wrap="square" lIns="0" tIns="0" rIns="0" bIns="0" rtlCol="0"/>
            <a:lstStyle/>
            <a:p>
              <a:endParaRPr/>
            </a:p>
          </p:txBody>
        </p:sp>
        <p:sp>
          <p:nvSpPr>
            <p:cNvPr id="4" name="object 4"/>
            <p:cNvSpPr/>
            <p:nvPr/>
          </p:nvSpPr>
          <p:spPr>
            <a:xfrm>
              <a:off x="6011798" y="4038219"/>
              <a:ext cx="5629275" cy="2691765"/>
            </a:xfrm>
            <a:custGeom>
              <a:avLst/>
              <a:gdLst/>
              <a:ahLst/>
              <a:cxnLst/>
              <a:rect l="l" t="t" r="r" b="b"/>
              <a:pathLst>
                <a:path w="5629275" h="2691765">
                  <a:moveTo>
                    <a:pt x="0" y="0"/>
                  </a:moveTo>
                  <a:lnTo>
                    <a:pt x="5628894" y="0"/>
                  </a:lnTo>
                  <a:lnTo>
                    <a:pt x="5628894" y="2691383"/>
                  </a:lnTo>
                  <a:lnTo>
                    <a:pt x="0" y="2691383"/>
                  </a:lnTo>
                  <a:lnTo>
                    <a:pt x="0" y="0"/>
                  </a:lnTo>
                  <a:close/>
                </a:path>
              </a:pathLst>
            </a:custGeom>
            <a:ln w="12700">
              <a:solidFill>
                <a:srgbClr val="D9D9EA"/>
              </a:solidFill>
            </a:ln>
          </p:spPr>
          <p:txBody>
            <a:bodyPr wrap="square" lIns="0" tIns="0" rIns="0" bIns="0" rtlCol="0"/>
            <a:lstStyle/>
            <a:p>
              <a:endParaRPr/>
            </a:p>
          </p:txBody>
        </p:sp>
      </p:grpSp>
      <p:grpSp>
        <p:nvGrpSpPr>
          <p:cNvPr id="5" name="object 5"/>
          <p:cNvGrpSpPr/>
          <p:nvPr/>
        </p:nvGrpSpPr>
        <p:grpSpPr>
          <a:xfrm>
            <a:off x="532765" y="4031869"/>
            <a:ext cx="5316220" cy="2704465"/>
            <a:chOff x="532765" y="4031869"/>
            <a:chExt cx="5316220" cy="2704465"/>
          </a:xfrm>
        </p:grpSpPr>
        <p:sp>
          <p:nvSpPr>
            <p:cNvPr id="6" name="object 6"/>
            <p:cNvSpPr/>
            <p:nvPr/>
          </p:nvSpPr>
          <p:spPr>
            <a:xfrm>
              <a:off x="539115" y="4038219"/>
              <a:ext cx="5303520" cy="2691765"/>
            </a:xfrm>
            <a:custGeom>
              <a:avLst/>
              <a:gdLst/>
              <a:ahLst/>
              <a:cxnLst/>
              <a:rect l="l" t="t" r="r" b="b"/>
              <a:pathLst>
                <a:path w="5303520" h="2691765">
                  <a:moveTo>
                    <a:pt x="5303520" y="0"/>
                  </a:moveTo>
                  <a:lnTo>
                    <a:pt x="0" y="0"/>
                  </a:lnTo>
                  <a:lnTo>
                    <a:pt x="0" y="2691383"/>
                  </a:lnTo>
                  <a:lnTo>
                    <a:pt x="5303520" y="2691383"/>
                  </a:lnTo>
                  <a:lnTo>
                    <a:pt x="5303520" y="0"/>
                  </a:lnTo>
                  <a:close/>
                </a:path>
              </a:pathLst>
            </a:custGeom>
            <a:solidFill>
              <a:srgbClr val="C3C3DD"/>
            </a:solidFill>
          </p:spPr>
          <p:txBody>
            <a:bodyPr wrap="square" lIns="0" tIns="0" rIns="0" bIns="0" rtlCol="0"/>
            <a:lstStyle/>
            <a:p>
              <a:endParaRPr/>
            </a:p>
          </p:txBody>
        </p:sp>
        <p:sp>
          <p:nvSpPr>
            <p:cNvPr id="7" name="object 7"/>
            <p:cNvSpPr/>
            <p:nvPr/>
          </p:nvSpPr>
          <p:spPr>
            <a:xfrm>
              <a:off x="539115" y="4038219"/>
              <a:ext cx="5303520" cy="2691765"/>
            </a:xfrm>
            <a:custGeom>
              <a:avLst/>
              <a:gdLst/>
              <a:ahLst/>
              <a:cxnLst/>
              <a:rect l="l" t="t" r="r" b="b"/>
              <a:pathLst>
                <a:path w="5303520" h="2691765">
                  <a:moveTo>
                    <a:pt x="0" y="0"/>
                  </a:moveTo>
                  <a:lnTo>
                    <a:pt x="5303520" y="0"/>
                  </a:lnTo>
                  <a:lnTo>
                    <a:pt x="5303520" y="2691383"/>
                  </a:lnTo>
                  <a:lnTo>
                    <a:pt x="0" y="2691383"/>
                  </a:lnTo>
                  <a:lnTo>
                    <a:pt x="0" y="0"/>
                  </a:lnTo>
                  <a:close/>
                </a:path>
              </a:pathLst>
            </a:custGeom>
            <a:ln w="12700">
              <a:solidFill>
                <a:srgbClr val="D9D9EA"/>
              </a:solidFill>
            </a:ln>
          </p:spPr>
          <p:txBody>
            <a:bodyPr wrap="square" lIns="0" tIns="0" rIns="0" bIns="0" rtlCol="0"/>
            <a:lstStyle/>
            <a:p>
              <a:endParaRPr/>
            </a:p>
          </p:txBody>
        </p:sp>
      </p:grpSp>
      <p:grpSp>
        <p:nvGrpSpPr>
          <p:cNvPr id="8" name="object 8"/>
          <p:cNvGrpSpPr/>
          <p:nvPr/>
        </p:nvGrpSpPr>
        <p:grpSpPr>
          <a:xfrm>
            <a:off x="5988684" y="1203325"/>
            <a:ext cx="5658485" cy="2704465"/>
            <a:chOff x="5988684" y="1203325"/>
            <a:chExt cx="5658485" cy="2704465"/>
          </a:xfrm>
        </p:grpSpPr>
        <p:sp>
          <p:nvSpPr>
            <p:cNvPr id="9" name="object 9"/>
            <p:cNvSpPr/>
            <p:nvPr/>
          </p:nvSpPr>
          <p:spPr>
            <a:xfrm>
              <a:off x="5995034" y="1209675"/>
              <a:ext cx="5645785" cy="2691765"/>
            </a:xfrm>
            <a:custGeom>
              <a:avLst/>
              <a:gdLst/>
              <a:ahLst/>
              <a:cxnLst/>
              <a:rect l="l" t="t" r="r" b="b"/>
              <a:pathLst>
                <a:path w="5645784" h="2691765">
                  <a:moveTo>
                    <a:pt x="5645658" y="0"/>
                  </a:moveTo>
                  <a:lnTo>
                    <a:pt x="0" y="0"/>
                  </a:lnTo>
                  <a:lnTo>
                    <a:pt x="0" y="2691384"/>
                  </a:lnTo>
                  <a:lnTo>
                    <a:pt x="5645658" y="2691384"/>
                  </a:lnTo>
                  <a:lnTo>
                    <a:pt x="5645658" y="0"/>
                  </a:lnTo>
                  <a:close/>
                </a:path>
              </a:pathLst>
            </a:custGeom>
            <a:solidFill>
              <a:srgbClr val="C3C3DD"/>
            </a:solidFill>
          </p:spPr>
          <p:txBody>
            <a:bodyPr wrap="square" lIns="0" tIns="0" rIns="0" bIns="0" rtlCol="0"/>
            <a:lstStyle/>
            <a:p>
              <a:endParaRPr/>
            </a:p>
          </p:txBody>
        </p:sp>
        <p:sp>
          <p:nvSpPr>
            <p:cNvPr id="10" name="object 10"/>
            <p:cNvSpPr/>
            <p:nvPr/>
          </p:nvSpPr>
          <p:spPr>
            <a:xfrm>
              <a:off x="5995034" y="1209675"/>
              <a:ext cx="5645785" cy="2691765"/>
            </a:xfrm>
            <a:custGeom>
              <a:avLst/>
              <a:gdLst/>
              <a:ahLst/>
              <a:cxnLst/>
              <a:rect l="l" t="t" r="r" b="b"/>
              <a:pathLst>
                <a:path w="5645784" h="2691765">
                  <a:moveTo>
                    <a:pt x="0" y="0"/>
                  </a:moveTo>
                  <a:lnTo>
                    <a:pt x="5645658" y="0"/>
                  </a:lnTo>
                  <a:lnTo>
                    <a:pt x="5645658" y="2691384"/>
                  </a:lnTo>
                  <a:lnTo>
                    <a:pt x="0" y="2691384"/>
                  </a:lnTo>
                  <a:lnTo>
                    <a:pt x="0" y="0"/>
                  </a:lnTo>
                  <a:close/>
                </a:path>
              </a:pathLst>
            </a:custGeom>
            <a:ln w="12699">
              <a:solidFill>
                <a:srgbClr val="D9D9EA"/>
              </a:solidFill>
            </a:ln>
          </p:spPr>
          <p:txBody>
            <a:bodyPr wrap="square" lIns="0" tIns="0" rIns="0" bIns="0" rtlCol="0"/>
            <a:lstStyle/>
            <a:p>
              <a:endParaRPr/>
            </a:p>
          </p:txBody>
        </p:sp>
      </p:grpSp>
      <p:grpSp>
        <p:nvGrpSpPr>
          <p:cNvPr id="11" name="object 11"/>
          <p:cNvGrpSpPr/>
          <p:nvPr/>
        </p:nvGrpSpPr>
        <p:grpSpPr>
          <a:xfrm>
            <a:off x="545719" y="1203325"/>
            <a:ext cx="5303520" cy="2714625"/>
            <a:chOff x="545719" y="1203325"/>
            <a:chExt cx="5303520" cy="2714625"/>
          </a:xfrm>
        </p:grpSpPr>
        <p:sp>
          <p:nvSpPr>
            <p:cNvPr id="12" name="object 12"/>
            <p:cNvSpPr/>
            <p:nvPr/>
          </p:nvSpPr>
          <p:spPr>
            <a:xfrm>
              <a:off x="552069" y="1209675"/>
              <a:ext cx="5290820" cy="2691765"/>
            </a:xfrm>
            <a:custGeom>
              <a:avLst/>
              <a:gdLst/>
              <a:ahLst/>
              <a:cxnLst/>
              <a:rect l="l" t="t" r="r" b="b"/>
              <a:pathLst>
                <a:path w="5290820" h="2691765">
                  <a:moveTo>
                    <a:pt x="5290565" y="0"/>
                  </a:moveTo>
                  <a:lnTo>
                    <a:pt x="0" y="0"/>
                  </a:lnTo>
                  <a:lnTo>
                    <a:pt x="0" y="2691384"/>
                  </a:lnTo>
                  <a:lnTo>
                    <a:pt x="5290565" y="2691384"/>
                  </a:lnTo>
                  <a:lnTo>
                    <a:pt x="5290565" y="0"/>
                  </a:lnTo>
                  <a:close/>
                </a:path>
              </a:pathLst>
            </a:custGeom>
            <a:solidFill>
              <a:srgbClr val="C3C3DD"/>
            </a:solidFill>
          </p:spPr>
          <p:txBody>
            <a:bodyPr wrap="square" lIns="0" tIns="0" rIns="0" bIns="0" rtlCol="0"/>
            <a:lstStyle/>
            <a:p>
              <a:endParaRPr/>
            </a:p>
          </p:txBody>
        </p:sp>
        <p:sp>
          <p:nvSpPr>
            <p:cNvPr id="13" name="object 13"/>
            <p:cNvSpPr/>
            <p:nvPr/>
          </p:nvSpPr>
          <p:spPr>
            <a:xfrm>
              <a:off x="552069" y="1209675"/>
              <a:ext cx="5290820" cy="2691765"/>
            </a:xfrm>
            <a:custGeom>
              <a:avLst/>
              <a:gdLst/>
              <a:ahLst/>
              <a:cxnLst/>
              <a:rect l="l" t="t" r="r" b="b"/>
              <a:pathLst>
                <a:path w="5290820" h="2691765">
                  <a:moveTo>
                    <a:pt x="0" y="0"/>
                  </a:moveTo>
                  <a:lnTo>
                    <a:pt x="5290565" y="0"/>
                  </a:lnTo>
                  <a:lnTo>
                    <a:pt x="5290565" y="2691384"/>
                  </a:lnTo>
                  <a:lnTo>
                    <a:pt x="0" y="2691384"/>
                  </a:lnTo>
                  <a:lnTo>
                    <a:pt x="0" y="0"/>
                  </a:lnTo>
                  <a:close/>
                </a:path>
              </a:pathLst>
            </a:custGeom>
            <a:ln w="12700">
              <a:solidFill>
                <a:srgbClr val="D9D9EA"/>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911352" y="1211580"/>
              <a:ext cx="4383785" cy="2705861"/>
            </a:xfrm>
            <a:prstGeom prst="rect">
              <a:avLst/>
            </a:prstGeom>
          </p:spPr>
        </p:pic>
      </p:grpSp>
      <p:sp>
        <p:nvSpPr>
          <p:cNvPr id="15" name="object 15"/>
          <p:cNvSpPr txBox="1">
            <a:spLocks noGrp="1"/>
          </p:cNvSpPr>
          <p:nvPr>
            <p:ph type="title"/>
          </p:nvPr>
        </p:nvSpPr>
        <p:spPr>
          <a:prstGeom prst="rect">
            <a:avLst/>
          </a:prstGeom>
        </p:spPr>
        <p:txBody>
          <a:bodyPr vert="horz" wrap="square" lIns="0" tIns="138657" rIns="0" bIns="0" rtlCol="0">
            <a:spAutoFit/>
          </a:bodyPr>
          <a:lstStyle/>
          <a:p>
            <a:pPr marL="12700">
              <a:lnSpc>
                <a:spcPct val="100000"/>
              </a:lnSpc>
              <a:spcBef>
                <a:spcPts val="100"/>
              </a:spcBef>
            </a:pPr>
            <a:r>
              <a:rPr dirty="0"/>
              <a:t>BDF</a:t>
            </a:r>
            <a:r>
              <a:rPr spc="20" dirty="0"/>
              <a:t> </a:t>
            </a:r>
            <a:r>
              <a:rPr dirty="0"/>
              <a:t>has</a:t>
            </a:r>
            <a:r>
              <a:rPr spc="15" dirty="0"/>
              <a:t> </a:t>
            </a:r>
            <a:r>
              <a:rPr dirty="0"/>
              <a:t>medium</a:t>
            </a:r>
            <a:r>
              <a:rPr spc="10" dirty="0"/>
              <a:t> </a:t>
            </a:r>
            <a:r>
              <a:rPr dirty="0"/>
              <a:t>brand equity</a:t>
            </a:r>
            <a:r>
              <a:rPr spc="15" dirty="0"/>
              <a:t> </a:t>
            </a:r>
            <a:r>
              <a:rPr dirty="0"/>
              <a:t>in</a:t>
            </a:r>
            <a:r>
              <a:rPr spc="10" dirty="0"/>
              <a:t> </a:t>
            </a:r>
            <a:r>
              <a:rPr dirty="0"/>
              <a:t>FIXIERPFLASTER</a:t>
            </a:r>
            <a:r>
              <a:rPr spc="30" dirty="0"/>
              <a:t> </a:t>
            </a:r>
            <a:r>
              <a:rPr spc="-10" dirty="0"/>
              <a:t>segment</a:t>
            </a:r>
          </a:p>
        </p:txBody>
      </p:sp>
      <p:sp>
        <p:nvSpPr>
          <p:cNvPr id="16" name="object 16"/>
          <p:cNvSpPr txBox="1"/>
          <p:nvPr/>
        </p:nvSpPr>
        <p:spPr>
          <a:xfrm>
            <a:off x="6165341" y="4274820"/>
            <a:ext cx="5309235" cy="2277745"/>
          </a:xfrm>
          <a:prstGeom prst="rect">
            <a:avLst/>
          </a:prstGeom>
          <a:solidFill>
            <a:srgbClr val="FFFFFF"/>
          </a:solidFill>
        </p:spPr>
        <p:txBody>
          <a:bodyPr vert="horz" wrap="square" lIns="0" tIns="3175" rIns="0" bIns="0" rtlCol="0">
            <a:spAutoFit/>
          </a:bodyPr>
          <a:lstStyle/>
          <a:p>
            <a:pPr marL="399415" marR="346710" indent="-399415">
              <a:lnSpc>
                <a:spcPts val="1920"/>
              </a:lnSpc>
              <a:spcBef>
                <a:spcPts val="25"/>
              </a:spcBef>
              <a:buAutoNum type="romanLcPeriod"/>
              <a:tabLst>
                <a:tab pos="399415" algn="l"/>
                <a:tab pos="400050" algn="l"/>
              </a:tabLst>
            </a:pPr>
            <a:r>
              <a:rPr sz="1600" dirty="0">
                <a:solidFill>
                  <a:srgbClr val="2C2C2C"/>
                </a:solidFill>
                <a:latin typeface="Segoe UI"/>
                <a:cs typeface="Segoe UI"/>
              </a:rPr>
              <a:t>FIXIERPFLASTER</a:t>
            </a:r>
            <a:r>
              <a:rPr sz="1600" spc="-5" dirty="0">
                <a:solidFill>
                  <a:srgbClr val="2C2C2C"/>
                </a:solidFill>
                <a:latin typeface="Segoe UI"/>
                <a:cs typeface="Segoe UI"/>
              </a:rPr>
              <a:t> </a:t>
            </a:r>
            <a:r>
              <a:rPr sz="1600" dirty="0">
                <a:solidFill>
                  <a:srgbClr val="2C2C2C"/>
                </a:solidFill>
                <a:latin typeface="Segoe UI"/>
                <a:cs typeface="Segoe UI"/>
              </a:rPr>
              <a:t>segment</a:t>
            </a:r>
            <a:r>
              <a:rPr sz="1600" spc="-35" dirty="0">
                <a:solidFill>
                  <a:srgbClr val="2C2C2C"/>
                </a:solidFill>
                <a:latin typeface="Segoe UI"/>
                <a:cs typeface="Segoe UI"/>
              </a:rPr>
              <a:t> </a:t>
            </a:r>
            <a:r>
              <a:rPr sz="1600" dirty="0">
                <a:solidFill>
                  <a:srgbClr val="2C2C2C"/>
                </a:solidFill>
                <a:latin typeface="Segoe UI"/>
                <a:cs typeface="Segoe UI"/>
              </a:rPr>
              <a:t>is</a:t>
            </a:r>
            <a:r>
              <a:rPr sz="1600" spc="-20" dirty="0">
                <a:solidFill>
                  <a:srgbClr val="2C2C2C"/>
                </a:solidFill>
                <a:latin typeface="Segoe UI"/>
                <a:cs typeface="Segoe UI"/>
              </a:rPr>
              <a:t> </a:t>
            </a:r>
            <a:r>
              <a:rPr sz="1600" dirty="0">
                <a:solidFill>
                  <a:srgbClr val="2C2C2C"/>
                </a:solidFill>
                <a:latin typeface="Segoe UI"/>
                <a:cs typeface="Segoe UI"/>
              </a:rPr>
              <a:t>marginally</a:t>
            </a:r>
            <a:r>
              <a:rPr sz="1600" spc="-35" dirty="0">
                <a:solidFill>
                  <a:srgbClr val="2C2C2C"/>
                </a:solidFill>
                <a:latin typeface="Segoe UI"/>
                <a:cs typeface="Segoe UI"/>
              </a:rPr>
              <a:t> </a:t>
            </a:r>
            <a:r>
              <a:rPr sz="1600" dirty="0">
                <a:solidFill>
                  <a:srgbClr val="2C2C2C"/>
                </a:solidFill>
                <a:latin typeface="Segoe UI"/>
                <a:cs typeface="Segoe UI"/>
              </a:rPr>
              <a:t>price</a:t>
            </a:r>
            <a:r>
              <a:rPr sz="1600" spc="-15" dirty="0">
                <a:solidFill>
                  <a:srgbClr val="2C2C2C"/>
                </a:solidFill>
                <a:latin typeface="Segoe UI"/>
                <a:cs typeface="Segoe UI"/>
              </a:rPr>
              <a:t> </a:t>
            </a:r>
            <a:r>
              <a:rPr sz="1600" spc="-10" dirty="0">
                <a:solidFill>
                  <a:srgbClr val="2C2C2C"/>
                </a:solidFill>
                <a:latin typeface="Segoe UI"/>
                <a:cs typeface="Segoe UI"/>
              </a:rPr>
              <a:t>elastic </a:t>
            </a:r>
            <a:r>
              <a:rPr sz="1600" dirty="0">
                <a:solidFill>
                  <a:srgbClr val="2C2C2C"/>
                </a:solidFill>
                <a:latin typeface="Segoe UI"/>
                <a:cs typeface="Segoe UI"/>
              </a:rPr>
              <a:t>due</a:t>
            </a:r>
            <a:r>
              <a:rPr sz="1600" spc="-40" dirty="0">
                <a:solidFill>
                  <a:srgbClr val="2C2C2C"/>
                </a:solidFill>
                <a:latin typeface="Segoe UI"/>
                <a:cs typeface="Segoe UI"/>
              </a:rPr>
              <a:t> </a:t>
            </a:r>
            <a:r>
              <a:rPr sz="1600" dirty="0">
                <a:solidFill>
                  <a:srgbClr val="2C2C2C"/>
                </a:solidFill>
                <a:latin typeface="Segoe UI"/>
                <a:cs typeface="Segoe UI"/>
              </a:rPr>
              <a:t>to</a:t>
            </a:r>
            <a:r>
              <a:rPr sz="1600" spc="-20" dirty="0">
                <a:solidFill>
                  <a:srgbClr val="2C2C2C"/>
                </a:solidFill>
                <a:latin typeface="Segoe UI"/>
                <a:cs typeface="Segoe UI"/>
              </a:rPr>
              <a:t> </a:t>
            </a:r>
            <a:r>
              <a:rPr sz="1600" dirty="0">
                <a:solidFill>
                  <a:srgbClr val="2C2C2C"/>
                </a:solidFill>
                <a:latin typeface="Segoe UI"/>
                <a:cs typeface="Segoe UI"/>
              </a:rPr>
              <a:t>almost</a:t>
            </a:r>
            <a:r>
              <a:rPr sz="1600" spc="-25" dirty="0">
                <a:solidFill>
                  <a:srgbClr val="2C2C2C"/>
                </a:solidFill>
                <a:latin typeface="Segoe UI"/>
                <a:cs typeface="Segoe UI"/>
              </a:rPr>
              <a:t> </a:t>
            </a:r>
            <a:r>
              <a:rPr sz="1600" dirty="0">
                <a:solidFill>
                  <a:srgbClr val="2C2C2C"/>
                </a:solidFill>
                <a:latin typeface="Segoe UI"/>
                <a:cs typeface="Segoe UI"/>
              </a:rPr>
              <a:t>neutral</a:t>
            </a:r>
            <a:r>
              <a:rPr sz="1600" spc="-25" dirty="0">
                <a:solidFill>
                  <a:srgbClr val="2C2C2C"/>
                </a:solidFill>
                <a:latin typeface="Segoe UI"/>
                <a:cs typeface="Segoe UI"/>
              </a:rPr>
              <a:t> </a:t>
            </a:r>
            <a:r>
              <a:rPr sz="1600" dirty="0">
                <a:solidFill>
                  <a:srgbClr val="2C2C2C"/>
                </a:solidFill>
                <a:latin typeface="Segoe UI"/>
                <a:cs typeface="Segoe UI"/>
              </a:rPr>
              <a:t>Price_Ln</a:t>
            </a:r>
            <a:r>
              <a:rPr sz="1600" spc="-30" dirty="0">
                <a:solidFill>
                  <a:srgbClr val="2C2C2C"/>
                </a:solidFill>
                <a:latin typeface="Segoe UI"/>
                <a:cs typeface="Segoe UI"/>
              </a:rPr>
              <a:t> </a:t>
            </a:r>
            <a:r>
              <a:rPr sz="1600" spc="-10" dirty="0">
                <a:solidFill>
                  <a:srgbClr val="2C2C2C"/>
                </a:solidFill>
                <a:latin typeface="Segoe UI"/>
                <a:cs typeface="Segoe UI"/>
              </a:rPr>
              <a:t>coefficient</a:t>
            </a:r>
            <a:endParaRPr sz="1600">
              <a:latin typeface="Segoe UI"/>
              <a:cs typeface="Segoe UI"/>
            </a:endParaRPr>
          </a:p>
          <a:p>
            <a:pPr marL="399415" marR="199390" indent="-399415">
              <a:lnSpc>
                <a:spcPct val="100000"/>
              </a:lnSpc>
              <a:spcBef>
                <a:spcPts val="735"/>
              </a:spcBef>
              <a:buAutoNum type="romanLcPeriod"/>
              <a:tabLst>
                <a:tab pos="399415" algn="l"/>
                <a:tab pos="400050" algn="l"/>
              </a:tabLst>
            </a:pPr>
            <a:r>
              <a:rPr sz="1600" dirty="0">
                <a:solidFill>
                  <a:srgbClr val="2C2C2C"/>
                </a:solidFill>
                <a:latin typeface="Segoe UI"/>
                <a:cs typeface="Segoe UI"/>
              </a:rPr>
              <a:t>There</a:t>
            </a:r>
            <a:r>
              <a:rPr sz="1600" spc="-45" dirty="0">
                <a:solidFill>
                  <a:srgbClr val="2C2C2C"/>
                </a:solidFill>
                <a:latin typeface="Segoe UI"/>
                <a:cs typeface="Segoe UI"/>
              </a:rPr>
              <a:t> </a:t>
            </a:r>
            <a:r>
              <a:rPr sz="1600" dirty="0">
                <a:solidFill>
                  <a:srgbClr val="2C2C2C"/>
                </a:solidFill>
                <a:latin typeface="Segoe UI"/>
                <a:cs typeface="Segoe UI"/>
              </a:rPr>
              <a:t>is</a:t>
            </a:r>
            <a:r>
              <a:rPr sz="1600" spc="-35" dirty="0">
                <a:solidFill>
                  <a:srgbClr val="2C2C2C"/>
                </a:solidFill>
                <a:latin typeface="Segoe UI"/>
                <a:cs typeface="Segoe UI"/>
              </a:rPr>
              <a:t> </a:t>
            </a:r>
            <a:r>
              <a:rPr sz="1600" dirty="0">
                <a:solidFill>
                  <a:srgbClr val="2C2C2C"/>
                </a:solidFill>
                <a:latin typeface="Segoe UI"/>
                <a:cs typeface="Segoe UI"/>
              </a:rPr>
              <a:t>a</a:t>
            </a:r>
            <a:r>
              <a:rPr sz="1600" spc="-30" dirty="0">
                <a:solidFill>
                  <a:srgbClr val="2C2C2C"/>
                </a:solidFill>
                <a:latin typeface="Segoe UI"/>
                <a:cs typeface="Segoe UI"/>
              </a:rPr>
              <a:t> </a:t>
            </a:r>
            <a:r>
              <a:rPr sz="1600" dirty="0">
                <a:solidFill>
                  <a:srgbClr val="2C2C2C"/>
                </a:solidFill>
                <a:latin typeface="Segoe UI"/>
                <a:cs typeface="Segoe UI"/>
              </a:rPr>
              <a:t>strong</a:t>
            </a:r>
            <a:r>
              <a:rPr sz="1600" spc="-35" dirty="0">
                <a:solidFill>
                  <a:srgbClr val="2C2C2C"/>
                </a:solidFill>
                <a:latin typeface="Segoe UI"/>
                <a:cs typeface="Segoe UI"/>
              </a:rPr>
              <a:t> </a:t>
            </a:r>
            <a:r>
              <a:rPr sz="1600" dirty="0">
                <a:solidFill>
                  <a:srgbClr val="2C2C2C"/>
                </a:solidFill>
                <a:latin typeface="Segoe UI"/>
                <a:cs typeface="Segoe UI"/>
              </a:rPr>
              <a:t>relationship</a:t>
            </a:r>
            <a:r>
              <a:rPr sz="1600" spc="-45" dirty="0">
                <a:solidFill>
                  <a:srgbClr val="2C2C2C"/>
                </a:solidFill>
                <a:latin typeface="Segoe UI"/>
                <a:cs typeface="Segoe UI"/>
              </a:rPr>
              <a:t> </a:t>
            </a:r>
            <a:r>
              <a:rPr sz="1600" dirty="0">
                <a:solidFill>
                  <a:srgbClr val="2C2C2C"/>
                </a:solidFill>
                <a:latin typeface="Segoe UI"/>
                <a:cs typeface="Segoe UI"/>
              </a:rPr>
              <a:t>between</a:t>
            </a:r>
            <a:r>
              <a:rPr sz="1600" spc="-50" dirty="0">
                <a:solidFill>
                  <a:srgbClr val="2C2C2C"/>
                </a:solidFill>
                <a:latin typeface="Segoe UI"/>
                <a:cs typeface="Segoe UI"/>
              </a:rPr>
              <a:t> </a:t>
            </a:r>
            <a:r>
              <a:rPr sz="1600" dirty="0">
                <a:solidFill>
                  <a:srgbClr val="2C2C2C"/>
                </a:solidFill>
                <a:latin typeface="Segoe UI"/>
                <a:cs typeface="Segoe UI"/>
              </a:rPr>
              <a:t>volume</a:t>
            </a:r>
            <a:r>
              <a:rPr sz="1600" spc="-45" dirty="0">
                <a:solidFill>
                  <a:srgbClr val="2C2C2C"/>
                </a:solidFill>
                <a:latin typeface="Segoe UI"/>
                <a:cs typeface="Segoe UI"/>
              </a:rPr>
              <a:t> </a:t>
            </a:r>
            <a:r>
              <a:rPr sz="1600" dirty="0">
                <a:solidFill>
                  <a:srgbClr val="2C2C2C"/>
                </a:solidFill>
                <a:latin typeface="Segoe UI"/>
                <a:cs typeface="Segoe UI"/>
              </a:rPr>
              <a:t>of</a:t>
            </a:r>
            <a:r>
              <a:rPr sz="1600" spc="-25" dirty="0">
                <a:solidFill>
                  <a:srgbClr val="2C2C2C"/>
                </a:solidFill>
                <a:latin typeface="Segoe UI"/>
                <a:cs typeface="Segoe UI"/>
              </a:rPr>
              <a:t> the </a:t>
            </a:r>
            <a:r>
              <a:rPr sz="1600" dirty="0">
                <a:solidFill>
                  <a:srgbClr val="2C2C2C"/>
                </a:solidFill>
                <a:latin typeface="Segoe UI"/>
                <a:cs typeface="Segoe UI"/>
              </a:rPr>
              <a:t>sales</a:t>
            </a:r>
            <a:r>
              <a:rPr sz="1600" spc="-35" dirty="0">
                <a:solidFill>
                  <a:srgbClr val="2C2C2C"/>
                </a:solidFill>
                <a:latin typeface="Segoe UI"/>
                <a:cs typeface="Segoe UI"/>
              </a:rPr>
              <a:t> </a:t>
            </a:r>
            <a:r>
              <a:rPr sz="1600" dirty="0">
                <a:solidFill>
                  <a:srgbClr val="2C2C2C"/>
                </a:solidFill>
                <a:latin typeface="Segoe UI"/>
                <a:cs typeface="Segoe UI"/>
              </a:rPr>
              <a:t>and</a:t>
            </a:r>
            <a:r>
              <a:rPr sz="1600" spc="-30" dirty="0">
                <a:solidFill>
                  <a:srgbClr val="2C2C2C"/>
                </a:solidFill>
                <a:latin typeface="Segoe UI"/>
                <a:cs typeface="Segoe UI"/>
              </a:rPr>
              <a:t> </a:t>
            </a:r>
            <a:r>
              <a:rPr sz="1600" dirty="0">
                <a:solidFill>
                  <a:srgbClr val="2C2C2C"/>
                </a:solidFill>
                <a:latin typeface="Segoe UI"/>
                <a:cs typeface="Segoe UI"/>
              </a:rPr>
              <a:t>TDP</a:t>
            </a:r>
            <a:r>
              <a:rPr sz="1600" spc="-15" dirty="0">
                <a:solidFill>
                  <a:srgbClr val="2C2C2C"/>
                </a:solidFill>
                <a:latin typeface="Segoe UI"/>
                <a:cs typeface="Segoe UI"/>
              </a:rPr>
              <a:t> </a:t>
            </a:r>
            <a:r>
              <a:rPr sz="1600" dirty="0">
                <a:solidFill>
                  <a:srgbClr val="2C2C2C"/>
                </a:solidFill>
                <a:latin typeface="Segoe UI"/>
                <a:cs typeface="Segoe UI"/>
              </a:rPr>
              <a:t>i.e.</a:t>
            </a:r>
            <a:r>
              <a:rPr sz="1600" spc="-10" dirty="0">
                <a:solidFill>
                  <a:srgbClr val="2C2C2C"/>
                </a:solidFill>
                <a:latin typeface="Segoe UI"/>
                <a:cs typeface="Segoe UI"/>
              </a:rPr>
              <a:t> </a:t>
            </a:r>
            <a:r>
              <a:rPr sz="1600" dirty="0">
                <a:solidFill>
                  <a:srgbClr val="2C2C2C"/>
                </a:solidFill>
                <a:latin typeface="Segoe UI"/>
                <a:cs typeface="Segoe UI"/>
              </a:rPr>
              <a:t>weighted</a:t>
            </a:r>
            <a:r>
              <a:rPr sz="1600" spc="-35" dirty="0">
                <a:solidFill>
                  <a:srgbClr val="2C2C2C"/>
                </a:solidFill>
                <a:latin typeface="Segoe UI"/>
                <a:cs typeface="Segoe UI"/>
              </a:rPr>
              <a:t> </a:t>
            </a:r>
            <a:r>
              <a:rPr sz="1600" spc="-10" dirty="0">
                <a:solidFill>
                  <a:srgbClr val="2C2C2C"/>
                </a:solidFill>
                <a:latin typeface="Segoe UI"/>
                <a:cs typeface="Segoe UI"/>
              </a:rPr>
              <a:t>distribution</a:t>
            </a:r>
            <a:endParaRPr sz="1600">
              <a:latin typeface="Segoe UI"/>
              <a:cs typeface="Segoe UI"/>
            </a:endParaRPr>
          </a:p>
          <a:p>
            <a:pPr marL="399415" marR="256540" indent="-400050">
              <a:lnSpc>
                <a:spcPct val="100000"/>
              </a:lnSpc>
              <a:spcBef>
                <a:spcPts val="795"/>
              </a:spcBef>
              <a:buAutoNum type="romanLcPeriod"/>
              <a:tabLst>
                <a:tab pos="399415" algn="l"/>
                <a:tab pos="400050" algn="l"/>
              </a:tabLst>
            </a:pPr>
            <a:r>
              <a:rPr sz="1600" dirty="0">
                <a:solidFill>
                  <a:srgbClr val="2C2C2C"/>
                </a:solidFill>
                <a:latin typeface="Segoe UI"/>
                <a:cs typeface="Segoe UI"/>
              </a:rPr>
              <a:t>Brand</a:t>
            </a:r>
            <a:r>
              <a:rPr sz="1600" spc="-50" dirty="0">
                <a:solidFill>
                  <a:srgbClr val="2C2C2C"/>
                </a:solidFill>
                <a:latin typeface="Segoe UI"/>
                <a:cs typeface="Segoe UI"/>
              </a:rPr>
              <a:t> </a:t>
            </a:r>
            <a:r>
              <a:rPr sz="1600" dirty="0">
                <a:solidFill>
                  <a:srgbClr val="2C2C2C"/>
                </a:solidFill>
                <a:latin typeface="Segoe UI"/>
                <a:cs typeface="Segoe UI"/>
              </a:rPr>
              <a:t>Hansaplast</a:t>
            </a:r>
            <a:r>
              <a:rPr sz="1600" spc="-50" dirty="0">
                <a:solidFill>
                  <a:srgbClr val="2C2C2C"/>
                </a:solidFill>
                <a:latin typeface="Segoe UI"/>
                <a:cs typeface="Segoe UI"/>
              </a:rPr>
              <a:t> </a:t>
            </a:r>
            <a:r>
              <a:rPr sz="1600" dirty="0">
                <a:solidFill>
                  <a:srgbClr val="2C2C2C"/>
                </a:solidFill>
                <a:latin typeface="Segoe UI"/>
                <a:cs typeface="Segoe UI"/>
              </a:rPr>
              <a:t>has</a:t>
            </a:r>
            <a:r>
              <a:rPr sz="1600" spc="-55" dirty="0">
                <a:solidFill>
                  <a:srgbClr val="2C2C2C"/>
                </a:solidFill>
                <a:latin typeface="Segoe UI"/>
                <a:cs typeface="Segoe UI"/>
              </a:rPr>
              <a:t> </a:t>
            </a:r>
            <a:r>
              <a:rPr sz="1600" dirty="0">
                <a:solidFill>
                  <a:srgbClr val="2C2C2C"/>
                </a:solidFill>
                <a:latin typeface="Segoe UI"/>
                <a:cs typeface="Segoe UI"/>
              </a:rPr>
              <a:t>3</a:t>
            </a:r>
            <a:r>
              <a:rPr sz="1575" baseline="26455" dirty="0">
                <a:solidFill>
                  <a:srgbClr val="2C2C2C"/>
                </a:solidFill>
                <a:latin typeface="Segoe UI"/>
                <a:cs typeface="Segoe UI"/>
              </a:rPr>
              <a:t>rd</a:t>
            </a:r>
            <a:r>
              <a:rPr sz="1575" spc="165" baseline="26455" dirty="0">
                <a:solidFill>
                  <a:srgbClr val="2C2C2C"/>
                </a:solidFill>
                <a:latin typeface="Segoe UI"/>
                <a:cs typeface="Segoe UI"/>
              </a:rPr>
              <a:t> </a:t>
            </a:r>
            <a:r>
              <a:rPr sz="1600" dirty="0">
                <a:solidFill>
                  <a:srgbClr val="2C2C2C"/>
                </a:solidFill>
                <a:latin typeface="Segoe UI"/>
                <a:cs typeface="Segoe UI"/>
              </a:rPr>
              <a:t>strongest</a:t>
            </a:r>
            <a:r>
              <a:rPr sz="1600" spc="-45" dirty="0">
                <a:solidFill>
                  <a:srgbClr val="2C2C2C"/>
                </a:solidFill>
                <a:latin typeface="Segoe UI"/>
                <a:cs typeface="Segoe UI"/>
              </a:rPr>
              <a:t> </a:t>
            </a:r>
            <a:r>
              <a:rPr sz="1600" dirty="0">
                <a:solidFill>
                  <a:srgbClr val="2C2C2C"/>
                </a:solidFill>
                <a:latin typeface="Segoe UI"/>
                <a:cs typeface="Segoe UI"/>
              </a:rPr>
              <a:t>recognition</a:t>
            </a:r>
            <a:r>
              <a:rPr sz="1600" spc="-50" dirty="0">
                <a:solidFill>
                  <a:srgbClr val="2C2C2C"/>
                </a:solidFill>
                <a:latin typeface="Segoe UI"/>
                <a:cs typeface="Segoe UI"/>
              </a:rPr>
              <a:t> </a:t>
            </a:r>
            <a:r>
              <a:rPr sz="1600" spc="-10" dirty="0">
                <a:solidFill>
                  <a:srgbClr val="2C2C2C"/>
                </a:solidFill>
                <a:latin typeface="Segoe UI"/>
                <a:cs typeface="Segoe UI"/>
              </a:rPr>
              <a:t>after </a:t>
            </a:r>
            <a:r>
              <a:rPr sz="1600" dirty="0">
                <a:solidFill>
                  <a:srgbClr val="2C2C2C"/>
                </a:solidFill>
                <a:latin typeface="Segoe UI"/>
                <a:cs typeface="Segoe UI"/>
              </a:rPr>
              <a:t>private</a:t>
            </a:r>
            <a:r>
              <a:rPr sz="1600" spc="-40" dirty="0">
                <a:solidFill>
                  <a:srgbClr val="2C2C2C"/>
                </a:solidFill>
                <a:latin typeface="Segoe UI"/>
                <a:cs typeface="Segoe UI"/>
              </a:rPr>
              <a:t> </a:t>
            </a:r>
            <a:r>
              <a:rPr sz="1600" dirty="0">
                <a:solidFill>
                  <a:srgbClr val="2C2C2C"/>
                </a:solidFill>
                <a:latin typeface="Segoe UI"/>
                <a:cs typeface="Segoe UI"/>
              </a:rPr>
              <a:t>labels</a:t>
            </a:r>
            <a:r>
              <a:rPr sz="1600" spc="-35" dirty="0">
                <a:solidFill>
                  <a:srgbClr val="2C2C2C"/>
                </a:solidFill>
                <a:latin typeface="Segoe UI"/>
                <a:cs typeface="Segoe UI"/>
              </a:rPr>
              <a:t> </a:t>
            </a:r>
            <a:r>
              <a:rPr sz="1600" dirty="0">
                <a:solidFill>
                  <a:srgbClr val="2C2C2C"/>
                </a:solidFill>
                <a:latin typeface="Segoe UI"/>
                <a:cs typeface="Segoe UI"/>
              </a:rPr>
              <a:t>and</a:t>
            </a:r>
            <a:r>
              <a:rPr sz="1600" spc="-25" dirty="0">
                <a:solidFill>
                  <a:srgbClr val="2C2C2C"/>
                </a:solidFill>
                <a:latin typeface="Segoe UI"/>
                <a:cs typeface="Segoe UI"/>
              </a:rPr>
              <a:t> </a:t>
            </a:r>
            <a:r>
              <a:rPr sz="1600" spc="-10" dirty="0">
                <a:solidFill>
                  <a:srgbClr val="2C2C2C"/>
                </a:solidFill>
                <a:latin typeface="Segoe UI"/>
                <a:cs typeface="Segoe UI"/>
              </a:rPr>
              <a:t>Gothaplast</a:t>
            </a:r>
            <a:endParaRPr sz="1600">
              <a:latin typeface="Segoe UI"/>
              <a:cs typeface="Segoe UI"/>
            </a:endParaRPr>
          </a:p>
          <a:p>
            <a:pPr marL="399415" marR="99060" indent="-400050">
              <a:lnSpc>
                <a:spcPct val="100000"/>
              </a:lnSpc>
              <a:spcBef>
                <a:spcPts val="805"/>
              </a:spcBef>
              <a:buAutoNum type="romanLcPeriod"/>
              <a:tabLst>
                <a:tab pos="399415" algn="l"/>
                <a:tab pos="400050" algn="l"/>
              </a:tabLst>
            </a:pPr>
            <a:r>
              <a:rPr sz="1600" dirty="0">
                <a:solidFill>
                  <a:srgbClr val="2C2C2C"/>
                </a:solidFill>
                <a:latin typeface="Segoe UI"/>
                <a:cs typeface="Segoe UI"/>
              </a:rPr>
              <a:t>Seasonality</a:t>
            </a:r>
            <a:r>
              <a:rPr sz="1600" spc="-50" dirty="0">
                <a:solidFill>
                  <a:srgbClr val="2C2C2C"/>
                </a:solidFill>
                <a:latin typeface="Segoe UI"/>
                <a:cs typeface="Segoe UI"/>
              </a:rPr>
              <a:t> </a:t>
            </a:r>
            <a:r>
              <a:rPr sz="1600" dirty="0">
                <a:solidFill>
                  <a:srgbClr val="2C2C2C"/>
                </a:solidFill>
                <a:latin typeface="Segoe UI"/>
                <a:cs typeface="Segoe UI"/>
              </a:rPr>
              <a:t>factor</a:t>
            </a:r>
            <a:r>
              <a:rPr sz="1600" spc="-25" dirty="0">
                <a:solidFill>
                  <a:srgbClr val="2C2C2C"/>
                </a:solidFill>
                <a:latin typeface="Segoe UI"/>
                <a:cs typeface="Segoe UI"/>
              </a:rPr>
              <a:t> </a:t>
            </a:r>
            <a:r>
              <a:rPr sz="1600" dirty="0">
                <a:solidFill>
                  <a:srgbClr val="2C2C2C"/>
                </a:solidFill>
                <a:latin typeface="Segoe UI"/>
                <a:cs typeface="Segoe UI"/>
              </a:rPr>
              <a:t>-</a:t>
            </a:r>
            <a:r>
              <a:rPr sz="1600" spc="-25" dirty="0">
                <a:solidFill>
                  <a:srgbClr val="2C2C2C"/>
                </a:solidFill>
                <a:latin typeface="Segoe UI"/>
                <a:cs typeface="Segoe UI"/>
              </a:rPr>
              <a:t> </a:t>
            </a:r>
            <a:r>
              <a:rPr sz="1600" dirty="0">
                <a:solidFill>
                  <a:srgbClr val="2C2C2C"/>
                </a:solidFill>
                <a:latin typeface="Segoe UI"/>
                <a:cs typeface="Segoe UI"/>
              </a:rPr>
              <a:t>summer</a:t>
            </a:r>
            <a:r>
              <a:rPr sz="1600" spc="-35" dirty="0">
                <a:solidFill>
                  <a:srgbClr val="2C2C2C"/>
                </a:solidFill>
                <a:latin typeface="Segoe UI"/>
                <a:cs typeface="Segoe UI"/>
              </a:rPr>
              <a:t> </a:t>
            </a:r>
            <a:r>
              <a:rPr sz="1600" dirty="0">
                <a:solidFill>
                  <a:srgbClr val="2C2C2C"/>
                </a:solidFill>
                <a:latin typeface="Segoe UI"/>
                <a:cs typeface="Segoe UI"/>
              </a:rPr>
              <a:t>time</a:t>
            </a:r>
            <a:r>
              <a:rPr sz="1600" spc="-30" dirty="0">
                <a:solidFill>
                  <a:srgbClr val="2C2C2C"/>
                </a:solidFill>
                <a:latin typeface="Segoe UI"/>
                <a:cs typeface="Segoe UI"/>
              </a:rPr>
              <a:t> </a:t>
            </a:r>
            <a:r>
              <a:rPr sz="1600" dirty="0">
                <a:solidFill>
                  <a:srgbClr val="2C2C2C"/>
                </a:solidFill>
                <a:latin typeface="Segoe UI"/>
                <a:cs typeface="Segoe UI"/>
              </a:rPr>
              <a:t>positively</a:t>
            </a:r>
            <a:r>
              <a:rPr sz="1600" spc="-35" dirty="0">
                <a:solidFill>
                  <a:srgbClr val="2C2C2C"/>
                </a:solidFill>
                <a:latin typeface="Segoe UI"/>
                <a:cs typeface="Segoe UI"/>
              </a:rPr>
              <a:t> </a:t>
            </a:r>
            <a:r>
              <a:rPr sz="1600" spc="-10" dirty="0">
                <a:solidFill>
                  <a:srgbClr val="2C2C2C"/>
                </a:solidFill>
                <a:latin typeface="Segoe UI"/>
                <a:cs typeface="Segoe UI"/>
              </a:rPr>
              <a:t>influences </a:t>
            </a:r>
            <a:r>
              <a:rPr sz="1600" dirty="0">
                <a:solidFill>
                  <a:srgbClr val="2C2C2C"/>
                </a:solidFill>
                <a:latin typeface="Segoe UI"/>
                <a:cs typeface="Segoe UI"/>
              </a:rPr>
              <a:t>the</a:t>
            </a:r>
            <a:r>
              <a:rPr sz="1600" spc="-25" dirty="0">
                <a:solidFill>
                  <a:srgbClr val="2C2C2C"/>
                </a:solidFill>
                <a:latin typeface="Segoe UI"/>
                <a:cs typeface="Segoe UI"/>
              </a:rPr>
              <a:t> </a:t>
            </a:r>
            <a:r>
              <a:rPr sz="1600" dirty="0">
                <a:solidFill>
                  <a:srgbClr val="2C2C2C"/>
                </a:solidFill>
                <a:latin typeface="Segoe UI"/>
                <a:cs typeface="Segoe UI"/>
              </a:rPr>
              <a:t>sales</a:t>
            </a:r>
            <a:r>
              <a:rPr sz="1600" spc="-20" dirty="0">
                <a:solidFill>
                  <a:srgbClr val="2C2C2C"/>
                </a:solidFill>
                <a:latin typeface="Segoe UI"/>
                <a:cs typeface="Segoe UI"/>
              </a:rPr>
              <a:t> </a:t>
            </a:r>
            <a:r>
              <a:rPr sz="1600" spc="-10" dirty="0">
                <a:solidFill>
                  <a:srgbClr val="2C2C2C"/>
                </a:solidFill>
                <a:latin typeface="Segoe UI"/>
                <a:cs typeface="Segoe UI"/>
              </a:rPr>
              <a:t>volume</a:t>
            </a:r>
            <a:endParaRPr sz="1600">
              <a:latin typeface="Segoe UI"/>
              <a:cs typeface="Segoe UI"/>
            </a:endParaRPr>
          </a:p>
        </p:txBody>
      </p:sp>
      <p:sp>
        <p:nvSpPr>
          <p:cNvPr id="17" name="object 17"/>
          <p:cNvSpPr/>
          <p:nvPr/>
        </p:nvSpPr>
        <p:spPr>
          <a:xfrm>
            <a:off x="6171867" y="1523674"/>
            <a:ext cx="5295900" cy="2089785"/>
          </a:xfrm>
          <a:custGeom>
            <a:avLst/>
            <a:gdLst/>
            <a:ahLst/>
            <a:cxnLst/>
            <a:rect l="l" t="t" r="r" b="b"/>
            <a:pathLst>
              <a:path w="5295900" h="2089785">
                <a:moveTo>
                  <a:pt x="5295852" y="2089165"/>
                </a:moveTo>
                <a:lnTo>
                  <a:pt x="0" y="2089165"/>
                </a:lnTo>
                <a:lnTo>
                  <a:pt x="0" y="0"/>
                </a:lnTo>
                <a:lnTo>
                  <a:pt x="5295852" y="0"/>
                </a:lnTo>
                <a:lnTo>
                  <a:pt x="5295852" y="2089165"/>
                </a:lnTo>
                <a:close/>
              </a:path>
            </a:pathLst>
          </a:custGeom>
          <a:solidFill>
            <a:srgbClr val="FFFFFF"/>
          </a:solidFill>
        </p:spPr>
        <p:txBody>
          <a:bodyPr wrap="square" lIns="0" tIns="0" rIns="0" bIns="0" rtlCol="0"/>
          <a:lstStyle/>
          <a:p>
            <a:endParaRPr/>
          </a:p>
        </p:txBody>
      </p:sp>
      <p:sp>
        <p:nvSpPr>
          <p:cNvPr id="18" name="object 18"/>
          <p:cNvSpPr txBox="1"/>
          <p:nvPr/>
        </p:nvSpPr>
        <p:spPr>
          <a:xfrm>
            <a:off x="6146467" y="1635014"/>
            <a:ext cx="5346700" cy="1958339"/>
          </a:xfrm>
          <a:prstGeom prst="rect">
            <a:avLst/>
          </a:prstGeom>
        </p:spPr>
        <p:txBody>
          <a:bodyPr vert="horz" wrap="square" lIns="0" tIns="15875" rIns="0" bIns="0" rtlCol="0">
            <a:spAutoFit/>
          </a:bodyPr>
          <a:lstStyle/>
          <a:p>
            <a:pPr marL="1931670">
              <a:lnSpc>
                <a:spcPts val="1010"/>
              </a:lnSpc>
              <a:spcBef>
                <a:spcPts val="125"/>
              </a:spcBef>
              <a:tabLst>
                <a:tab pos="4681220" algn="l"/>
              </a:tabLst>
            </a:pPr>
            <a:r>
              <a:rPr sz="1000" b="1" dirty="0">
                <a:latin typeface="Segoe UI"/>
                <a:cs typeface="Segoe UI"/>
              </a:rPr>
              <a:t>Fit</a:t>
            </a:r>
            <a:r>
              <a:rPr sz="1000" b="1" spc="50" dirty="0">
                <a:latin typeface="Segoe UI"/>
                <a:cs typeface="Segoe UI"/>
              </a:rPr>
              <a:t> </a:t>
            </a:r>
            <a:r>
              <a:rPr sz="1000" b="1" spc="-10" dirty="0">
                <a:latin typeface="Segoe UI"/>
                <a:cs typeface="Segoe UI"/>
              </a:rPr>
              <a:t>Variables</a:t>
            </a:r>
            <a:r>
              <a:rPr sz="1000" b="1" dirty="0">
                <a:latin typeface="Segoe UI"/>
                <a:cs typeface="Segoe UI"/>
              </a:rPr>
              <a:t>	</a:t>
            </a:r>
            <a:r>
              <a:rPr sz="1500" b="1" spc="-15" baseline="44444" dirty="0">
                <a:latin typeface="Segoe UI"/>
                <a:cs typeface="Segoe UI"/>
              </a:rPr>
              <a:t>Adjusted</a:t>
            </a:r>
            <a:endParaRPr sz="1500" baseline="44444">
              <a:latin typeface="Segoe UI"/>
              <a:cs typeface="Segoe UI"/>
            </a:endParaRPr>
          </a:p>
          <a:p>
            <a:pPr marR="301625" algn="r">
              <a:lnSpc>
                <a:spcPts val="1010"/>
              </a:lnSpc>
            </a:pPr>
            <a:r>
              <a:rPr sz="1000" b="1" spc="-25" dirty="0">
                <a:latin typeface="Segoe UI"/>
                <a:cs typeface="Segoe UI"/>
              </a:rPr>
              <a:t>R2</a:t>
            </a:r>
            <a:endParaRPr sz="1000">
              <a:latin typeface="Segoe UI"/>
              <a:cs typeface="Segoe UI"/>
            </a:endParaRPr>
          </a:p>
          <a:p>
            <a:pPr marL="44450" algn="just">
              <a:lnSpc>
                <a:spcPct val="100000"/>
              </a:lnSpc>
              <a:spcBef>
                <a:spcPts val="445"/>
              </a:spcBef>
              <a:tabLst>
                <a:tab pos="4948555" algn="l"/>
              </a:tabLst>
            </a:pPr>
            <a:r>
              <a:rPr sz="1000" spc="-10" dirty="0">
                <a:latin typeface="Segoe UI"/>
                <a:cs typeface="Segoe UI"/>
              </a:rPr>
              <a:t>Volume_Ln~Price_Ln</a:t>
            </a:r>
            <a:r>
              <a:rPr sz="1000" dirty="0">
                <a:latin typeface="Segoe UI"/>
                <a:cs typeface="Segoe UI"/>
              </a:rPr>
              <a:t>	</a:t>
            </a:r>
            <a:r>
              <a:rPr sz="1000" spc="-10" dirty="0">
                <a:latin typeface="Segoe UI"/>
                <a:cs typeface="Segoe UI"/>
              </a:rPr>
              <a:t>1.01%</a:t>
            </a:r>
            <a:endParaRPr sz="1000">
              <a:latin typeface="Segoe UI"/>
              <a:cs typeface="Segoe UI"/>
            </a:endParaRPr>
          </a:p>
          <a:p>
            <a:pPr marL="44450" algn="just">
              <a:lnSpc>
                <a:spcPct val="100000"/>
              </a:lnSpc>
              <a:spcBef>
                <a:spcPts val="445"/>
              </a:spcBef>
              <a:tabLst>
                <a:tab pos="4876800" algn="l"/>
              </a:tabLst>
            </a:pPr>
            <a:r>
              <a:rPr sz="1000" spc="-10" dirty="0">
                <a:latin typeface="Segoe UI"/>
                <a:cs typeface="Segoe UI"/>
              </a:rPr>
              <a:t>Volume_Ln~TDP</a:t>
            </a:r>
            <a:r>
              <a:rPr sz="1000" dirty="0">
                <a:latin typeface="Segoe UI"/>
                <a:cs typeface="Segoe UI"/>
              </a:rPr>
              <a:t>	</a:t>
            </a:r>
            <a:r>
              <a:rPr sz="1000" spc="-10" dirty="0">
                <a:latin typeface="Segoe UI"/>
                <a:cs typeface="Segoe UI"/>
              </a:rPr>
              <a:t>49.58%</a:t>
            </a:r>
            <a:endParaRPr sz="1000">
              <a:latin typeface="Segoe UI"/>
              <a:cs typeface="Segoe UI"/>
            </a:endParaRPr>
          </a:p>
          <a:p>
            <a:pPr marL="44450" algn="just">
              <a:lnSpc>
                <a:spcPct val="100000"/>
              </a:lnSpc>
              <a:spcBef>
                <a:spcPts val="445"/>
              </a:spcBef>
              <a:tabLst>
                <a:tab pos="4876800" algn="l"/>
              </a:tabLst>
            </a:pPr>
            <a:r>
              <a:rPr sz="1000" spc="-10" dirty="0">
                <a:latin typeface="Segoe UI"/>
                <a:cs typeface="Segoe UI"/>
              </a:rPr>
              <a:t>Volume_Ln~Price_Ln+TDP</a:t>
            </a:r>
            <a:r>
              <a:rPr sz="1000" dirty="0">
                <a:latin typeface="Segoe UI"/>
                <a:cs typeface="Segoe UI"/>
              </a:rPr>
              <a:t>	</a:t>
            </a:r>
            <a:r>
              <a:rPr sz="1000" spc="-10" dirty="0">
                <a:latin typeface="Segoe UI"/>
                <a:cs typeface="Segoe UI"/>
              </a:rPr>
              <a:t>50.08%</a:t>
            </a:r>
            <a:endParaRPr sz="1000">
              <a:latin typeface="Segoe UI"/>
              <a:cs typeface="Segoe UI"/>
            </a:endParaRPr>
          </a:p>
          <a:p>
            <a:pPr marL="44450" algn="just">
              <a:lnSpc>
                <a:spcPct val="100000"/>
              </a:lnSpc>
              <a:spcBef>
                <a:spcPts val="445"/>
              </a:spcBef>
              <a:tabLst>
                <a:tab pos="4876800" algn="l"/>
              </a:tabLst>
            </a:pPr>
            <a:r>
              <a:rPr sz="1000" spc="-10" dirty="0">
                <a:latin typeface="Segoe UI"/>
                <a:cs typeface="Segoe UI"/>
              </a:rPr>
              <a:t>Volume_Ln~Price_Ln+TDP+Brand</a:t>
            </a:r>
            <a:r>
              <a:rPr sz="1000" dirty="0">
                <a:latin typeface="Segoe UI"/>
                <a:cs typeface="Segoe UI"/>
              </a:rPr>
              <a:t>	</a:t>
            </a:r>
            <a:r>
              <a:rPr sz="1000" spc="-10" dirty="0">
                <a:latin typeface="Segoe UI"/>
                <a:cs typeface="Segoe UI"/>
              </a:rPr>
              <a:t>69.94%</a:t>
            </a:r>
            <a:endParaRPr sz="1000">
              <a:latin typeface="Segoe UI"/>
              <a:cs typeface="Segoe UI"/>
            </a:endParaRPr>
          </a:p>
          <a:p>
            <a:pPr marL="44450" algn="just">
              <a:lnSpc>
                <a:spcPct val="100000"/>
              </a:lnSpc>
              <a:spcBef>
                <a:spcPts val="445"/>
              </a:spcBef>
              <a:tabLst>
                <a:tab pos="4876800" algn="l"/>
              </a:tabLst>
            </a:pPr>
            <a:r>
              <a:rPr sz="1000" spc="-10" dirty="0">
                <a:latin typeface="Segoe UI"/>
                <a:cs typeface="Segoe UI"/>
              </a:rPr>
              <a:t>Volume_Ln~Price_Ln+TDP+Brand+Season</a:t>
            </a:r>
            <a:r>
              <a:rPr sz="1000" dirty="0">
                <a:latin typeface="Segoe UI"/>
                <a:cs typeface="Segoe UI"/>
              </a:rPr>
              <a:t>	</a:t>
            </a:r>
            <a:r>
              <a:rPr sz="1000" spc="-10" dirty="0">
                <a:latin typeface="Segoe UI"/>
                <a:cs typeface="Segoe UI"/>
              </a:rPr>
              <a:t>70.10%</a:t>
            </a:r>
            <a:endParaRPr sz="1000">
              <a:latin typeface="Segoe UI"/>
              <a:cs typeface="Segoe UI"/>
            </a:endParaRPr>
          </a:p>
          <a:p>
            <a:pPr marL="44450" marR="40005" algn="just">
              <a:lnSpc>
                <a:spcPct val="137100"/>
              </a:lnSpc>
              <a:tabLst>
                <a:tab pos="4876800" algn="l"/>
              </a:tabLst>
            </a:pPr>
            <a:r>
              <a:rPr sz="1000" dirty="0">
                <a:latin typeface="Segoe UI"/>
                <a:cs typeface="Segoe UI"/>
              </a:rPr>
              <a:t>Volume_Ln</a:t>
            </a:r>
            <a:r>
              <a:rPr sz="1000" spc="-30" dirty="0">
                <a:latin typeface="Segoe UI"/>
                <a:cs typeface="Segoe UI"/>
              </a:rPr>
              <a:t> </a:t>
            </a:r>
            <a:r>
              <a:rPr sz="1000" dirty="0">
                <a:latin typeface="Segoe UI"/>
                <a:cs typeface="Segoe UI"/>
              </a:rPr>
              <a:t>~</a:t>
            </a:r>
            <a:r>
              <a:rPr sz="1000" spc="10" dirty="0">
                <a:latin typeface="Segoe UI"/>
                <a:cs typeface="Segoe UI"/>
              </a:rPr>
              <a:t> </a:t>
            </a:r>
            <a:r>
              <a:rPr sz="1000" dirty="0">
                <a:latin typeface="Segoe UI"/>
                <a:cs typeface="Segoe UI"/>
              </a:rPr>
              <a:t>Price_Ln</a:t>
            </a:r>
            <a:r>
              <a:rPr sz="1000" spc="-25" dirty="0">
                <a:latin typeface="Segoe UI"/>
                <a:cs typeface="Segoe UI"/>
              </a:rPr>
              <a:t> </a:t>
            </a:r>
            <a:r>
              <a:rPr sz="1000" dirty="0">
                <a:latin typeface="Segoe UI"/>
                <a:cs typeface="Segoe UI"/>
              </a:rPr>
              <a:t>+</a:t>
            </a:r>
            <a:r>
              <a:rPr sz="1000" spc="5" dirty="0">
                <a:latin typeface="Segoe UI"/>
                <a:cs typeface="Segoe UI"/>
              </a:rPr>
              <a:t> </a:t>
            </a:r>
            <a:r>
              <a:rPr sz="1000" dirty="0">
                <a:latin typeface="Segoe UI"/>
                <a:cs typeface="Segoe UI"/>
              </a:rPr>
              <a:t>TDP</a:t>
            </a:r>
            <a:r>
              <a:rPr sz="1000" spc="-20" dirty="0">
                <a:latin typeface="Segoe UI"/>
                <a:cs typeface="Segoe UI"/>
              </a:rPr>
              <a:t> </a:t>
            </a:r>
            <a:r>
              <a:rPr sz="1000" dirty="0">
                <a:latin typeface="Segoe UI"/>
                <a:cs typeface="Segoe UI"/>
              </a:rPr>
              <a:t>+</a:t>
            </a:r>
            <a:r>
              <a:rPr sz="1000" spc="5" dirty="0">
                <a:latin typeface="Segoe UI"/>
                <a:cs typeface="Segoe UI"/>
              </a:rPr>
              <a:t> </a:t>
            </a:r>
            <a:r>
              <a:rPr sz="1000" dirty="0">
                <a:latin typeface="Segoe UI"/>
                <a:cs typeface="Segoe UI"/>
              </a:rPr>
              <a:t>Brand+Season</a:t>
            </a:r>
            <a:r>
              <a:rPr sz="1000" spc="-25" dirty="0">
                <a:latin typeface="Segoe UI"/>
                <a:cs typeface="Segoe UI"/>
              </a:rPr>
              <a:t> </a:t>
            </a:r>
            <a:r>
              <a:rPr sz="1000" dirty="0">
                <a:latin typeface="Segoe UI"/>
                <a:cs typeface="Segoe UI"/>
              </a:rPr>
              <a:t>+</a:t>
            </a:r>
            <a:r>
              <a:rPr sz="1000" spc="5" dirty="0">
                <a:latin typeface="Segoe UI"/>
                <a:cs typeface="Segoe UI"/>
              </a:rPr>
              <a:t> </a:t>
            </a:r>
            <a:r>
              <a:rPr sz="1000" spc="-25" dirty="0">
                <a:latin typeface="Segoe UI"/>
                <a:cs typeface="Segoe UI"/>
              </a:rPr>
              <a:t>CPI</a:t>
            </a:r>
            <a:r>
              <a:rPr sz="1000" dirty="0">
                <a:latin typeface="Segoe UI"/>
                <a:cs typeface="Segoe UI"/>
              </a:rPr>
              <a:t>	</a:t>
            </a:r>
            <a:r>
              <a:rPr sz="1000" spc="-10" dirty="0">
                <a:latin typeface="Segoe UI"/>
                <a:cs typeface="Segoe UI"/>
              </a:rPr>
              <a:t>70.13% </a:t>
            </a:r>
            <a:r>
              <a:rPr sz="1000" dirty="0">
                <a:latin typeface="Segoe UI"/>
                <a:cs typeface="Segoe UI"/>
              </a:rPr>
              <a:t>Volume_Ln</a:t>
            </a:r>
            <a:r>
              <a:rPr sz="1000" spc="-30" dirty="0">
                <a:latin typeface="Segoe UI"/>
                <a:cs typeface="Segoe UI"/>
              </a:rPr>
              <a:t> </a:t>
            </a:r>
            <a:r>
              <a:rPr sz="1000" dirty="0">
                <a:latin typeface="Segoe UI"/>
                <a:cs typeface="Segoe UI"/>
              </a:rPr>
              <a:t>~</a:t>
            </a:r>
            <a:r>
              <a:rPr sz="1000" spc="5" dirty="0">
                <a:latin typeface="Segoe UI"/>
                <a:cs typeface="Segoe UI"/>
              </a:rPr>
              <a:t> </a:t>
            </a:r>
            <a:r>
              <a:rPr sz="1000" dirty="0">
                <a:latin typeface="Segoe UI"/>
                <a:cs typeface="Segoe UI"/>
              </a:rPr>
              <a:t>Price_Ln</a:t>
            </a:r>
            <a:r>
              <a:rPr sz="1000" spc="-25" dirty="0">
                <a:latin typeface="Segoe UI"/>
                <a:cs typeface="Segoe UI"/>
              </a:rPr>
              <a:t> </a:t>
            </a:r>
            <a:r>
              <a:rPr sz="1000" dirty="0">
                <a:latin typeface="Segoe UI"/>
                <a:cs typeface="Segoe UI"/>
              </a:rPr>
              <a:t>+</a:t>
            </a:r>
            <a:r>
              <a:rPr sz="1000" spc="5" dirty="0">
                <a:latin typeface="Segoe UI"/>
                <a:cs typeface="Segoe UI"/>
              </a:rPr>
              <a:t> </a:t>
            </a:r>
            <a:r>
              <a:rPr sz="1000" dirty="0">
                <a:latin typeface="Segoe UI"/>
                <a:cs typeface="Segoe UI"/>
              </a:rPr>
              <a:t>TDP</a:t>
            </a:r>
            <a:r>
              <a:rPr sz="1000" spc="-25" dirty="0">
                <a:latin typeface="Segoe UI"/>
                <a:cs typeface="Segoe UI"/>
              </a:rPr>
              <a:t> </a:t>
            </a:r>
            <a:r>
              <a:rPr sz="1000" dirty="0">
                <a:latin typeface="Segoe UI"/>
                <a:cs typeface="Segoe UI"/>
              </a:rPr>
              <a:t>+</a:t>
            </a:r>
            <a:r>
              <a:rPr sz="1000" spc="5" dirty="0">
                <a:latin typeface="Segoe UI"/>
                <a:cs typeface="Segoe UI"/>
              </a:rPr>
              <a:t> </a:t>
            </a:r>
            <a:r>
              <a:rPr sz="1000" dirty="0">
                <a:latin typeface="Segoe UI"/>
                <a:cs typeface="Segoe UI"/>
              </a:rPr>
              <a:t>Brand+Season</a:t>
            </a:r>
            <a:r>
              <a:rPr sz="1000" spc="-25" dirty="0">
                <a:latin typeface="Segoe UI"/>
                <a:cs typeface="Segoe UI"/>
              </a:rPr>
              <a:t> </a:t>
            </a:r>
            <a:r>
              <a:rPr sz="1000" dirty="0">
                <a:latin typeface="Segoe UI"/>
                <a:cs typeface="Segoe UI"/>
              </a:rPr>
              <a:t>+</a:t>
            </a:r>
            <a:r>
              <a:rPr sz="1000" spc="5" dirty="0">
                <a:latin typeface="Segoe UI"/>
                <a:cs typeface="Segoe UI"/>
              </a:rPr>
              <a:t> </a:t>
            </a:r>
            <a:r>
              <a:rPr sz="1000" dirty="0">
                <a:latin typeface="Segoe UI"/>
                <a:cs typeface="Segoe UI"/>
              </a:rPr>
              <a:t>CPI</a:t>
            </a:r>
            <a:r>
              <a:rPr sz="1000" spc="-25" dirty="0">
                <a:latin typeface="Segoe UI"/>
                <a:cs typeface="Segoe UI"/>
              </a:rPr>
              <a:t> </a:t>
            </a:r>
            <a:r>
              <a:rPr sz="1000" dirty="0">
                <a:latin typeface="Segoe UI"/>
                <a:cs typeface="Segoe UI"/>
              </a:rPr>
              <a:t>+ </a:t>
            </a:r>
            <a:r>
              <a:rPr sz="1000" spc="-10" dirty="0">
                <a:latin typeface="Segoe UI"/>
                <a:cs typeface="Segoe UI"/>
              </a:rPr>
              <a:t>Temperature</a:t>
            </a:r>
            <a:r>
              <a:rPr sz="1000" dirty="0">
                <a:latin typeface="Segoe UI"/>
                <a:cs typeface="Segoe UI"/>
              </a:rPr>
              <a:t>	</a:t>
            </a:r>
            <a:r>
              <a:rPr sz="1000" spc="-10" dirty="0">
                <a:latin typeface="Segoe UI"/>
                <a:cs typeface="Segoe UI"/>
              </a:rPr>
              <a:t>70.16% </a:t>
            </a:r>
            <a:r>
              <a:rPr sz="1000" dirty="0">
                <a:latin typeface="Segoe UI"/>
                <a:cs typeface="Segoe UI"/>
              </a:rPr>
              <a:t>Volume_Ln</a:t>
            </a:r>
            <a:r>
              <a:rPr sz="1000" spc="-35" dirty="0">
                <a:latin typeface="Segoe UI"/>
                <a:cs typeface="Segoe UI"/>
              </a:rPr>
              <a:t> </a:t>
            </a:r>
            <a:r>
              <a:rPr sz="1000" dirty="0">
                <a:latin typeface="Segoe UI"/>
                <a:cs typeface="Segoe UI"/>
              </a:rPr>
              <a:t>~ Price_Ln</a:t>
            </a:r>
            <a:r>
              <a:rPr sz="1000" spc="-30" dirty="0">
                <a:latin typeface="Segoe UI"/>
                <a:cs typeface="Segoe UI"/>
              </a:rPr>
              <a:t> </a:t>
            </a:r>
            <a:r>
              <a:rPr sz="1000" dirty="0">
                <a:latin typeface="Segoe UI"/>
                <a:cs typeface="Segoe UI"/>
              </a:rPr>
              <a:t>+ TDP</a:t>
            </a:r>
            <a:r>
              <a:rPr sz="1000" spc="-25" dirty="0">
                <a:latin typeface="Segoe UI"/>
                <a:cs typeface="Segoe UI"/>
              </a:rPr>
              <a:t> </a:t>
            </a:r>
            <a:r>
              <a:rPr sz="1000" dirty="0">
                <a:latin typeface="Segoe UI"/>
                <a:cs typeface="Segoe UI"/>
              </a:rPr>
              <a:t>+ Brand+Season</a:t>
            </a:r>
            <a:r>
              <a:rPr sz="1000" spc="-30" dirty="0">
                <a:latin typeface="Segoe UI"/>
                <a:cs typeface="Segoe UI"/>
              </a:rPr>
              <a:t> </a:t>
            </a:r>
            <a:r>
              <a:rPr sz="1000" dirty="0">
                <a:latin typeface="Segoe UI"/>
                <a:cs typeface="Segoe UI"/>
              </a:rPr>
              <a:t>+ CPI</a:t>
            </a:r>
            <a:r>
              <a:rPr sz="1000" spc="-30" dirty="0">
                <a:latin typeface="Segoe UI"/>
                <a:cs typeface="Segoe UI"/>
              </a:rPr>
              <a:t> </a:t>
            </a:r>
            <a:r>
              <a:rPr sz="1000" dirty="0">
                <a:latin typeface="Segoe UI"/>
                <a:cs typeface="Segoe UI"/>
              </a:rPr>
              <a:t>+ Temperature</a:t>
            </a:r>
            <a:r>
              <a:rPr sz="1000" spc="-40" dirty="0">
                <a:latin typeface="Segoe UI"/>
                <a:cs typeface="Segoe UI"/>
              </a:rPr>
              <a:t> </a:t>
            </a:r>
            <a:r>
              <a:rPr sz="1000" dirty="0">
                <a:latin typeface="Segoe UI"/>
                <a:cs typeface="Segoe UI"/>
              </a:rPr>
              <a:t>+ Sunshine</a:t>
            </a:r>
            <a:r>
              <a:rPr sz="1000" spc="400" dirty="0">
                <a:latin typeface="Segoe UI"/>
                <a:cs typeface="Segoe UI"/>
              </a:rPr>
              <a:t>    </a:t>
            </a:r>
            <a:r>
              <a:rPr sz="1000" spc="-10" dirty="0">
                <a:latin typeface="Segoe UI"/>
                <a:cs typeface="Segoe UI"/>
              </a:rPr>
              <a:t>70.18%</a:t>
            </a:r>
            <a:endParaRPr sz="1000">
              <a:latin typeface="Segoe UI"/>
              <a:cs typeface="Segoe UI"/>
            </a:endParaRPr>
          </a:p>
        </p:txBody>
      </p:sp>
      <p:grpSp>
        <p:nvGrpSpPr>
          <p:cNvPr id="19" name="object 19"/>
          <p:cNvGrpSpPr/>
          <p:nvPr/>
        </p:nvGrpSpPr>
        <p:grpSpPr>
          <a:xfrm>
            <a:off x="6165342" y="3612833"/>
            <a:ext cx="5302885" cy="635"/>
            <a:chOff x="6165342" y="3612833"/>
            <a:chExt cx="5302885" cy="635"/>
          </a:xfrm>
        </p:grpSpPr>
        <p:sp>
          <p:nvSpPr>
            <p:cNvPr id="20" name="object 20"/>
            <p:cNvSpPr/>
            <p:nvPr/>
          </p:nvSpPr>
          <p:spPr>
            <a:xfrm>
              <a:off x="6165342" y="3612835"/>
              <a:ext cx="0" cy="635"/>
            </a:xfrm>
            <a:custGeom>
              <a:avLst/>
              <a:gdLst/>
              <a:ahLst/>
              <a:cxnLst/>
              <a:rect l="l" t="t" r="r" b="b"/>
              <a:pathLst>
                <a:path h="635">
                  <a:moveTo>
                    <a:pt x="0" y="0"/>
                  </a:moveTo>
                  <a:lnTo>
                    <a:pt x="0" y="8"/>
                  </a:lnTo>
                </a:path>
              </a:pathLst>
            </a:custGeom>
            <a:ln w="3175">
              <a:solidFill>
                <a:srgbClr val="D3D3D3"/>
              </a:solidFill>
            </a:ln>
          </p:spPr>
          <p:txBody>
            <a:bodyPr wrap="square" lIns="0" tIns="0" rIns="0" bIns="0" rtlCol="0"/>
            <a:lstStyle/>
            <a:p>
              <a:endParaRPr/>
            </a:p>
          </p:txBody>
        </p:sp>
        <p:sp>
          <p:nvSpPr>
            <p:cNvPr id="21" name="object 21"/>
            <p:cNvSpPr/>
            <p:nvPr/>
          </p:nvSpPr>
          <p:spPr>
            <a:xfrm>
              <a:off x="6165344" y="3612833"/>
              <a:ext cx="6985" cy="0"/>
            </a:xfrm>
            <a:custGeom>
              <a:avLst/>
              <a:gdLst/>
              <a:ahLst/>
              <a:cxnLst/>
              <a:rect l="l" t="t" r="r" b="b"/>
              <a:pathLst>
                <a:path w="6985">
                  <a:moveTo>
                    <a:pt x="6530" y="0"/>
                  </a:moveTo>
                  <a:lnTo>
                    <a:pt x="0" y="0"/>
                  </a:lnTo>
                  <a:lnTo>
                    <a:pt x="6530" y="0"/>
                  </a:lnTo>
                  <a:close/>
                </a:path>
              </a:pathLst>
            </a:custGeom>
            <a:solidFill>
              <a:srgbClr val="D3D3D3"/>
            </a:solidFill>
          </p:spPr>
          <p:txBody>
            <a:bodyPr wrap="square" lIns="0" tIns="0" rIns="0" bIns="0" rtlCol="0"/>
            <a:lstStyle/>
            <a:p>
              <a:endParaRPr/>
            </a:p>
          </p:txBody>
        </p:sp>
        <p:sp>
          <p:nvSpPr>
            <p:cNvPr id="22" name="object 22"/>
            <p:cNvSpPr/>
            <p:nvPr/>
          </p:nvSpPr>
          <p:spPr>
            <a:xfrm>
              <a:off x="10742886" y="3612835"/>
              <a:ext cx="0" cy="635"/>
            </a:xfrm>
            <a:custGeom>
              <a:avLst/>
              <a:gdLst/>
              <a:ahLst/>
              <a:cxnLst/>
              <a:rect l="l" t="t" r="r" b="b"/>
              <a:pathLst>
                <a:path h="635">
                  <a:moveTo>
                    <a:pt x="0" y="0"/>
                  </a:moveTo>
                  <a:lnTo>
                    <a:pt x="0" y="8"/>
                  </a:lnTo>
                </a:path>
              </a:pathLst>
            </a:custGeom>
            <a:ln w="3175">
              <a:solidFill>
                <a:srgbClr val="D3D3D3"/>
              </a:solidFill>
            </a:ln>
          </p:spPr>
          <p:txBody>
            <a:bodyPr wrap="square" lIns="0" tIns="0" rIns="0" bIns="0" rtlCol="0"/>
            <a:lstStyle/>
            <a:p>
              <a:endParaRPr/>
            </a:p>
          </p:txBody>
        </p:sp>
        <p:sp>
          <p:nvSpPr>
            <p:cNvPr id="23" name="object 23"/>
            <p:cNvSpPr/>
            <p:nvPr/>
          </p:nvSpPr>
          <p:spPr>
            <a:xfrm>
              <a:off x="10742882" y="3612833"/>
              <a:ext cx="6985" cy="0"/>
            </a:xfrm>
            <a:custGeom>
              <a:avLst/>
              <a:gdLst/>
              <a:ahLst/>
              <a:cxnLst/>
              <a:rect l="l" t="t" r="r" b="b"/>
              <a:pathLst>
                <a:path w="6984">
                  <a:moveTo>
                    <a:pt x="6536" y="0"/>
                  </a:moveTo>
                  <a:lnTo>
                    <a:pt x="0" y="0"/>
                  </a:lnTo>
                  <a:lnTo>
                    <a:pt x="6536" y="0"/>
                  </a:lnTo>
                  <a:close/>
                </a:path>
              </a:pathLst>
            </a:custGeom>
            <a:solidFill>
              <a:srgbClr val="D3D3D3"/>
            </a:solidFill>
          </p:spPr>
          <p:txBody>
            <a:bodyPr wrap="square" lIns="0" tIns="0" rIns="0" bIns="0" rtlCol="0"/>
            <a:lstStyle/>
            <a:p>
              <a:endParaRPr/>
            </a:p>
          </p:txBody>
        </p:sp>
        <p:sp>
          <p:nvSpPr>
            <p:cNvPr id="24" name="object 24"/>
            <p:cNvSpPr/>
            <p:nvPr/>
          </p:nvSpPr>
          <p:spPr>
            <a:xfrm>
              <a:off x="11461188" y="3612835"/>
              <a:ext cx="0" cy="635"/>
            </a:xfrm>
            <a:custGeom>
              <a:avLst/>
              <a:gdLst/>
              <a:ahLst/>
              <a:cxnLst/>
              <a:rect l="l" t="t" r="r" b="b"/>
              <a:pathLst>
                <a:path h="635">
                  <a:moveTo>
                    <a:pt x="0" y="0"/>
                  </a:moveTo>
                  <a:lnTo>
                    <a:pt x="0" y="8"/>
                  </a:lnTo>
                </a:path>
              </a:pathLst>
            </a:custGeom>
            <a:ln w="3175">
              <a:solidFill>
                <a:srgbClr val="D3D3D3"/>
              </a:solidFill>
            </a:ln>
          </p:spPr>
          <p:txBody>
            <a:bodyPr wrap="square" lIns="0" tIns="0" rIns="0" bIns="0" rtlCol="0"/>
            <a:lstStyle/>
            <a:p>
              <a:endParaRPr/>
            </a:p>
          </p:txBody>
        </p:sp>
        <p:sp>
          <p:nvSpPr>
            <p:cNvPr id="25" name="object 25"/>
            <p:cNvSpPr/>
            <p:nvPr/>
          </p:nvSpPr>
          <p:spPr>
            <a:xfrm>
              <a:off x="11461190" y="3612833"/>
              <a:ext cx="6985" cy="0"/>
            </a:xfrm>
            <a:custGeom>
              <a:avLst/>
              <a:gdLst/>
              <a:ahLst/>
              <a:cxnLst/>
              <a:rect l="l" t="t" r="r" b="b"/>
              <a:pathLst>
                <a:path w="6984">
                  <a:moveTo>
                    <a:pt x="6530" y="0"/>
                  </a:moveTo>
                  <a:lnTo>
                    <a:pt x="0" y="0"/>
                  </a:lnTo>
                  <a:lnTo>
                    <a:pt x="6530" y="0"/>
                  </a:lnTo>
                  <a:close/>
                </a:path>
              </a:pathLst>
            </a:custGeom>
            <a:solidFill>
              <a:srgbClr val="D3D3D3"/>
            </a:solidFill>
          </p:spPr>
          <p:txBody>
            <a:bodyPr wrap="square" lIns="0" tIns="0" rIns="0" bIns="0" rtlCol="0"/>
            <a:lstStyle/>
            <a:p>
              <a:endParaRPr/>
            </a:p>
          </p:txBody>
        </p:sp>
      </p:grpSp>
      <p:graphicFrame>
        <p:nvGraphicFramePr>
          <p:cNvPr id="26" name="object 26"/>
          <p:cNvGraphicFramePr>
            <a:graphicFrameLocks noGrp="1"/>
          </p:cNvGraphicFramePr>
          <p:nvPr/>
        </p:nvGraphicFramePr>
        <p:xfrm>
          <a:off x="1201166" y="4184778"/>
          <a:ext cx="3805555" cy="2441575"/>
        </p:xfrm>
        <a:graphic>
          <a:graphicData uri="http://schemas.openxmlformats.org/drawingml/2006/table">
            <a:tbl>
              <a:tblPr firstRow="1" bandRow="1">
                <a:tableStyleId>{2D5ABB26-0587-4C30-8999-92F81FD0307C}</a:tableStyleId>
              </a:tblPr>
              <a:tblGrid>
                <a:gridCol w="2375535">
                  <a:extLst>
                    <a:ext uri="{9D8B030D-6E8A-4147-A177-3AD203B41FA5}">
                      <a16:colId xmlns:a16="http://schemas.microsoft.com/office/drawing/2014/main" val="20000"/>
                    </a:ext>
                  </a:extLst>
                </a:gridCol>
                <a:gridCol w="813435">
                  <a:extLst>
                    <a:ext uri="{9D8B030D-6E8A-4147-A177-3AD203B41FA5}">
                      <a16:colId xmlns:a16="http://schemas.microsoft.com/office/drawing/2014/main" val="20001"/>
                    </a:ext>
                  </a:extLst>
                </a:gridCol>
                <a:gridCol w="616585">
                  <a:extLst>
                    <a:ext uri="{9D8B030D-6E8A-4147-A177-3AD203B41FA5}">
                      <a16:colId xmlns:a16="http://schemas.microsoft.com/office/drawing/2014/main" val="20002"/>
                    </a:ext>
                  </a:extLst>
                </a:gridCol>
              </a:tblGrid>
              <a:tr h="206375">
                <a:tc>
                  <a:txBody>
                    <a:bodyPr/>
                    <a:lstStyle/>
                    <a:p>
                      <a:pPr algn="ctr">
                        <a:lnSpc>
                          <a:spcPct val="100000"/>
                        </a:lnSpc>
                        <a:spcBef>
                          <a:spcPts val="200"/>
                        </a:spcBef>
                      </a:pPr>
                      <a:r>
                        <a:rPr sz="1000" b="1" spc="-10" dirty="0">
                          <a:latin typeface="Segoe UI"/>
                          <a:cs typeface="Segoe UI"/>
                        </a:rPr>
                        <a:t>Variables</a:t>
                      </a:r>
                      <a:endParaRPr sz="1000">
                        <a:latin typeface="Segoe UI"/>
                        <a:cs typeface="Segoe UI"/>
                      </a:endParaRPr>
                    </a:p>
                  </a:txBody>
                  <a:tcPr marL="0" marR="0" marT="25400" marB="0">
                    <a:solidFill>
                      <a:srgbClr val="FFFFFF"/>
                    </a:solidFill>
                  </a:tcPr>
                </a:tc>
                <a:tc>
                  <a:txBody>
                    <a:bodyPr/>
                    <a:lstStyle/>
                    <a:p>
                      <a:pPr marL="266700">
                        <a:lnSpc>
                          <a:spcPct val="100000"/>
                        </a:lnSpc>
                        <a:spcBef>
                          <a:spcPts val="200"/>
                        </a:spcBef>
                      </a:pPr>
                      <a:r>
                        <a:rPr sz="1000" b="1" spc="-20" dirty="0">
                          <a:latin typeface="Segoe UI"/>
                          <a:cs typeface="Segoe UI"/>
                        </a:rPr>
                        <a:t>Coef</a:t>
                      </a:r>
                      <a:endParaRPr sz="1000">
                        <a:latin typeface="Segoe UI"/>
                        <a:cs typeface="Segoe UI"/>
                      </a:endParaRPr>
                    </a:p>
                  </a:txBody>
                  <a:tcPr marL="0" marR="0" marT="25400" marB="0">
                    <a:solidFill>
                      <a:srgbClr val="FFFFFF"/>
                    </a:solidFill>
                  </a:tcPr>
                </a:tc>
                <a:tc>
                  <a:txBody>
                    <a:bodyPr/>
                    <a:lstStyle/>
                    <a:p>
                      <a:pPr marL="1905" algn="ctr">
                        <a:lnSpc>
                          <a:spcPct val="100000"/>
                        </a:lnSpc>
                        <a:spcBef>
                          <a:spcPts val="200"/>
                        </a:spcBef>
                      </a:pPr>
                      <a:r>
                        <a:rPr sz="1000" b="1" spc="-25" dirty="0">
                          <a:latin typeface="Segoe UI"/>
                          <a:cs typeface="Segoe UI"/>
                        </a:rPr>
                        <a:t>Sig</a:t>
                      </a:r>
                      <a:endParaRPr sz="1000">
                        <a:latin typeface="Segoe UI"/>
                        <a:cs typeface="Segoe UI"/>
                      </a:endParaRPr>
                    </a:p>
                  </a:txBody>
                  <a:tcPr marL="0" marR="0" marT="25400" marB="0">
                    <a:solidFill>
                      <a:srgbClr val="FFFFFF"/>
                    </a:solidFill>
                  </a:tcPr>
                </a:tc>
                <a:extLst>
                  <a:ext uri="{0D108BD9-81ED-4DB2-BD59-A6C34878D82A}">
                    <a16:rowId xmlns:a16="http://schemas.microsoft.com/office/drawing/2014/main" val="10000"/>
                  </a:ext>
                </a:extLst>
              </a:tr>
              <a:tr h="200025">
                <a:tc>
                  <a:txBody>
                    <a:bodyPr/>
                    <a:lstStyle/>
                    <a:p>
                      <a:pPr marL="19050">
                        <a:lnSpc>
                          <a:spcPct val="100000"/>
                        </a:lnSpc>
                        <a:spcBef>
                          <a:spcPts val="175"/>
                        </a:spcBef>
                      </a:pPr>
                      <a:r>
                        <a:rPr sz="1000" spc="-10" dirty="0">
                          <a:latin typeface="Segoe UI"/>
                          <a:cs typeface="Segoe UI"/>
                        </a:rPr>
                        <a:t>(Intercept)</a:t>
                      </a:r>
                      <a:endParaRPr sz="1000">
                        <a:latin typeface="Segoe UI"/>
                        <a:cs typeface="Segoe UI"/>
                      </a:endParaRPr>
                    </a:p>
                  </a:txBody>
                  <a:tcPr marL="0" marR="0" marT="22225" marB="0">
                    <a:solidFill>
                      <a:srgbClr val="FFFFFF"/>
                    </a:solidFill>
                  </a:tcPr>
                </a:tc>
                <a:tc>
                  <a:txBody>
                    <a:bodyPr/>
                    <a:lstStyle/>
                    <a:p>
                      <a:pPr marR="55880" algn="r">
                        <a:lnSpc>
                          <a:spcPct val="100000"/>
                        </a:lnSpc>
                        <a:spcBef>
                          <a:spcPts val="175"/>
                        </a:spcBef>
                      </a:pPr>
                      <a:r>
                        <a:rPr sz="1000" spc="-10" dirty="0">
                          <a:latin typeface="Segoe UI"/>
                          <a:cs typeface="Segoe UI"/>
                        </a:rPr>
                        <a:t>4.3858</a:t>
                      </a:r>
                      <a:endParaRPr sz="1000">
                        <a:latin typeface="Segoe UI"/>
                        <a:cs typeface="Segoe UI"/>
                      </a:endParaRPr>
                    </a:p>
                  </a:txBody>
                  <a:tcPr marL="0" marR="0" marT="22225" marB="0">
                    <a:solidFill>
                      <a:srgbClr val="62BD7A"/>
                    </a:solidFill>
                  </a:tcPr>
                </a:tc>
                <a:tc>
                  <a:txBody>
                    <a:bodyPr/>
                    <a:lstStyle/>
                    <a:p>
                      <a:pPr algn="ctr">
                        <a:lnSpc>
                          <a:spcPct val="100000"/>
                        </a:lnSpc>
                        <a:spcBef>
                          <a:spcPts val="175"/>
                        </a:spcBef>
                      </a:pPr>
                      <a:r>
                        <a:rPr sz="1000" dirty="0">
                          <a:latin typeface="Webdings"/>
                          <a:cs typeface="Webdings"/>
                        </a:rPr>
                        <a:t></a:t>
                      </a:r>
                      <a:endParaRPr sz="1000">
                        <a:latin typeface="Webdings"/>
                        <a:cs typeface="Webdings"/>
                      </a:endParaRPr>
                    </a:p>
                  </a:txBody>
                  <a:tcPr marL="0" marR="0" marT="22225" marB="0">
                    <a:solidFill>
                      <a:srgbClr val="FFFFFF"/>
                    </a:solidFill>
                  </a:tcPr>
                </a:tc>
                <a:extLst>
                  <a:ext uri="{0D108BD9-81ED-4DB2-BD59-A6C34878D82A}">
                    <a16:rowId xmlns:a16="http://schemas.microsoft.com/office/drawing/2014/main" val="10001"/>
                  </a:ext>
                </a:extLst>
              </a:tr>
              <a:tr h="203200">
                <a:tc>
                  <a:txBody>
                    <a:bodyPr/>
                    <a:lstStyle/>
                    <a:p>
                      <a:pPr marL="19050">
                        <a:lnSpc>
                          <a:spcPct val="100000"/>
                        </a:lnSpc>
                        <a:spcBef>
                          <a:spcPts val="200"/>
                        </a:spcBef>
                      </a:pPr>
                      <a:r>
                        <a:rPr sz="1000" spc="-10" dirty="0">
                          <a:latin typeface="Segoe UI"/>
                          <a:cs typeface="Segoe UI"/>
                        </a:rPr>
                        <a:t>Price_Ln</a:t>
                      </a:r>
                      <a:endParaRPr sz="1000">
                        <a:latin typeface="Segoe UI"/>
                        <a:cs typeface="Segoe UI"/>
                      </a:endParaRPr>
                    </a:p>
                  </a:txBody>
                  <a:tcPr marL="0" marR="0" marT="25400" marB="0">
                    <a:solidFill>
                      <a:srgbClr val="FFFFFF"/>
                    </a:solidFill>
                  </a:tcPr>
                </a:tc>
                <a:tc>
                  <a:txBody>
                    <a:bodyPr/>
                    <a:lstStyle/>
                    <a:p>
                      <a:pPr marR="15875" algn="r">
                        <a:lnSpc>
                          <a:spcPct val="100000"/>
                        </a:lnSpc>
                        <a:spcBef>
                          <a:spcPts val="200"/>
                        </a:spcBef>
                      </a:pPr>
                      <a:r>
                        <a:rPr sz="1000" spc="-10" dirty="0">
                          <a:latin typeface="Segoe UI"/>
                          <a:cs typeface="Segoe UI"/>
                        </a:rPr>
                        <a:t>(0.1470)</a:t>
                      </a:r>
                      <a:endParaRPr sz="1000">
                        <a:latin typeface="Segoe UI"/>
                        <a:cs typeface="Segoe UI"/>
                      </a:endParaRPr>
                    </a:p>
                  </a:txBody>
                  <a:tcPr marL="0" marR="0" marT="25400" marB="0">
                    <a:solidFill>
                      <a:srgbClr val="F99C74"/>
                    </a:solidFill>
                  </a:tcPr>
                </a:tc>
                <a:tc>
                  <a:txBody>
                    <a:bodyPr/>
                    <a:lstStyle/>
                    <a:p>
                      <a:pPr algn="ct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extLst>
                  <a:ext uri="{0D108BD9-81ED-4DB2-BD59-A6C34878D82A}">
                    <a16:rowId xmlns:a16="http://schemas.microsoft.com/office/drawing/2014/main" val="10002"/>
                  </a:ext>
                </a:extLst>
              </a:tr>
              <a:tr h="203200">
                <a:tc>
                  <a:txBody>
                    <a:bodyPr/>
                    <a:lstStyle/>
                    <a:p>
                      <a:pPr marL="19050">
                        <a:lnSpc>
                          <a:spcPct val="100000"/>
                        </a:lnSpc>
                        <a:spcBef>
                          <a:spcPts val="200"/>
                        </a:spcBef>
                      </a:pPr>
                      <a:r>
                        <a:rPr sz="1000" spc="-25" dirty="0">
                          <a:latin typeface="Segoe UI"/>
                          <a:cs typeface="Segoe UI"/>
                        </a:rPr>
                        <a:t>TDP</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0.1002</a:t>
                      </a:r>
                      <a:endParaRPr sz="1000">
                        <a:latin typeface="Segoe UI"/>
                        <a:cs typeface="Segoe UI"/>
                      </a:endParaRPr>
                    </a:p>
                  </a:txBody>
                  <a:tcPr marL="0" marR="0" marT="25400" marB="0">
                    <a:solidFill>
                      <a:srgbClr val="FFEB84"/>
                    </a:solidFill>
                  </a:tcPr>
                </a:tc>
                <a:tc>
                  <a:txBody>
                    <a:bodyPr/>
                    <a:lstStyle/>
                    <a:p>
                      <a:pPr algn="ct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extLst>
                  <a:ext uri="{0D108BD9-81ED-4DB2-BD59-A6C34878D82A}">
                    <a16:rowId xmlns:a16="http://schemas.microsoft.com/office/drawing/2014/main" val="10003"/>
                  </a:ext>
                </a:extLst>
              </a:tr>
              <a:tr h="203200">
                <a:tc>
                  <a:txBody>
                    <a:bodyPr/>
                    <a:lstStyle/>
                    <a:p>
                      <a:pPr marL="19050">
                        <a:lnSpc>
                          <a:spcPct val="100000"/>
                        </a:lnSpc>
                        <a:spcBef>
                          <a:spcPts val="200"/>
                        </a:spcBef>
                      </a:pPr>
                      <a:r>
                        <a:rPr sz="1000" spc="-10" dirty="0">
                          <a:latin typeface="Segoe UI"/>
                          <a:cs typeface="Segoe UI"/>
                        </a:rPr>
                        <a:t>BrandGOTHAPLAST</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1.0635</a:t>
                      </a:r>
                      <a:endParaRPr sz="1000">
                        <a:latin typeface="Segoe UI"/>
                        <a:cs typeface="Segoe UI"/>
                      </a:endParaRPr>
                    </a:p>
                  </a:txBody>
                  <a:tcPr marL="0" marR="0" marT="25400" marB="0">
                    <a:solidFill>
                      <a:srgbClr val="DCE082"/>
                    </a:solidFill>
                  </a:tcPr>
                </a:tc>
                <a:tc>
                  <a:txBody>
                    <a:bodyPr/>
                    <a:lstStyle/>
                    <a:p>
                      <a:pPr algn="ct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extLst>
                  <a:ext uri="{0D108BD9-81ED-4DB2-BD59-A6C34878D82A}">
                    <a16:rowId xmlns:a16="http://schemas.microsoft.com/office/drawing/2014/main" val="10004"/>
                  </a:ext>
                </a:extLst>
              </a:tr>
              <a:tr h="203200">
                <a:tc>
                  <a:txBody>
                    <a:bodyPr/>
                    <a:lstStyle/>
                    <a:p>
                      <a:pPr marL="19050">
                        <a:lnSpc>
                          <a:spcPct val="100000"/>
                        </a:lnSpc>
                        <a:spcBef>
                          <a:spcPts val="200"/>
                        </a:spcBef>
                      </a:pPr>
                      <a:r>
                        <a:rPr sz="1000" spc="-10" dirty="0">
                          <a:latin typeface="Segoe UI"/>
                          <a:cs typeface="Segoe UI"/>
                        </a:rPr>
                        <a:t>BrandHANSAPLAST</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0.6242</a:t>
                      </a:r>
                      <a:endParaRPr sz="1000">
                        <a:latin typeface="Segoe UI"/>
                        <a:cs typeface="Segoe UI"/>
                      </a:endParaRPr>
                    </a:p>
                  </a:txBody>
                  <a:tcPr marL="0" marR="0" marT="25400" marB="0">
                    <a:solidFill>
                      <a:srgbClr val="EBE683"/>
                    </a:solidFill>
                  </a:tcPr>
                </a:tc>
                <a:tc>
                  <a:txBody>
                    <a:bodyPr/>
                    <a:lstStyle/>
                    <a:p>
                      <a:pPr algn="ct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extLst>
                  <a:ext uri="{0D108BD9-81ED-4DB2-BD59-A6C34878D82A}">
                    <a16:rowId xmlns:a16="http://schemas.microsoft.com/office/drawing/2014/main" val="10005"/>
                  </a:ext>
                </a:extLst>
              </a:tr>
              <a:tr h="203200">
                <a:tc>
                  <a:txBody>
                    <a:bodyPr/>
                    <a:lstStyle/>
                    <a:p>
                      <a:pPr marL="19050">
                        <a:lnSpc>
                          <a:spcPct val="100000"/>
                        </a:lnSpc>
                        <a:spcBef>
                          <a:spcPts val="200"/>
                        </a:spcBef>
                      </a:pPr>
                      <a:r>
                        <a:rPr sz="1000" spc="-10" dirty="0">
                          <a:latin typeface="Segoe UI"/>
                          <a:cs typeface="Segoe UI"/>
                        </a:rPr>
                        <a:t>BrandOTHERS</a:t>
                      </a:r>
                      <a:endParaRPr sz="1000">
                        <a:latin typeface="Segoe UI"/>
                        <a:cs typeface="Segoe UI"/>
                      </a:endParaRPr>
                    </a:p>
                  </a:txBody>
                  <a:tcPr marL="0" marR="0" marT="25400" marB="0">
                    <a:solidFill>
                      <a:srgbClr val="FFFFFF"/>
                    </a:solidFill>
                  </a:tcPr>
                </a:tc>
                <a:tc>
                  <a:txBody>
                    <a:bodyPr/>
                    <a:lstStyle/>
                    <a:p>
                      <a:pPr marR="15875" algn="r">
                        <a:lnSpc>
                          <a:spcPct val="100000"/>
                        </a:lnSpc>
                        <a:spcBef>
                          <a:spcPts val="200"/>
                        </a:spcBef>
                      </a:pPr>
                      <a:r>
                        <a:rPr sz="1000" spc="-10" dirty="0">
                          <a:latin typeface="Segoe UI"/>
                          <a:cs typeface="Segoe UI"/>
                        </a:rPr>
                        <a:t>(0.2182)</a:t>
                      </a:r>
                      <a:endParaRPr sz="1000">
                        <a:latin typeface="Segoe UI"/>
                        <a:cs typeface="Segoe UI"/>
                      </a:endParaRPr>
                    </a:p>
                  </a:txBody>
                  <a:tcPr marL="0" marR="0" marT="25400" marB="0">
                    <a:solidFill>
                      <a:srgbClr val="F8856F"/>
                    </a:solidFill>
                  </a:tcPr>
                </a:tc>
                <a:tc>
                  <a:txBody>
                    <a:bodyPr/>
                    <a:lstStyle/>
                    <a:p>
                      <a:pPr algn="ct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extLst>
                  <a:ext uri="{0D108BD9-81ED-4DB2-BD59-A6C34878D82A}">
                    <a16:rowId xmlns:a16="http://schemas.microsoft.com/office/drawing/2014/main" val="10006"/>
                  </a:ext>
                </a:extLst>
              </a:tr>
              <a:tr h="203200">
                <a:tc>
                  <a:txBody>
                    <a:bodyPr/>
                    <a:lstStyle/>
                    <a:p>
                      <a:pPr marL="19050">
                        <a:lnSpc>
                          <a:spcPct val="100000"/>
                        </a:lnSpc>
                        <a:spcBef>
                          <a:spcPts val="200"/>
                        </a:spcBef>
                      </a:pPr>
                      <a:r>
                        <a:rPr sz="1000" spc="-10" dirty="0">
                          <a:latin typeface="Segoe UI"/>
                          <a:cs typeface="Segoe UI"/>
                        </a:rPr>
                        <a:t>BrandPAPSTAR</a:t>
                      </a:r>
                      <a:endParaRPr sz="1000">
                        <a:latin typeface="Segoe UI"/>
                        <a:cs typeface="Segoe UI"/>
                      </a:endParaRPr>
                    </a:p>
                  </a:txBody>
                  <a:tcPr marL="0" marR="0" marT="25400" marB="0">
                    <a:solidFill>
                      <a:srgbClr val="FFFFFF"/>
                    </a:solidFill>
                  </a:tcPr>
                </a:tc>
                <a:tc>
                  <a:txBody>
                    <a:bodyPr/>
                    <a:lstStyle/>
                    <a:p>
                      <a:pPr marR="15875" algn="r">
                        <a:lnSpc>
                          <a:spcPct val="100000"/>
                        </a:lnSpc>
                        <a:spcBef>
                          <a:spcPts val="200"/>
                        </a:spcBef>
                      </a:pPr>
                      <a:r>
                        <a:rPr sz="1000" spc="-10" dirty="0">
                          <a:latin typeface="Segoe UI"/>
                          <a:cs typeface="Segoe UI"/>
                        </a:rPr>
                        <a:t>(0.3087)</a:t>
                      </a:r>
                      <a:endParaRPr sz="1000">
                        <a:latin typeface="Segoe UI"/>
                        <a:cs typeface="Segoe UI"/>
                      </a:endParaRPr>
                    </a:p>
                  </a:txBody>
                  <a:tcPr marL="0" marR="0" marT="25400" marB="0">
                    <a:solidFill>
                      <a:srgbClr val="F8696B"/>
                    </a:solidFill>
                  </a:tcPr>
                </a:tc>
                <a:tc>
                  <a:txBody>
                    <a:bodyPr/>
                    <a:lstStyle/>
                    <a:p>
                      <a:pPr algn="ct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extLst>
                  <a:ext uri="{0D108BD9-81ED-4DB2-BD59-A6C34878D82A}">
                    <a16:rowId xmlns:a16="http://schemas.microsoft.com/office/drawing/2014/main" val="10007"/>
                  </a:ext>
                </a:extLst>
              </a:tr>
              <a:tr h="203200">
                <a:tc>
                  <a:txBody>
                    <a:bodyPr/>
                    <a:lstStyle/>
                    <a:p>
                      <a:pPr marL="19050">
                        <a:lnSpc>
                          <a:spcPct val="100000"/>
                        </a:lnSpc>
                        <a:spcBef>
                          <a:spcPts val="200"/>
                        </a:spcBef>
                      </a:pPr>
                      <a:r>
                        <a:rPr sz="1000" spc="-10" dirty="0">
                          <a:latin typeface="Segoe UI"/>
                          <a:cs typeface="Segoe UI"/>
                        </a:rPr>
                        <a:t>BrandPRIVATE</a:t>
                      </a:r>
                      <a:r>
                        <a:rPr sz="1000" spc="-40" dirty="0">
                          <a:latin typeface="Segoe UI"/>
                          <a:cs typeface="Segoe UI"/>
                        </a:rPr>
                        <a:t> </a:t>
                      </a:r>
                      <a:r>
                        <a:rPr sz="1000" spc="-10" dirty="0">
                          <a:latin typeface="Segoe UI"/>
                          <a:cs typeface="Segoe UI"/>
                        </a:rPr>
                        <a:t>LABELS</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1.2668</a:t>
                      </a:r>
                      <a:endParaRPr sz="1000">
                        <a:latin typeface="Segoe UI"/>
                        <a:cs typeface="Segoe UI"/>
                      </a:endParaRPr>
                    </a:p>
                  </a:txBody>
                  <a:tcPr marL="0" marR="0" marT="25400" marB="0">
                    <a:solidFill>
                      <a:srgbClr val="D4DF82"/>
                    </a:solidFill>
                  </a:tcPr>
                </a:tc>
                <a:tc>
                  <a:txBody>
                    <a:bodyPr/>
                    <a:lstStyle/>
                    <a:p>
                      <a:pPr algn="ct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extLst>
                  <a:ext uri="{0D108BD9-81ED-4DB2-BD59-A6C34878D82A}">
                    <a16:rowId xmlns:a16="http://schemas.microsoft.com/office/drawing/2014/main" val="10008"/>
                  </a:ext>
                </a:extLst>
              </a:tr>
              <a:tr h="203200">
                <a:tc>
                  <a:txBody>
                    <a:bodyPr/>
                    <a:lstStyle/>
                    <a:p>
                      <a:pPr marL="19050">
                        <a:lnSpc>
                          <a:spcPct val="100000"/>
                        </a:lnSpc>
                        <a:spcBef>
                          <a:spcPts val="200"/>
                        </a:spcBef>
                      </a:pPr>
                      <a:r>
                        <a:rPr sz="1000" spc="-10" dirty="0">
                          <a:latin typeface="Segoe UI"/>
                          <a:cs typeface="Segoe UI"/>
                        </a:rPr>
                        <a:t>SeasonSpring</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0.0422</a:t>
                      </a:r>
                      <a:endParaRPr sz="1000">
                        <a:latin typeface="Segoe UI"/>
                        <a:cs typeface="Segoe UI"/>
                      </a:endParaRPr>
                    </a:p>
                  </a:txBody>
                  <a:tcPr marL="0" marR="0" marT="25400" marB="0">
                    <a:solidFill>
                      <a:srgbClr val="FDD780"/>
                    </a:solidFill>
                  </a:tcPr>
                </a:tc>
                <a:tc>
                  <a:txBody>
                    <a:bodyPr/>
                    <a:lstStyle/>
                    <a:p>
                      <a:pPr marL="635" algn="ctr">
                        <a:lnSpc>
                          <a:spcPct val="100000"/>
                        </a:lnSpc>
                        <a:spcBef>
                          <a:spcPts val="200"/>
                        </a:spcBef>
                      </a:pPr>
                      <a:r>
                        <a:rPr sz="1000" b="1" dirty="0">
                          <a:latin typeface="Segoe UI"/>
                          <a:cs typeface="Segoe UI"/>
                        </a:rPr>
                        <a:t>X</a:t>
                      </a:r>
                      <a:endParaRPr sz="1000">
                        <a:latin typeface="Segoe UI"/>
                        <a:cs typeface="Segoe UI"/>
                      </a:endParaRPr>
                    </a:p>
                  </a:txBody>
                  <a:tcPr marL="0" marR="0" marT="25400" marB="0">
                    <a:solidFill>
                      <a:srgbClr val="FFFFFF"/>
                    </a:solidFill>
                  </a:tcPr>
                </a:tc>
                <a:extLst>
                  <a:ext uri="{0D108BD9-81ED-4DB2-BD59-A6C34878D82A}">
                    <a16:rowId xmlns:a16="http://schemas.microsoft.com/office/drawing/2014/main" val="10009"/>
                  </a:ext>
                </a:extLst>
              </a:tr>
              <a:tr h="203200">
                <a:tc>
                  <a:txBody>
                    <a:bodyPr/>
                    <a:lstStyle/>
                    <a:p>
                      <a:pPr marL="19050">
                        <a:lnSpc>
                          <a:spcPct val="100000"/>
                        </a:lnSpc>
                        <a:spcBef>
                          <a:spcPts val="200"/>
                        </a:spcBef>
                      </a:pPr>
                      <a:r>
                        <a:rPr sz="1000" spc="-10" dirty="0">
                          <a:latin typeface="Segoe UI"/>
                          <a:cs typeface="Segoe UI"/>
                        </a:rPr>
                        <a:t>SeasonSummer</a:t>
                      </a:r>
                      <a:endParaRPr sz="1000">
                        <a:latin typeface="Segoe UI"/>
                        <a:cs typeface="Segoe UI"/>
                      </a:endParaRPr>
                    </a:p>
                  </a:txBody>
                  <a:tcPr marL="0" marR="0" marT="25400" marB="0">
                    <a:solidFill>
                      <a:srgbClr val="FFFFFF"/>
                    </a:solidFill>
                  </a:tcPr>
                </a:tc>
                <a:tc>
                  <a:txBody>
                    <a:bodyPr/>
                    <a:lstStyle/>
                    <a:p>
                      <a:pPr marR="55880" algn="r">
                        <a:lnSpc>
                          <a:spcPct val="100000"/>
                        </a:lnSpc>
                        <a:spcBef>
                          <a:spcPts val="200"/>
                        </a:spcBef>
                      </a:pPr>
                      <a:r>
                        <a:rPr sz="1000" spc="-10" dirty="0">
                          <a:latin typeface="Segoe UI"/>
                          <a:cs typeface="Segoe UI"/>
                        </a:rPr>
                        <a:t>0.2499</a:t>
                      </a:r>
                      <a:endParaRPr sz="1000">
                        <a:latin typeface="Segoe UI"/>
                        <a:cs typeface="Segoe UI"/>
                      </a:endParaRPr>
                    </a:p>
                  </a:txBody>
                  <a:tcPr marL="0" marR="0" marT="25400" marB="0">
                    <a:solidFill>
                      <a:srgbClr val="F9EA84"/>
                    </a:solidFill>
                  </a:tcPr>
                </a:tc>
                <a:tc>
                  <a:txBody>
                    <a:bodyPr/>
                    <a:lstStyle/>
                    <a:p>
                      <a:pPr algn="ctr">
                        <a:lnSpc>
                          <a:spcPct val="100000"/>
                        </a:lnSpc>
                        <a:spcBef>
                          <a:spcPts val="200"/>
                        </a:spcBef>
                      </a:pPr>
                      <a:r>
                        <a:rPr sz="1000" dirty="0">
                          <a:latin typeface="Webdings"/>
                          <a:cs typeface="Webdings"/>
                        </a:rPr>
                        <a:t></a:t>
                      </a:r>
                      <a:endParaRPr sz="1000">
                        <a:latin typeface="Webdings"/>
                        <a:cs typeface="Webdings"/>
                      </a:endParaRPr>
                    </a:p>
                  </a:txBody>
                  <a:tcPr marL="0" marR="0" marT="25400" marB="0">
                    <a:solidFill>
                      <a:srgbClr val="FFFFFF"/>
                    </a:solidFill>
                  </a:tcPr>
                </a:tc>
                <a:extLst>
                  <a:ext uri="{0D108BD9-81ED-4DB2-BD59-A6C34878D82A}">
                    <a16:rowId xmlns:a16="http://schemas.microsoft.com/office/drawing/2014/main" val="10010"/>
                  </a:ext>
                </a:extLst>
              </a:tr>
              <a:tr h="206375">
                <a:tc>
                  <a:txBody>
                    <a:bodyPr/>
                    <a:lstStyle/>
                    <a:p>
                      <a:pPr marL="19050">
                        <a:lnSpc>
                          <a:spcPct val="100000"/>
                        </a:lnSpc>
                        <a:spcBef>
                          <a:spcPts val="200"/>
                        </a:spcBef>
                      </a:pPr>
                      <a:r>
                        <a:rPr sz="1000" spc="-10" dirty="0">
                          <a:latin typeface="Segoe UI"/>
                          <a:cs typeface="Segoe UI"/>
                        </a:rPr>
                        <a:t>SeasonWinter</a:t>
                      </a:r>
                      <a:endParaRPr sz="1000">
                        <a:latin typeface="Segoe UI"/>
                        <a:cs typeface="Segoe UI"/>
                      </a:endParaRPr>
                    </a:p>
                  </a:txBody>
                  <a:tcPr marL="0" marR="0" marT="25400" marB="0">
                    <a:solidFill>
                      <a:srgbClr val="FFFFFF"/>
                    </a:solidFill>
                  </a:tcPr>
                </a:tc>
                <a:tc>
                  <a:txBody>
                    <a:bodyPr/>
                    <a:lstStyle/>
                    <a:p>
                      <a:pPr marR="15875" algn="r">
                        <a:lnSpc>
                          <a:spcPct val="100000"/>
                        </a:lnSpc>
                        <a:spcBef>
                          <a:spcPts val="200"/>
                        </a:spcBef>
                      </a:pPr>
                      <a:r>
                        <a:rPr sz="1000" spc="-10" dirty="0">
                          <a:latin typeface="Segoe UI"/>
                          <a:cs typeface="Segoe UI"/>
                        </a:rPr>
                        <a:t>(0.0334)</a:t>
                      </a:r>
                      <a:endParaRPr sz="1000">
                        <a:latin typeface="Segoe UI"/>
                        <a:cs typeface="Segoe UI"/>
                      </a:endParaRPr>
                    </a:p>
                  </a:txBody>
                  <a:tcPr marL="0" marR="0" marT="25400" marB="0">
                    <a:lnB w="9525">
                      <a:solidFill>
                        <a:srgbClr val="FFFFFF"/>
                      </a:solidFill>
                      <a:prstDash val="solid"/>
                    </a:lnB>
                    <a:solidFill>
                      <a:srgbClr val="FBC07A"/>
                    </a:solidFill>
                  </a:tcPr>
                </a:tc>
                <a:tc>
                  <a:txBody>
                    <a:bodyPr/>
                    <a:lstStyle/>
                    <a:p>
                      <a:pPr marL="635" algn="ctr">
                        <a:lnSpc>
                          <a:spcPct val="100000"/>
                        </a:lnSpc>
                        <a:spcBef>
                          <a:spcPts val="200"/>
                        </a:spcBef>
                      </a:pPr>
                      <a:r>
                        <a:rPr sz="1000" b="1" dirty="0">
                          <a:latin typeface="Segoe UI"/>
                          <a:cs typeface="Segoe UI"/>
                        </a:rPr>
                        <a:t>X</a:t>
                      </a:r>
                      <a:endParaRPr sz="1000">
                        <a:latin typeface="Segoe UI"/>
                        <a:cs typeface="Segoe UI"/>
                      </a:endParaRPr>
                    </a:p>
                  </a:txBody>
                  <a:tcPr marL="0" marR="0" marT="25400" marB="0">
                    <a:solidFill>
                      <a:srgbClr val="FFFFFF"/>
                    </a:solidFill>
                  </a:tcPr>
                </a:tc>
                <a:extLst>
                  <a:ext uri="{0D108BD9-81ED-4DB2-BD59-A6C34878D82A}">
                    <a16:rowId xmlns:a16="http://schemas.microsoft.com/office/drawing/2014/main" val="10011"/>
                  </a:ext>
                </a:extLst>
              </a:tr>
            </a:tbl>
          </a:graphicData>
        </a:graphic>
      </p:graphicFrame>
      <p:grpSp>
        <p:nvGrpSpPr>
          <p:cNvPr id="27" name="object 27"/>
          <p:cNvGrpSpPr/>
          <p:nvPr/>
        </p:nvGrpSpPr>
        <p:grpSpPr>
          <a:xfrm>
            <a:off x="5005421" y="4594379"/>
            <a:ext cx="635" cy="6350"/>
            <a:chOff x="5005421" y="4594379"/>
            <a:chExt cx="635" cy="6350"/>
          </a:xfrm>
        </p:grpSpPr>
        <p:sp>
          <p:nvSpPr>
            <p:cNvPr id="28" name="object 28"/>
            <p:cNvSpPr/>
            <p:nvPr/>
          </p:nvSpPr>
          <p:spPr>
            <a:xfrm>
              <a:off x="5005422" y="4594379"/>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29" name="object 29"/>
            <p:cNvSpPr/>
            <p:nvPr/>
          </p:nvSpPr>
          <p:spPr>
            <a:xfrm>
              <a:off x="5005421" y="4594382"/>
              <a:ext cx="635" cy="6350"/>
            </a:xfrm>
            <a:custGeom>
              <a:avLst/>
              <a:gdLst/>
              <a:ahLst/>
              <a:cxnLst/>
              <a:rect l="l" t="t" r="r" b="b"/>
              <a:pathLst>
                <a:path w="635" h="6350">
                  <a:moveTo>
                    <a:pt x="6" y="6350"/>
                  </a:moveTo>
                  <a:lnTo>
                    <a:pt x="0" y="0"/>
                  </a:lnTo>
                  <a:lnTo>
                    <a:pt x="6" y="6350"/>
                  </a:lnTo>
                  <a:close/>
                </a:path>
              </a:pathLst>
            </a:custGeom>
            <a:solidFill>
              <a:srgbClr val="D3D3D3"/>
            </a:solidFill>
          </p:spPr>
          <p:txBody>
            <a:bodyPr wrap="square" lIns="0" tIns="0" rIns="0" bIns="0" rtlCol="0"/>
            <a:lstStyle/>
            <a:p>
              <a:endParaRPr/>
            </a:p>
          </p:txBody>
        </p:sp>
      </p:grpSp>
      <p:grpSp>
        <p:nvGrpSpPr>
          <p:cNvPr id="30" name="object 30"/>
          <p:cNvGrpSpPr/>
          <p:nvPr/>
        </p:nvGrpSpPr>
        <p:grpSpPr>
          <a:xfrm>
            <a:off x="5005421" y="4797589"/>
            <a:ext cx="635" cy="6985"/>
            <a:chOff x="5005421" y="4797589"/>
            <a:chExt cx="635" cy="6985"/>
          </a:xfrm>
        </p:grpSpPr>
        <p:sp>
          <p:nvSpPr>
            <p:cNvPr id="31" name="object 31"/>
            <p:cNvSpPr/>
            <p:nvPr/>
          </p:nvSpPr>
          <p:spPr>
            <a:xfrm>
              <a:off x="5005422" y="4797593"/>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32" name="object 32"/>
            <p:cNvSpPr/>
            <p:nvPr/>
          </p:nvSpPr>
          <p:spPr>
            <a:xfrm>
              <a:off x="5005421" y="4797589"/>
              <a:ext cx="635" cy="6985"/>
            </a:xfrm>
            <a:custGeom>
              <a:avLst/>
              <a:gdLst/>
              <a:ahLst/>
              <a:cxnLst/>
              <a:rect l="l" t="t" r="r" b="b"/>
              <a:pathLst>
                <a:path w="635" h="6985">
                  <a:moveTo>
                    <a:pt x="6" y="6356"/>
                  </a:moveTo>
                  <a:lnTo>
                    <a:pt x="0" y="0"/>
                  </a:lnTo>
                  <a:lnTo>
                    <a:pt x="6" y="6356"/>
                  </a:lnTo>
                  <a:close/>
                </a:path>
              </a:pathLst>
            </a:custGeom>
            <a:solidFill>
              <a:srgbClr val="D3D3D3"/>
            </a:solidFill>
          </p:spPr>
          <p:txBody>
            <a:bodyPr wrap="square" lIns="0" tIns="0" rIns="0" bIns="0" rtlCol="0"/>
            <a:lstStyle/>
            <a:p>
              <a:endParaRPr/>
            </a:p>
          </p:txBody>
        </p:sp>
      </p:grpSp>
      <p:grpSp>
        <p:nvGrpSpPr>
          <p:cNvPr id="33" name="object 33"/>
          <p:cNvGrpSpPr/>
          <p:nvPr/>
        </p:nvGrpSpPr>
        <p:grpSpPr>
          <a:xfrm>
            <a:off x="5005421" y="5000807"/>
            <a:ext cx="635" cy="6350"/>
            <a:chOff x="5005421" y="5000807"/>
            <a:chExt cx="635" cy="6350"/>
          </a:xfrm>
        </p:grpSpPr>
        <p:sp>
          <p:nvSpPr>
            <p:cNvPr id="34" name="object 34"/>
            <p:cNvSpPr/>
            <p:nvPr/>
          </p:nvSpPr>
          <p:spPr>
            <a:xfrm>
              <a:off x="5005422" y="5000807"/>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35" name="object 35"/>
            <p:cNvSpPr/>
            <p:nvPr/>
          </p:nvSpPr>
          <p:spPr>
            <a:xfrm>
              <a:off x="5005421" y="5000809"/>
              <a:ext cx="635" cy="6350"/>
            </a:xfrm>
            <a:custGeom>
              <a:avLst/>
              <a:gdLst/>
              <a:ahLst/>
              <a:cxnLst/>
              <a:rect l="l" t="t" r="r" b="b"/>
              <a:pathLst>
                <a:path w="635" h="6350">
                  <a:moveTo>
                    <a:pt x="6" y="6350"/>
                  </a:moveTo>
                  <a:lnTo>
                    <a:pt x="0" y="0"/>
                  </a:lnTo>
                  <a:lnTo>
                    <a:pt x="6" y="6350"/>
                  </a:lnTo>
                  <a:close/>
                </a:path>
              </a:pathLst>
            </a:custGeom>
            <a:solidFill>
              <a:srgbClr val="D3D3D3"/>
            </a:solidFill>
          </p:spPr>
          <p:txBody>
            <a:bodyPr wrap="square" lIns="0" tIns="0" rIns="0" bIns="0" rtlCol="0"/>
            <a:lstStyle/>
            <a:p>
              <a:endParaRPr/>
            </a:p>
          </p:txBody>
        </p:sp>
      </p:grpSp>
      <p:grpSp>
        <p:nvGrpSpPr>
          <p:cNvPr id="36" name="object 36"/>
          <p:cNvGrpSpPr/>
          <p:nvPr/>
        </p:nvGrpSpPr>
        <p:grpSpPr>
          <a:xfrm>
            <a:off x="5005421" y="5204021"/>
            <a:ext cx="635" cy="6350"/>
            <a:chOff x="5005421" y="5204021"/>
            <a:chExt cx="635" cy="6350"/>
          </a:xfrm>
        </p:grpSpPr>
        <p:sp>
          <p:nvSpPr>
            <p:cNvPr id="37" name="object 37"/>
            <p:cNvSpPr/>
            <p:nvPr/>
          </p:nvSpPr>
          <p:spPr>
            <a:xfrm>
              <a:off x="5005422" y="5204021"/>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38" name="object 38"/>
            <p:cNvSpPr/>
            <p:nvPr/>
          </p:nvSpPr>
          <p:spPr>
            <a:xfrm>
              <a:off x="5005421" y="5204023"/>
              <a:ext cx="635" cy="6350"/>
            </a:xfrm>
            <a:custGeom>
              <a:avLst/>
              <a:gdLst/>
              <a:ahLst/>
              <a:cxnLst/>
              <a:rect l="l" t="t" r="r" b="b"/>
              <a:pathLst>
                <a:path w="635" h="6350">
                  <a:moveTo>
                    <a:pt x="6" y="6350"/>
                  </a:moveTo>
                  <a:lnTo>
                    <a:pt x="0" y="0"/>
                  </a:lnTo>
                  <a:lnTo>
                    <a:pt x="6" y="6350"/>
                  </a:lnTo>
                  <a:close/>
                </a:path>
              </a:pathLst>
            </a:custGeom>
            <a:solidFill>
              <a:srgbClr val="D3D3D3"/>
            </a:solidFill>
          </p:spPr>
          <p:txBody>
            <a:bodyPr wrap="square" lIns="0" tIns="0" rIns="0" bIns="0" rtlCol="0"/>
            <a:lstStyle/>
            <a:p>
              <a:endParaRPr/>
            </a:p>
          </p:txBody>
        </p:sp>
      </p:grpSp>
      <p:grpSp>
        <p:nvGrpSpPr>
          <p:cNvPr id="39" name="object 39"/>
          <p:cNvGrpSpPr/>
          <p:nvPr/>
        </p:nvGrpSpPr>
        <p:grpSpPr>
          <a:xfrm>
            <a:off x="5005421" y="5407231"/>
            <a:ext cx="635" cy="6350"/>
            <a:chOff x="5005421" y="5407231"/>
            <a:chExt cx="635" cy="6350"/>
          </a:xfrm>
        </p:grpSpPr>
        <p:sp>
          <p:nvSpPr>
            <p:cNvPr id="40" name="object 40"/>
            <p:cNvSpPr/>
            <p:nvPr/>
          </p:nvSpPr>
          <p:spPr>
            <a:xfrm>
              <a:off x="5005422" y="5407234"/>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41" name="object 41"/>
            <p:cNvSpPr/>
            <p:nvPr/>
          </p:nvSpPr>
          <p:spPr>
            <a:xfrm>
              <a:off x="5005421" y="5407231"/>
              <a:ext cx="635" cy="6350"/>
            </a:xfrm>
            <a:custGeom>
              <a:avLst/>
              <a:gdLst/>
              <a:ahLst/>
              <a:cxnLst/>
              <a:rect l="l" t="t" r="r" b="b"/>
              <a:pathLst>
                <a:path w="635" h="6350">
                  <a:moveTo>
                    <a:pt x="6" y="6350"/>
                  </a:moveTo>
                  <a:lnTo>
                    <a:pt x="0" y="0"/>
                  </a:lnTo>
                  <a:lnTo>
                    <a:pt x="6" y="6350"/>
                  </a:lnTo>
                  <a:close/>
                </a:path>
              </a:pathLst>
            </a:custGeom>
            <a:solidFill>
              <a:srgbClr val="D3D3D3"/>
            </a:solidFill>
          </p:spPr>
          <p:txBody>
            <a:bodyPr wrap="square" lIns="0" tIns="0" rIns="0" bIns="0" rtlCol="0"/>
            <a:lstStyle/>
            <a:p>
              <a:endParaRPr/>
            </a:p>
          </p:txBody>
        </p:sp>
      </p:grpSp>
      <p:grpSp>
        <p:nvGrpSpPr>
          <p:cNvPr id="42" name="object 42"/>
          <p:cNvGrpSpPr/>
          <p:nvPr/>
        </p:nvGrpSpPr>
        <p:grpSpPr>
          <a:xfrm>
            <a:off x="5005421" y="5610448"/>
            <a:ext cx="635" cy="6350"/>
            <a:chOff x="5005421" y="5610448"/>
            <a:chExt cx="635" cy="6350"/>
          </a:xfrm>
        </p:grpSpPr>
        <p:sp>
          <p:nvSpPr>
            <p:cNvPr id="43" name="object 43"/>
            <p:cNvSpPr/>
            <p:nvPr/>
          </p:nvSpPr>
          <p:spPr>
            <a:xfrm>
              <a:off x="5005422" y="5610448"/>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44" name="object 44"/>
            <p:cNvSpPr/>
            <p:nvPr/>
          </p:nvSpPr>
          <p:spPr>
            <a:xfrm>
              <a:off x="5005421" y="5610451"/>
              <a:ext cx="635" cy="6350"/>
            </a:xfrm>
            <a:custGeom>
              <a:avLst/>
              <a:gdLst/>
              <a:ahLst/>
              <a:cxnLst/>
              <a:rect l="l" t="t" r="r" b="b"/>
              <a:pathLst>
                <a:path w="635" h="6350">
                  <a:moveTo>
                    <a:pt x="6" y="6350"/>
                  </a:moveTo>
                  <a:lnTo>
                    <a:pt x="0" y="0"/>
                  </a:lnTo>
                  <a:lnTo>
                    <a:pt x="6" y="6350"/>
                  </a:lnTo>
                  <a:close/>
                </a:path>
              </a:pathLst>
            </a:custGeom>
            <a:solidFill>
              <a:srgbClr val="D3D3D3"/>
            </a:solidFill>
          </p:spPr>
          <p:txBody>
            <a:bodyPr wrap="square" lIns="0" tIns="0" rIns="0" bIns="0" rtlCol="0"/>
            <a:lstStyle/>
            <a:p>
              <a:endParaRPr/>
            </a:p>
          </p:txBody>
        </p:sp>
      </p:grpSp>
      <p:grpSp>
        <p:nvGrpSpPr>
          <p:cNvPr id="45" name="object 45"/>
          <p:cNvGrpSpPr/>
          <p:nvPr/>
        </p:nvGrpSpPr>
        <p:grpSpPr>
          <a:xfrm>
            <a:off x="5005421" y="5813658"/>
            <a:ext cx="635" cy="6350"/>
            <a:chOff x="5005421" y="5813658"/>
            <a:chExt cx="635" cy="6350"/>
          </a:xfrm>
        </p:grpSpPr>
        <p:sp>
          <p:nvSpPr>
            <p:cNvPr id="46" name="object 46"/>
            <p:cNvSpPr/>
            <p:nvPr/>
          </p:nvSpPr>
          <p:spPr>
            <a:xfrm>
              <a:off x="5005422" y="5813662"/>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47" name="object 47"/>
            <p:cNvSpPr/>
            <p:nvPr/>
          </p:nvSpPr>
          <p:spPr>
            <a:xfrm>
              <a:off x="5005421" y="5813658"/>
              <a:ext cx="635" cy="6350"/>
            </a:xfrm>
            <a:custGeom>
              <a:avLst/>
              <a:gdLst/>
              <a:ahLst/>
              <a:cxnLst/>
              <a:rect l="l" t="t" r="r" b="b"/>
              <a:pathLst>
                <a:path w="635" h="6350">
                  <a:moveTo>
                    <a:pt x="6" y="6350"/>
                  </a:moveTo>
                  <a:lnTo>
                    <a:pt x="0" y="0"/>
                  </a:lnTo>
                  <a:lnTo>
                    <a:pt x="6" y="6350"/>
                  </a:lnTo>
                  <a:close/>
                </a:path>
              </a:pathLst>
            </a:custGeom>
            <a:solidFill>
              <a:srgbClr val="D3D3D3"/>
            </a:solidFill>
          </p:spPr>
          <p:txBody>
            <a:bodyPr wrap="square" lIns="0" tIns="0" rIns="0" bIns="0" rtlCol="0"/>
            <a:lstStyle/>
            <a:p>
              <a:endParaRPr/>
            </a:p>
          </p:txBody>
        </p:sp>
      </p:grpSp>
      <p:grpSp>
        <p:nvGrpSpPr>
          <p:cNvPr id="48" name="object 48"/>
          <p:cNvGrpSpPr/>
          <p:nvPr/>
        </p:nvGrpSpPr>
        <p:grpSpPr>
          <a:xfrm>
            <a:off x="5005421" y="6016876"/>
            <a:ext cx="635" cy="6350"/>
            <a:chOff x="5005421" y="6016876"/>
            <a:chExt cx="635" cy="6350"/>
          </a:xfrm>
        </p:grpSpPr>
        <p:sp>
          <p:nvSpPr>
            <p:cNvPr id="49" name="object 49"/>
            <p:cNvSpPr/>
            <p:nvPr/>
          </p:nvSpPr>
          <p:spPr>
            <a:xfrm>
              <a:off x="5005422" y="6016876"/>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50" name="object 50"/>
            <p:cNvSpPr/>
            <p:nvPr/>
          </p:nvSpPr>
          <p:spPr>
            <a:xfrm>
              <a:off x="5005421" y="6016879"/>
              <a:ext cx="635" cy="6350"/>
            </a:xfrm>
            <a:custGeom>
              <a:avLst/>
              <a:gdLst/>
              <a:ahLst/>
              <a:cxnLst/>
              <a:rect l="l" t="t" r="r" b="b"/>
              <a:pathLst>
                <a:path w="635" h="6350">
                  <a:moveTo>
                    <a:pt x="6" y="6350"/>
                  </a:moveTo>
                  <a:lnTo>
                    <a:pt x="0" y="0"/>
                  </a:lnTo>
                  <a:lnTo>
                    <a:pt x="6" y="6350"/>
                  </a:lnTo>
                  <a:close/>
                </a:path>
              </a:pathLst>
            </a:custGeom>
            <a:solidFill>
              <a:srgbClr val="D3D3D3"/>
            </a:solidFill>
          </p:spPr>
          <p:txBody>
            <a:bodyPr wrap="square" lIns="0" tIns="0" rIns="0" bIns="0" rtlCol="0"/>
            <a:lstStyle/>
            <a:p>
              <a:endParaRPr/>
            </a:p>
          </p:txBody>
        </p:sp>
      </p:grpSp>
      <p:grpSp>
        <p:nvGrpSpPr>
          <p:cNvPr id="51" name="object 51"/>
          <p:cNvGrpSpPr/>
          <p:nvPr/>
        </p:nvGrpSpPr>
        <p:grpSpPr>
          <a:xfrm>
            <a:off x="5005421" y="6220086"/>
            <a:ext cx="635" cy="6350"/>
            <a:chOff x="5005421" y="6220086"/>
            <a:chExt cx="635" cy="6350"/>
          </a:xfrm>
        </p:grpSpPr>
        <p:sp>
          <p:nvSpPr>
            <p:cNvPr id="52" name="object 52"/>
            <p:cNvSpPr/>
            <p:nvPr/>
          </p:nvSpPr>
          <p:spPr>
            <a:xfrm>
              <a:off x="5005422" y="6220090"/>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53" name="object 53"/>
            <p:cNvSpPr/>
            <p:nvPr/>
          </p:nvSpPr>
          <p:spPr>
            <a:xfrm>
              <a:off x="5005421" y="6220086"/>
              <a:ext cx="635" cy="6350"/>
            </a:xfrm>
            <a:custGeom>
              <a:avLst/>
              <a:gdLst/>
              <a:ahLst/>
              <a:cxnLst/>
              <a:rect l="l" t="t" r="r" b="b"/>
              <a:pathLst>
                <a:path w="635" h="6350">
                  <a:moveTo>
                    <a:pt x="6" y="6350"/>
                  </a:moveTo>
                  <a:lnTo>
                    <a:pt x="0" y="0"/>
                  </a:lnTo>
                  <a:lnTo>
                    <a:pt x="6" y="6350"/>
                  </a:lnTo>
                  <a:close/>
                </a:path>
              </a:pathLst>
            </a:custGeom>
            <a:solidFill>
              <a:srgbClr val="D3D3D3"/>
            </a:solidFill>
          </p:spPr>
          <p:txBody>
            <a:bodyPr wrap="square" lIns="0" tIns="0" rIns="0" bIns="0" rtlCol="0"/>
            <a:lstStyle/>
            <a:p>
              <a:endParaRPr/>
            </a:p>
          </p:txBody>
        </p:sp>
      </p:grpSp>
      <p:grpSp>
        <p:nvGrpSpPr>
          <p:cNvPr id="54" name="object 54"/>
          <p:cNvGrpSpPr/>
          <p:nvPr/>
        </p:nvGrpSpPr>
        <p:grpSpPr>
          <a:xfrm>
            <a:off x="5005421" y="6423304"/>
            <a:ext cx="635" cy="6350"/>
            <a:chOff x="5005421" y="6423304"/>
            <a:chExt cx="635" cy="6350"/>
          </a:xfrm>
        </p:grpSpPr>
        <p:sp>
          <p:nvSpPr>
            <p:cNvPr id="55" name="object 55"/>
            <p:cNvSpPr/>
            <p:nvPr/>
          </p:nvSpPr>
          <p:spPr>
            <a:xfrm>
              <a:off x="5005422" y="6423304"/>
              <a:ext cx="0" cy="0"/>
            </a:xfrm>
            <a:custGeom>
              <a:avLst/>
              <a:gdLst/>
              <a:ahLst/>
              <a:cxnLst/>
              <a:rect l="l" t="t" r="r" b="b"/>
              <a:pathLst>
                <a:path>
                  <a:moveTo>
                    <a:pt x="0" y="0"/>
                  </a:moveTo>
                  <a:lnTo>
                    <a:pt x="2" y="0"/>
                  </a:lnTo>
                </a:path>
              </a:pathLst>
            </a:custGeom>
            <a:ln w="3175">
              <a:solidFill>
                <a:srgbClr val="D3D3D3"/>
              </a:solidFill>
            </a:ln>
          </p:spPr>
          <p:txBody>
            <a:bodyPr wrap="square" lIns="0" tIns="0" rIns="0" bIns="0" rtlCol="0"/>
            <a:lstStyle/>
            <a:p>
              <a:endParaRPr/>
            </a:p>
          </p:txBody>
        </p:sp>
        <p:sp>
          <p:nvSpPr>
            <p:cNvPr id="56" name="object 56"/>
            <p:cNvSpPr/>
            <p:nvPr/>
          </p:nvSpPr>
          <p:spPr>
            <a:xfrm>
              <a:off x="5005421" y="6423306"/>
              <a:ext cx="635" cy="6350"/>
            </a:xfrm>
            <a:custGeom>
              <a:avLst/>
              <a:gdLst/>
              <a:ahLst/>
              <a:cxnLst/>
              <a:rect l="l" t="t" r="r" b="b"/>
              <a:pathLst>
                <a:path w="635" h="6350">
                  <a:moveTo>
                    <a:pt x="6" y="6350"/>
                  </a:moveTo>
                  <a:lnTo>
                    <a:pt x="0" y="0"/>
                  </a:lnTo>
                  <a:lnTo>
                    <a:pt x="6" y="6350"/>
                  </a:lnTo>
                  <a:close/>
                </a:path>
              </a:pathLst>
            </a:custGeom>
            <a:solidFill>
              <a:srgbClr val="D3D3D3"/>
            </a:solidFill>
          </p:spPr>
          <p:txBody>
            <a:bodyPr wrap="square" lIns="0" tIns="0" rIns="0" bIns="0" rtlCol="0"/>
            <a:lstStyle/>
            <a:p>
              <a:endParaRPr/>
            </a:p>
          </p:txBody>
        </p:sp>
      </p:grpSp>
      <p:sp>
        <p:nvSpPr>
          <p:cNvPr id="57" name="object 57"/>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50</a:t>
            </a:fld>
            <a:endParaRPr spc="-25" dirty="0"/>
          </a:p>
        </p:txBody>
      </p:sp>
    </p:spTree>
    <p:extLst>
      <p:ext uri="{BB962C8B-B14F-4D97-AF65-F5344CB8AC3E}">
        <p14:creationId xmlns:p14="http://schemas.microsoft.com/office/powerpoint/2010/main" val="3467622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2533" y="4065270"/>
            <a:ext cx="11586210" cy="2540635"/>
          </a:xfrm>
          <a:custGeom>
            <a:avLst/>
            <a:gdLst/>
            <a:ahLst/>
            <a:cxnLst/>
            <a:rect l="l" t="t" r="r" b="b"/>
            <a:pathLst>
              <a:path w="11586210" h="2540634">
                <a:moveTo>
                  <a:pt x="11586210" y="0"/>
                </a:moveTo>
                <a:lnTo>
                  <a:pt x="0" y="0"/>
                </a:lnTo>
                <a:lnTo>
                  <a:pt x="0" y="2540507"/>
                </a:lnTo>
                <a:lnTo>
                  <a:pt x="11586210" y="2540507"/>
                </a:lnTo>
                <a:lnTo>
                  <a:pt x="11586210" y="0"/>
                </a:lnTo>
                <a:close/>
              </a:path>
            </a:pathLst>
          </a:custGeom>
          <a:solidFill>
            <a:srgbClr val="C3C3DD"/>
          </a:solidFill>
        </p:spPr>
        <p:txBody>
          <a:bodyPr wrap="square" lIns="0" tIns="0" rIns="0" bIns="0" rtlCol="0"/>
          <a:lstStyle/>
          <a:p>
            <a:endParaRPr/>
          </a:p>
        </p:txBody>
      </p:sp>
      <p:sp>
        <p:nvSpPr>
          <p:cNvPr id="3" name="object 3"/>
          <p:cNvSpPr/>
          <p:nvPr/>
        </p:nvSpPr>
        <p:spPr>
          <a:xfrm>
            <a:off x="466344" y="1564386"/>
            <a:ext cx="11587480" cy="2344420"/>
          </a:xfrm>
          <a:custGeom>
            <a:avLst/>
            <a:gdLst/>
            <a:ahLst/>
            <a:cxnLst/>
            <a:rect l="l" t="t" r="r" b="b"/>
            <a:pathLst>
              <a:path w="11587480" h="2344420">
                <a:moveTo>
                  <a:pt x="11586972" y="0"/>
                </a:moveTo>
                <a:lnTo>
                  <a:pt x="0" y="0"/>
                </a:lnTo>
                <a:lnTo>
                  <a:pt x="0" y="2343912"/>
                </a:lnTo>
                <a:lnTo>
                  <a:pt x="11586972" y="2343912"/>
                </a:lnTo>
                <a:lnTo>
                  <a:pt x="11586972" y="0"/>
                </a:lnTo>
                <a:close/>
              </a:path>
            </a:pathLst>
          </a:custGeom>
          <a:solidFill>
            <a:srgbClr val="C3C3DD"/>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00252" rIns="0" bIns="0" rtlCol="0">
            <a:spAutoFit/>
          </a:bodyPr>
          <a:lstStyle/>
          <a:p>
            <a:pPr marL="12700" marR="5080">
              <a:lnSpc>
                <a:spcPts val="3890"/>
              </a:lnSpc>
              <a:spcBef>
                <a:spcPts val="585"/>
              </a:spcBef>
            </a:pPr>
            <a:r>
              <a:rPr dirty="0"/>
              <a:t>BDF</a:t>
            </a:r>
            <a:r>
              <a:rPr spc="-20" dirty="0"/>
              <a:t> </a:t>
            </a:r>
            <a:r>
              <a:rPr dirty="0"/>
              <a:t>can</a:t>
            </a:r>
            <a:r>
              <a:rPr spc="-25" dirty="0"/>
              <a:t> </a:t>
            </a:r>
            <a:r>
              <a:rPr dirty="0"/>
              <a:t>increase</a:t>
            </a:r>
            <a:r>
              <a:rPr spc="-40" dirty="0"/>
              <a:t> </a:t>
            </a:r>
            <a:r>
              <a:rPr dirty="0"/>
              <a:t>price</a:t>
            </a:r>
            <a:r>
              <a:rPr spc="-30" dirty="0"/>
              <a:t> </a:t>
            </a:r>
            <a:r>
              <a:rPr dirty="0"/>
              <a:t>for</a:t>
            </a:r>
            <a:r>
              <a:rPr spc="-35" dirty="0"/>
              <a:t> </a:t>
            </a:r>
            <a:r>
              <a:rPr dirty="0"/>
              <a:t>1</a:t>
            </a:r>
            <a:r>
              <a:rPr spc="-20" dirty="0"/>
              <a:t> </a:t>
            </a:r>
            <a:r>
              <a:rPr dirty="0"/>
              <a:t>product</a:t>
            </a:r>
            <a:r>
              <a:rPr spc="-25" dirty="0"/>
              <a:t> </a:t>
            </a:r>
            <a:r>
              <a:rPr dirty="0"/>
              <a:t>in</a:t>
            </a:r>
            <a:r>
              <a:rPr spc="-35" dirty="0"/>
              <a:t> </a:t>
            </a:r>
            <a:r>
              <a:rPr dirty="0"/>
              <a:t>the</a:t>
            </a:r>
            <a:r>
              <a:rPr spc="-25" dirty="0"/>
              <a:t> </a:t>
            </a:r>
            <a:r>
              <a:rPr dirty="0"/>
              <a:t>segment</a:t>
            </a:r>
            <a:r>
              <a:rPr spc="-30" dirty="0"/>
              <a:t> </a:t>
            </a:r>
            <a:r>
              <a:rPr spc="-25" dirty="0"/>
              <a:t>but </a:t>
            </a:r>
            <a:r>
              <a:rPr dirty="0"/>
              <a:t>most</a:t>
            </a:r>
            <a:r>
              <a:rPr spc="-15" dirty="0"/>
              <a:t> </a:t>
            </a:r>
            <a:r>
              <a:rPr dirty="0"/>
              <a:t>demand</a:t>
            </a:r>
            <a:r>
              <a:rPr spc="-30" dirty="0"/>
              <a:t> </a:t>
            </a:r>
            <a:r>
              <a:rPr dirty="0"/>
              <a:t>is</a:t>
            </a:r>
            <a:r>
              <a:rPr spc="-20" dirty="0"/>
              <a:t> </a:t>
            </a:r>
            <a:r>
              <a:rPr dirty="0"/>
              <a:t>driven</a:t>
            </a:r>
            <a:r>
              <a:rPr spc="-25" dirty="0"/>
              <a:t> </a:t>
            </a:r>
            <a:r>
              <a:rPr dirty="0"/>
              <a:t>by</a:t>
            </a:r>
            <a:r>
              <a:rPr spc="-25" dirty="0"/>
              <a:t> </a:t>
            </a:r>
            <a:r>
              <a:rPr dirty="0"/>
              <a:t>TDP</a:t>
            </a:r>
            <a:r>
              <a:rPr spc="-20" dirty="0"/>
              <a:t> </a:t>
            </a:r>
            <a:r>
              <a:rPr dirty="0"/>
              <a:t>with</a:t>
            </a:r>
            <a:r>
              <a:rPr spc="-10" dirty="0"/>
              <a:t> </a:t>
            </a:r>
            <a:r>
              <a:rPr dirty="0"/>
              <a:t>marginal</a:t>
            </a:r>
            <a:r>
              <a:rPr spc="-25" dirty="0"/>
              <a:t> </a:t>
            </a:r>
            <a:r>
              <a:rPr spc="-10" dirty="0"/>
              <a:t>returns</a:t>
            </a:r>
          </a:p>
        </p:txBody>
      </p:sp>
      <p:sp>
        <p:nvSpPr>
          <p:cNvPr id="5" name="object 5"/>
          <p:cNvSpPr txBox="1"/>
          <p:nvPr/>
        </p:nvSpPr>
        <p:spPr>
          <a:xfrm>
            <a:off x="6300215" y="4217670"/>
            <a:ext cx="5257800" cy="2139950"/>
          </a:xfrm>
          <a:prstGeom prst="rect">
            <a:avLst/>
          </a:prstGeom>
          <a:solidFill>
            <a:srgbClr val="FFFFFF"/>
          </a:solidFill>
        </p:spPr>
        <p:txBody>
          <a:bodyPr vert="horz" wrap="square" lIns="0" tIns="3175" rIns="0" bIns="0" rtlCol="0">
            <a:spAutoFit/>
          </a:bodyPr>
          <a:lstStyle/>
          <a:p>
            <a:pPr marL="400050" marR="111760" indent="-400685">
              <a:lnSpc>
                <a:spcPts val="1580"/>
              </a:lnSpc>
              <a:spcBef>
                <a:spcPts val="25"/>
              </a:spcBef>
              <a:buAutoNum type="romanLcPeriod"/>
              <a:tabLst>
                <a:tab pos="400050" algn="l"/>
                <a:tab pos="400685" algn="l"/>
              </a:tabLst>
            </a:pPr>
            <a:r>
              <a:rPr sz="1300" dirty="0">
                <a:solidFill>
                  <a:srgbClr val="2C2C2C"/>
                </a:solidFill>
                <a:latin typeface="Segoe UI"/>
                <a:cs typeface="Segoe UI"/>
              </a:rPr>
              <a:t>TDP</a:t>
            </a:r>
            <a:r>
              <a:rPr sz="1300" spc="20" dirty="0">
                <a:solidFill>
                  <a:srgbClr val="2C2C2C"/>
                </a:solidFill>
                <a:latin typeface="Segoe UI"/>
                <a:cs typeface="Segoe UI"/>
              </a:rPr>
              <a:t> </a:t>
            </a:r>
            <a:r>
              <a:rPr sz="1300" dirty="0">
                <a:solidFill>
                  <a:srgbClr val="2C2C2C"/>
                </a:solidFill>
                <a:latin typeface="Segoe UI"/>
                <a:cs typeface="Segoe UI"/>
              </a:rPr>
              <a:t>explains</a:t>
            </a:r>
            <a:r>
              <a:rPr sz="1300" spc="45" dirty="0">
                <a:solidFill>
                  <a:srgbClr val="2C2C2C"/>
                </a:solidFill>
                <a:latin typeface="Segoe UI"/>
                <a:cs typeface="Segoe UI"/>
              </a:rPr>
              <a:t> </a:t>
            </a:r>
            <a:r>
              <a:rPr sz="1300" dirty="0">
                <a:solidFill>
                  <a:srgbClr val="2C2C2C"/>
                </a:solidFill>
                <a:latin typeface="Segoe UI"/>
                <a:cs typeface="Segoe UI"/>
              </a:rPr>
              <a:t>most</a:t>
            </a:r>
            <a:r>
              <a:rPr sz="1300" spc="40" dirty="0">
                <a:solidFill>
                  <a:srgbClr val="2C2C2C"/>
                </a:solidFill>
                <a:latin typeface="Segoe UI"/>
                <a:cs typeface="Segoe UI"/>
              </a:rPr>
              <a:t> </a:t>
            </a:r>
            <a:r>
              <a:rPr sz="1300" dirty="0">
                <a:solidFill>
                  <a:srgbClr val="2C2C2C"/>
                </a:solidFill>
                <a:latin typeface="Segoe UI"/>
                <a:cs typeface="Segoe UI"/>
              </a:rPr>
              <a:t>of</a:t>
            </a:r>
            <a:r>
              <a:rPr sz="1300" spc="40" dirty="0">
                <a:solidFill>
                  <a:srgbClr val="2C2C2C"/>
                </a:solidFill>
                <a:latin typeface="Segoe UI"/>
                <a:cs typeface="Segoe UI"/>
              </a:rPr>
              <a:t> </a:t>
            </a:r>
            <a:r>
              <a:rPr sz="1300" dirty="0">
                <a:solidFill>
                  <a:srgbClr val="2C2C2C"/>
                </a:solidFill>
                <a:latin typeface="Segoe UI"/>
                <a:cs typeface="Segoe UI"/>
              </a:rPr>
              <a:t>the</a:t>
            </a:r>
            <a:r>
              <a:rPr sz="1300" spc="40" dirty="0">
                <a:solidFill>
                  <a:srgbClr val="2C2C2C"/>
                </a:solidFill>
                <a:latin typeface="Segoe UI"/>
                <a:cs typeface="Segoe UI"/>
              </a:rPr>
              <a:t> </a:t>
            </a:r>
            <a:r>
              <a:rPr sz="1300" dirty="0">
                <a:solidFill>
                  <a:srgbClr val="2C2C2C"/>
                </a:solidFill>
                <a:latin typeface="Segoe UI"/>
                <a:cs typeface="Segoe UI"/>
              </a:rPr>
              <a:t>variation</a:t>
            </a:r>
            <a:r>
              <a:rPr sz="1300" spc="55" dirty="0">
                <a:solidFill>
                  <a:srgbClr val="2C2C2C"/>
                </a:solidFill>
                <a:latin typeface="Segoe UI"/>
                <a:cs typeface="Segoe UI"/>
              </a:rPr>
              <a:t> </a:t>
            </a:r>
            <a:r>
              <a:rPr sz="1300" dirty="0">
                <a:solidFill>
                  <a:srgbClr val="2C2C2C"/>
                </a:solidFill>
                <a:latin typeface="Segoe UI"/>
                <a:cs typeface="Segoe UI"/>
              </a:rPr>
              <a:t>in</a:t>
            </a:r>
            <a:r>
              <a:rPr sz="1300" spc="45" dirty="0">
                <a:solidFill>
                  <a:srgbClr val="2C2C2C"/>
                </a:solidFill>
                <a:latin typeface="Segoe UI"/>
                <a:cs typeface="Segoe UI"/>
              </a:rPr>
              <a:t> </a:t>
            </a:r>
            <a:r>
              <a:rPr sz="1300" dirty="0">
                <a:solidFill>
                  <a:srgbClr val="2C2C2C"/>
                </a:solidFill>
                <a:latin typeface="Segoe UI"/>
                <a:cs typeface="Segoe UI"/>
              </a:rPr>
              <a:t>volume</a:t>
            </a:r>
            <a:r>
              <a:rPr sz="1300" spc="40" dirty="0">
                <a:solidFill>
                  <a:srgbClr val="2C2C2C"/>
                </a:solidFill>
                <a:latin typeface="Segoe UI"/>
                <a:cs typeface="Segoe UI"/>
              </a:rPr>
              <a:t> </a:t>
            </a:r>
            <a:r>
              <a:rPr sz="1300" dirty="0">
                <a:solidFill>
                  <a:srgbClr val="2C2C2C"/>
                </a:solidFill>
                <a:latin typeface="Segoe UI"/>
                <a:cs typeface="Segoe UI"/>
              </a:rPr>
              <a:t>for</a:t>
            </a:r>
            <a:r>
              <a:rPr sz="1300" spc="40" dirty="0">
                <a:solidFill>
                  <a:srgbClr val="2C2C2C"/>
                </a:solidFill>
                <a:latin typeface="Segoe UI"/>
                <a:cs typeface="Segoe UI"/>
              </a:rPr>
              <a:t> </a:t>
            </a:r>
            <a:r>
              <a:rPr sz="1300" spc="-10" dirty="0">
                <a:solidFill>
                  <a:srgbClr val="2C2C2C"/>
                </a:solidFill>
                <a:latin typeface="Segoe UI"/>
                <a:cs typeface="Segoe UI"/>
              </a:rPr>
              <a:t>Hansaplast </a:t>
            </a:r>
            <a:r>
              <a:rPr sz="1300" dirty="0">
                <a:solidFill>
                  <a:srgbClr val="2C2C2C"/>
                </a:solidFill>
                <a:latin typeface="Segoe UI"/>
                <a:cs typeface="Segoe UI"/>
              </a:rPr>
              <a:t>product.</a:t>
            </a:r>
            <a:r>
              <a:rPr sz="1300" spc="55" dirty="0">
                <a:solidFill>
                  <a:srgbClr val="2C2C2C"/>
                </a:solidFill>
                <a:latin typeface="Segoe UI"/>
                <a:cs typeface="Segoe UI"/>
              </a:rPr>
              <a:t> </a:t>
            </a:r>
            <a:r>
              <a:rPr sz="1300" dirty="0">
                <a:solidFill>
                  <a:srgbClr val="2C2C2C"/>
                </a:solidFill>
                <a:latin typeface="Segoe UI"/>
                <a:cs typeface="Segoe UI"/>
              </a:rPr>
              <a:t>Further</a:t>
            </a:r>
            <a:r>
              <a:rPr sz="1300" spc="60" dirty="0">
                <a:solidFill>
                  <a:srgbClr val="2C2C2C"/>
                </a:solidFill>
                <a:latin typeface="Segoe UI"/>
                <a:cs typeface="Segoe UI"/>
              </a:rPr>
              <a:t> </a:t>
            </a:r>
            <a:r>
              <a:rPr sz="1300" dirty="0">
                <a:solidFill>
                  <a:srgbClr val="2C2C2C"/>
                </a:solidFill>
                <a:latin typeface="Segoe UI"/>
                <a:cs typeface="Segoe UI"/>
              </a:rPr>
              <a:t>increase</a:t>
            </a:r>
            <a:r>
              <a:rPr sz="1300" spc="45" dirty="0">
                <a:solidFill>
                  <a:srgbClr val="2C2C2C"/>
                </a:solidFill>
                <a:latin typeface="Segoe UI"/>
                <a:cs typeface="Segoe UI"/>
              </a:rPr>
              <a:t> </a:t>
            </a:r>
            <a:r>
              <a:rPr sz="1300" dirty="0">
                <a:solidFill>
                  <a:srgbClr val="2C2C2C"/>
                </a:solidFill>
                <a:latin typeface="Segoe UI"/>
                <a:cs typeface="Segoe UI"/>
              </a:rPr>
              <a:t>in</a:t>
            </a:r>
            <a:r>
              <a:rPr sz="1300" spc="75" dirty="0">
                <a:solidFill>
                  <a:srgbClr val="2C2C2C"/>
                </a:solidFill>
                <a:latin typeface="Segoe UI"/>
                <a:cs typeface="Segoe UI"/>
              </a:rPr>
              <a:t> </a:t>
            </a:r>
            <a:r>
              <a:rPr sz="1300" dirty="0">
                <a:solidFill>
                  <a:srgbClr val="2C2C2C"/>
                </a:solidFill>
                <a:latin typeface="Segoe UI"/>
                <a:cs typeface="Segoe UI"/>
              </a:rPr>
              <a:t>TDP</a:t>
            </a:r>
            <a:r>
              <a:rPr sz="1300" spc="45" dirty="0">
                <a:solidFill>
                  <a:srgbClr val="2C2C2C"/>
                </a:solidFill>
                <a:latin typeface="Segoe UI"/>
                <a:cs typeface="Segoe UI"/>
              </a:rPr>
              <a:t> </a:t>
            </a:r>
            <a:r>
              <a:rPr sz="1300" dirty="0">
                <a:solidFill>
                  <a:srgbClr val="2C2C2C"/>
                </a:solidFill>
                <a:latin typeface="Segoe UI"/>
                <a:cs typeface="Segoe UI"/>
              </a:rPr>
              <a:t>provides</a:t>
            </a:r>
            <a:r>
              <a:rPr sz="1300" spc="45" dirty="0">
                <a:solidFill>
                  <a:srgbClr val="2C2C2C"/>
                </a:solidFill>
                <a:latin typeface="Segoe UI"/>
                <a:cs typeface="Segoe UI"/>
              </a:rPr>
              <a:t> </a:t>
            </a:r>
            <a:r>
              <a:rPr sz="1300" dirty="0">
                <a:solidFill>
                  <a:srgbClr val="2C2C2C"/>
                </a:solidFill>
                <a:latin typeface="Segoe UI"/>
                <a:cs typeface="Segoe UI"/>
              </a:rPr>
              <a:t>only</a:t>
            </a:r>
            <a:r>
              <a:rPr sz="1300" spc="65" dirty="0">
                <a:solidFill>
                  <a:srgbClr val="2C2C2C"/>
                </a:solidFill>
                <a:latin typeface="Segoe UI"/>
                <a:cs typeface="Segoe UI"/>
              </a:rPr>
              <a:t> </a:t>
            </a:r>
            <a:r>
              <a:rPr sz="1300" dirty="0">
                <a:solidFill>
                  <a:srgbClr val="2C2C2C"/>
                </a:solidFill>
                <a:latin typeface="Segoe UI"/>
                <a:cs typeface="Segoe UI"/>
              </a:rPr>
              <a:t>marginal</a:t>
            </a:r>
            <a:r>
              <a:rPr sz="1300" spc="65" dirty="0">
                <a:solidFill>
                  <a:srgbClr val="2C2C2C"/>
                </a:solidFill>
                <a:latin typeface="Segoe UI"/>
                <a:cs typeface="Segoe UI"/>
              </a:rPr>
              <a:t> </a:t>
            </a:r>
            <a:r>
              <a:rPr sz="1300" spc="-10" dirty="0">
                <a:solidFill>
                  <a:srgbClr val="2C2C2C"/>
                </a:solidFill>
                <a:latin typeface="Segoe UI"/>
                <a:cs typeface="Segoe UI"/>
              </a:rPr>
              <a:t>positive</a:t>
            </a:r>
            <a:endParaRPr sz="1300">
              <a:latin typeface="Segoe UI"/>
              <a:cs typeface="Segoe UI"/>
            </a:endParaRPr>
          </a:p>
          <a:p>
            <a:pPr marL="400050">
              <a:lnSpc>
                <a:spcPts val="1540"/>
              </a:lnSpc>
            </a:pPr>
            <a:r>
              <a:rPr sz="1300" dirty="0">
                <a:solidFill>
                  <a:srgbClr val="2C2C2C"/>
                </a:solidFill>
                <a:latin typeface="Segoe UI"/>
                <a:cs typeface="Segoe UI"/>
              </a:rPr>
              <a:t>impact</a:t>
            </a:r>
            <a:r>
              <a:rPr sz="1300" spc="30" dirty="0">
                <a:solidFill>
                  <a:srgbClr val="2C2C2C"/>
                </a:solidFill>
                <a:latin typeface="Segoe UI"/>
                <a:cs typeface="Segoe UI"/>
              </a:rPr>
              <a:t> </a:t>
            </a:r>
            <a:r>
              <a:rPr sz="1300" dirty="0">
                <a:solidFill>
                  <a:srgbClr val="2C2C2C"/>
                </a:solidFill>
                <a:latin typeface="Segoe UI"/>
                <a:cs typeface="Segoe UI"/>
              </a:rPr>
              <a:t>(ex.</a:t>
            </a:r>
            <a:r>
              <a:rPr sz="1300" spc="35" dirty="0">
                <a:solidFill>
                  <a:srgbClr val="2C2C2C"/>
                </a:solidFill>
                <a:latin typeface="Segoe UI"/>
                <a:cs typeface="Segoe UI"/>
              </a:rPr>
              <a:t> </a:t>
            </a:r>
            <a:r>
              <a:rPr sz="1300" dirty="0">
                <a:solidFill>
                  <a:srgbClr val="2C2C2C"/>
                </a:solidFill>
                <a:latin typeface="Segoe UI"/>
                <a:cs typeface="Segoe UI"/>
              </a:rPr>
              <a:t>0.03</a:t>
            </a:r>
            <a:r>
              <a:rPr sz="1300" spc="25" dirty="0">
                <a:solidFill>
                  <a:srgbClr val="2C2C2C"/>
                </a:solidFill>
                <a:latin typeface="Segoe UI"/>
                <a:cs typeface="Segoe UI"/>
              </a:rPr>
              <a:t> </a:t>
            </a:r>
            <a:r>
              <a:rPr sz="1300" dirty="0">
                <a:solidFill>
                  <a:srgbClr val="2C2C2C"/>
                </a:solidFill>
                <a:latin typeface="Segoe UI"/>
                <a:cs typeface="Segoe UI"/>
              </a:rPr>
              <a:t>vs</a:t>
            </a:r>
            <a:r>
              <a:rPr sz="1300" spc="45" dirty="0">
                <a:solidFill>
                  <a:srgbClr val="2C2C2C"/>
                </a:solidFill>
                <a:latin typeface="Segoe UI"/>
                <a:cs typeface="Segoe UI"/>
              </a:rPr>
              <a:t> </a:t>
            </a:r>
            <a:r>
              <a:rPr sz="1300" dirty="0">
                <a:solidFill>
                  <a:srgbClr val="2C2C2C"/>
                </a:solidFill>
                <a:latin typeface="Segoe UI"/>
                <a:cs typeface="Segoe UI"/>
              </a:rPr>
              <a:t>0.18</a:t>
            </a:r>
            <a:r>
              <a:rPr sz="1300" spc="30" dirty="0">
                <a:solidFill>
                  <a:srgbClr val="2C2C2C"/>
                </a:solidFill>
                <a:latin typeface="Segoe UI"/>
                <a:cs typeface="Segoe UI"/>
              </a:rPr>
              <a:t> </a:t>
            </a:r>
            <a:r>
              <a:rPr sz="1300" dirty="0">
                <a:solidFill>
                  <a:srgbClr val="2C2C2C"/>
                </a:solidFill>
                <a:latin typeface="Segoe UI"/>
                <a:cs typeface="Segoe UI"/>
              </a:rPr>
              <a:t>for</a:t>
            </a:r>
            <a:r>
              <a:rPr sz="1300" spc="40" dirty="0">
                <a:solidFill>
                  <a:srgbClr val="2C2C2C"/>
                </a:solidFill>
                <a:latin typeface="Segoe UI"/>
                <a:cs typeface="Segoe UI"/>
              </a:rPr>
              <a:t> </a:t>
            </a:r>
            <a:r>
              <a:rPr sz="1300" dirty="0">
                <a:solidFill>
                  <a:srgbClr val="2C2C2C"/>
                </a:solidFill>
                <a:latin typeface="Segoe UI"/>
                <a:cs typeface="Segoe UI"/>
              </a:rPr>
              <a:t>private</a:t>
            </a:r>
            <a:r>
              <a:rPr sz="1300" spc="35" dirty="0">
                <a:solidFill>
                  <a:srgbClr val="2C2C2C"/>
                </a:solidFill>
                <a:latin typeface="Segoe UI"/>
                <a:cs typeface="Segoe UI"/>
              </a:rPr>
              <a:t> </a:t>
            </a:r>
            <a:r>
              <a:rPr sz="1300" spc="-10" dirty="0">
                <a:solidFill>
                  <a:srgbClr val="2C2C2C"/>
                </a:solidFill>
                <a:latin typeface="Segoe UI"/>
                <a:cs typeface="Segoe UI"/>
              </a:rPr>
              <a:t>labels)</a:t>
            </a:r>
            <a:endParaRPr sz="1300">
              <a:latin typeface="Segoe UI"/>
              <a:cs typeface="Segoe UI"/>
            </a:endParaRPr>
          </a:p>
          <a:p>
            <a:pPr marL="400050" marR="546100" indent="-400685">
              <a:lnSpc>
                <a:spcPct val="101600"/>
              </a:lnSpc>
              <a:spcBef>
                <a:spcPts val="800"/>
              </a:spcBef>
              <a:buAutoNum type="romanLcPeriod" startAt="2"/>
              <a:tabLst>
                <a:tab pos="400050" algn="l"/>
                <a:tab pos="400685" algn="l"/>
              </a:tabLst>
            </a:pPr>
            <a:r>
              <a:rPr sz="1300" dirty="0">
                <a:solidFill>
                  <a:srgbClr val="2C2C2C"/>
                </a:solidFill>
                <a:latin typeface="Segoe UI"/>
                <a:cs typeface="Segoe UI"/>
              </a:rPr>
              <a:t>Private</a:t>
            </a:r>
            <a:r>
              <a:rPr sz="1300" spc="40" dirty="0">
                <a:solidFill>
                  <a:srgbClr val="2C2C2C"/>
                </a:solidFill>
                <a:latin typeface="Segoe UI"/>
                <a:cs typeface="Segoe UI"/>
              </a:rPr>
              <a:t> </a:t>
            </a:r>
            <a:r>
              <a:rPr sz="1300" dirty="0">
                <a:solidFill>
                  <a:srgbClr val="2C2C2C"/>
                </a:solidFill>
                <a:latin typeface="Segoe UI"/>
                <a:cs typeface="Segoe UI"/>
              </a:rPr>
              <a:t>labels</a:t>
            </a:r>
            <a:r>
              <a:rPr sz="1300" spc="35" dirty="0">
                <a:solidFill>
                  <a:srgbClr val="2C2C2C"/>
                </a:solidFill>
                <a:latin typeface="Segoe UI"/>
                <a:cs typeface="Segoe UI"/>
              </a:rPr>
              <a:t> </a:t>
            </a:r>
            <a:r>
              <a:rPr sz="1300" dirty="0">
                <a:solidFill>
                  <a:srgbClr val="2C2C2C"/>
                </a:solidFill>
                <a:latin typeface="Segoe UI"/>
                <a:cs typeface="Segoe UI"/>
              </a:rPr>
              <a:t>have</a:t>
            </a:r>
            <a:r>
              <a:rPr sz="1300" spc="40" dirty="0">
                <a:solidFill>
                  <a:srgbClr val="2C2C2C"/>
                </a:solidFill>
                <a:latin typeface="Segoe UI"/>
                <a:cs typeface="Segoe UI"/>
              </a:rPr>
              <a:t> </a:t>
            </a:r>
            <a:r>
              <a:rPr sz="1300" dirty="0">
                <a:solidFill>
                  <a:srgbClr val="2C2C2C"/>
                </a:solidFill>
                <a:latin typeface="Segoe UI"/>
                <a:cs typeface="Segoe UI"/>
              </a:rPr>
              <a:t>more</a:t>
            </a:r>
            <a:r>
              <a:rPr sz="1300" spc="45" dirty="0">
                <a:solidFill>
                  <a:srgbClr val="2C2C2C"/>
                </a:solidFill>
                <a:latin typeface="Segoe UI"/>
                <a:cs typeface="Segoe UI"/>
              </a:rPr>
              <a:t> </a:t>
            </a:r>
            <a:r>
              <a:rPr sz="1300" dirty="0">
                <a:solidFill>
                  <a:srgbClr val="2C2C2C"/>
                </a:solidFill>
                <a:latin typeface="Segoe UI"/>
                <a:cs typeface="Segoe UI"/>
              </a:rPr>
              <a:t>capacity</a:t>
            </a:r>
            <a:r>
              <a:rPr sz="1300" spc="50" dirty="0">
                <a:solidFill>
                  <a:srgbClr val="2C2C2C"/>
                </a:solidFill>
                <a:latin typeface="Segoe UI"/>
                <a:cs typeface="Segoe UI"/>
              </a:rPr>
              <a:t> </a:t>
            </a:r>
            <a:r>
              <a:rPr sz="1300" dirty="0">
                <a:solidFill>
                  <a:srgbClr val="2C2C2C"/>
                </a:solidFill>
                <a:latin typeface="Segoe UI"/>
                <a:cs typeface="Segoe UI"/>
              </a:rPr>
              <a:t>to</a:t>
            </a:r>
            <a:r>
              <a:rPr sz="1300" spc="45" dirty="0">
                <a:solidFill>
                  <a:srgbClr val="2C2C2C"/>
                </a:solidFill>
                <a:latin typeface="Segoe UI"/>
                <a:cs typeface="Segoe UI"/>
              </a:rPr>
              <a:t> </a:t>
            </a:r>
            <a:r>
              <a:rPr sz="1300" dirty="0">
                <a:solidFill>
                  <a:srgbClr val="2C2C2C"/>
                </a:solidFill>
                <a:latin typeface="Segoe UI"/>
                <a:cs typeface="Segoe UI"/>
              </a:rPr>
              <a:t>increase</a:t>
            </a:r>
            <a:r>
              <a:rPr sz="1300" spc="40" dirty="0">
                <a:solidFill>
                  <a:srgbClr val="2C2C2C"/>
                </a:solidFill>
                <a:latin typeface="Segoe UI"/>
                <a:cs typeface="Segoe UI"/>
              </a:rPr>
              <a:t> </a:t>
            </a:r>
            <a:r>
              <a:rPr sz="1300" dirty="0">
                <a:solidFill>
                  <a:srgbClr val="2C2C2C"/>
                </a:solidFill>
                <a:latin typeface="Segoe UI"/>
                <a:cs typeface="Segoe UI"/>
              </a:rPr>
              <a:t>prices</a:t>
            </a:r>
            <a:r>
              <a:rPr sz="1300" spc="30" dirty="0">
                <a:solidFill>
                  <a:srgbClr val="2C2C2C"/>
                </a:solidFill>
                <a:latin typeface="Segoe UI"/>
                <a:cs typeface="Segoe UI"/>
              </a:rPr>
              <a:t> </a:t>
            </a:r>
            <a:r>
              <a:rPr sz="1300" dirty="0">
                <a:solidFill>
                  <a:srgbClr val="2C2C2C"/>
                </a:solidFill>
                <a:latin typeface="Segoe UI"/>
                <a:cs typeface="Segoe UI"/>
              </a:rPr>
              <a:t>and</a:t>
            </a:r>
            <a:r>
              <a:rPr sz="1300" spc="40" dirty="0">
                <a:solidFill>
                  <a:srgbClr val="2C2C2C"/>
                </a:solidFill>
                <a:latin typeface="Segoe UI"/>
                <a:cs typeface="Segoe UI"/>
              </a:rPr>
              <a:t> </a:t>
            </a:r>
            <a:r>
              <a:rPr sz="1300" spc="-25" dirty="0">
                <a:solidFill>
                  <a:srgbClr val="2C2C2C"/>
                </a:solidFill>
                <a:latin typeface="Segoe UI"/>
                <a:cs typeface="Segoe UI"/>
              </a:rPr>
              <a:t>to </a:t>
            </a:r>
            <a:r>
              <a:rPr sz="1300" dirty="0">
                <a:solidFill>
                  <a:srgbClr val="2C2C2C"/>
                </a:solidFill>
                <a:latin typeface="Segoe UI"/>
                <a:cs typeface="Segoe UI"/>
              </a:rPr>
              <a:t>increase</a:t>
            </a:r>
            <a:r>
              <a:rPr sz="1300" spc="35" dirty="0">
                <a:solidFill>
                  <a:srgbClr val="2C2C2C"/>
                </a:solidFill>
                <a:latin typeface="Segoe UI"/>
                <a:cs typeface="Segoe UI"/>
              </a:rPr>
              <a:t> </a:t>
            </a:r>
            <a:r>
              <a:rPr sz="1300" dirty="0">
                <a:solidFill>
                  <a:srgbClr val="2C2C2C"/>
                </a:solidFill>
                <a:latin typeface="Segoe UI"/>
                <a:cs typeface="Segoe UI"/>
              </a:rPr>
              <a:t>TDP</a:t>
            </a:r>
            <a:r>
              <a:rPr sz="1300" spc="30" dirty="0">
                <a:solidFill>
                  <a:srgbClr val="2C2C2C"/>
                </a:solidFill>
                <a:latin typeface="Segoe UI"/>
                <a:cs typeface="Segoe UI"/>
              </a:rPr>
              <a:t> </a:t>
            </a:r>
            <a:r>
              <a:rPr sz="1300" dirty="0">
                <a:solidFill>
                  <a:srgbClr val="2C2C2C"/>
                </a:solidFill>
                <a:latin typeface="Segoe UI"/>
                <a:cs typeface="Segoe UI"/>
              </a:rPr>
              <a:t>for</a:t>
            </a:r>
            <a:r>
              <a:rPr sz="1300" spc="60" dirty="0">
                <a:solidFill>
                  <a:srgbClr val="2C2C2C"/>
                </a:solidFill>
                <a:latin typeface="Segoe UI"/>
                <a:cs typeface="Segoe UI"/>
              </a:rPr>
              <a:t> </a:t>
            </a:r>
            <a:r>
              <a:rPr sz="1300" dirty="0">
                <a:solidFill>
                  <a:srgbClr val="2C2C2C"/>
                </a:solidFill>
                <a:latin typeface="Segoe UI"/>
                <a:cs typeface="Segoe UI"/>
              </a:rPr>
              <a:t>growing</a:t>
            </a:r>
            <a:r>
              <a:rPr sz="1300" spc="30" dirty="0">
                <a:solidFill>
                  <a:srgbClr val="2C2C2C"/>
                </a:solidFill>
                <a:latin typeface="Segoe UI"/>
                <a:cs typeface="Segoe UI"/>
              </a:rPr>
              <a:t> </a:t>
            </a:r>
            <a:r>
              <a:rPr sz="1300" spc="-10" dirty="0">
                <a:solidFill>
                  <a:srgbClr val="2C2C2C"/>
                </a:solidFill>
                <a:latin typeface="Segoe UI"/>
                <a:cs typeface="Segoe UI"/>
              </a:rPr>
              <a:t>demand</a:t>
            </a:r>
            <a:endParaRPr sz="1300">
              <a:latin typeface="Segoe UI"/>
              <a:cs typeface="Segoe UI"/>
            </a:endParaRPr>
          </a:p>
          <a:p>
            <a:pPr marL="400050" marR="105410" indent="-400685">
              <a:lnSpc>
                <a:spcPct val="101899"/>
              </a:lnSpc>
              <a:spcBef>
                <a:spcPts val="800"/>
              </a:spcBef>
              <a:buAutoNum type="romanLcPeriod" startAt="2"/>
              <a:tabLst>
                <a:tab pos="400050" algn="l"/>
                <a:tab pos="400685" algn="l"/>
              </a:tabLst>
            </a:pPr>
            <a:r>
              <a:rPr sz="1300" dirty="0">
                <a:solidFill>
                  <a:srgbClr val="2C2C2C"/>
                </a:solidFill>
                <a:latin typeface="Segoe UI"/>
                <a:cs typeface="Segoe UI"/>
              </a:rPr>
              <a:t>HANSAPLAST</a:t>
            </a:r>
            <a:r>
              <a:rPr sz="1300" spc="30" dirty="0">
                <a:solidFill>
                  <a:srgbClr val="2C2C2C"/>
                </a:solidFill>
                <a:latin typeface="Segoe UI"/>
                <a:cs typeface="Segoe UI"/>
              </a:rPr>
              <a:t> </a:t>
            </a:r>
            <a:r>
              <a:rPr sz="1300" dirty="0">
                <a:solidFill>
                  <a:srgbClr val="2C2C2C"/>
                </a:solidFill>
                <a:latin typeface="Segoe UI"/>
                <a:cs typeface="Segoe UI"/>
              </a:rPr>
              <a:t>CLASSIC</a:t>
            </a:r>
            <a:r>
              <a:rPr sz="1300" spc="45" dirty="0">
                <a:solidFill>
                  <a:srgbClr val="2C2C2C"/>
                </a:solidFill>
                <a:latin typeface="Segoe UI"/>
                <a:cs typeface="Segoe UI"/>
              </a:rPr>
              <a:t> </a:t>
            </a:r>
            <a:r>
              <a:rPr sz="1300" dirty="0">
                <a:solidFill>
                  <a:srgbClr val="2C2C2C"/>
                </a:solidFill>
                <a:latin typeface="Segoe UI"/>
                <a:cs typeface="Segoe UI"/>
              </a:rPr>
              <a:t>5</a:t>
            </a:r>
            <a:r>
              <a:rPr sz="1300" spc="50" dirty="0">
                <a:solidFill>
                  <a:srgbClr val="2C2C2C"/>
                </a:solidFill>
                <a:latin typeface="Segoe UI"/>
                <a:cs typeface="Segoe UI"/>
              </a:rPr>
              <a:t> </a:t>
            </a:r>
            <a:r>
              <a:rPr sz="1300" dirty="0">
                <a:solidFill>
                  <a:srgbClr val="2C2C2C"/>
                </a:solidFill>
                <a:latin typeface="Segoe UI"/>
                <a:cs typeface="Segoe UI"/>
              </a:rPr>
              <a:t>M</a:t>
            </a:r>
            <a:r>
              <a:rPr sz="1300" spc="50" dirty="0">
                <a:solidFill>
                  <a:srgbClr val="2C2C2C"/>
                </a:solidFill>
                <a:latin typeface="Segoe UI"/>
                <a:cs typeface="Segoe UI"/>
              </a:rPr>
              <a:t> </a:t>
            </a:r>
            <a:r>
              <a:rPr sz="1300" dirty="0">
                <a:solidFill>
                  <a:srgbClr val="2C2C2C"/>
                </a:solidFill>
                <a:latin typeface="Segoe UI"/>
                <a:cs typeface="Segoe UI"/>
              </a:rPr>
              <a:t>X</a:t>
            </a:r>
            <a:r>
              <a:rPr sz="1300" spc="50" dirty="0">
                <a:solidFill>
                  <a:srgbClr val="2C2C2C"/>
                </a:solidFill>
                <a:latin typeface="Segoe UI"/>
                <a:cs typeface="Segoe UI"/>
              </a:rPr>
              <a:t> </a:t>
            </a:r>
            <a:r>
              <a:rPr sz="1300" dirty="0">
                <a:solidFill>
                  <a:srgbClr val="2C2C2C"/>
                </a:solidFill>
                <a:latin typeface="Segoe UI"/>
                <a:cs typeface="Segoe UI"/>
              </a:rPr>
              <a:t>1.25</a:t>
            </a:r>
            <a:r>
              <a:rPr sz="1300" spc="50" dirty="0">
                <a:solidFill>
                  <a:srgbClr val="2C2C2C"/>
                </a:solidFill>
                <a:latin typeface="Segoe UI"/>
                <a:cs typeface="Segoe UI"/>
              </a:rPr>
              <a:t> </a:t>
            </a:r>
            <a:r>
              <a:rPr sz="1300" dirty="0">
                <a:solidFill>
                  <a:srgbClr val="2C2C2C"/>
                </a:solidFill>
                <a:latin typeface="Segoe UI"/>
                <a:cs typeface="Segoe UI"/>
              </a:rPr>
              <a:t>CM</a:t>
            </a:r>
            <a:r>
              <a:rPr sz="1300" spc="50" dirty="0">
                <a:solidFill>
                  <a:srgbClr val="2C2C2C"/>
                </a:solidFill>
                <a:latin typeface="Segoe UI"/>
                <a:cs typeface="Segoe UI"/>
              </a:rPr>
              <a:t> </a:t>
            </a:r>
            <a:r>
              <a:rPr sz="1300" dirty="0">
                <a:solidFill>
                  <a:srgbClr val="2C2C2C"/>
                </a:solidFill>
                <a:latin typeface="Segoe UI"/>
                <a:cs typeface="Segoe UI"/>
              </a:rPr>
              <a:t>1</a:t>
            </a:r>
            <a:r>
              <a:rPr sz="1300" spc="55" dirty="0">
                <a:solidFill>
                  <a:srgbClr val="2C2C2C"/>
                </a:solidFill>
                <a:latin typeface="Segoe UI"/>
                <a:cs typeface="Segoe UI"/>
              </a:rPr>
              <a:t> </a:t>
            </a:r>
            <a:r>
              <a:rPr sz="1300" dirty="0">
                <a:solidFill>
                  <a:srgbClr val="2C2C2C"/>
                </a:solidFill>
                <a:latin typeface="Segoe UI"/>
                <a:cs typeface="Segoe UI"/>
              </a:rPr>
              <a:t>ST</a:t>
            </a:r>
            <a:r>
              <a:rPr sz="1300" spc="45" dirty="0">
                <a:solidFill>
                  <a:srgbClr val="2C2C2C"/>
                </a:solidFill>
                <a:latin typeface="Segoe UI"/>
                <a:cs typeface="Segoe UI"/>
              </a:rPr>
              <a:t> </a:t>
            </a:r>
            <a:r>
              <a:rPr sz="1300" dirty="0">
                <a:solidFill>
                  <a:srgbClr val="2C2C2C"/>
                </a:solidFill>
                <a:latin typeface="Segoe UI"/>
                <a:cs typeface="Segoe UI"/>
              </a:rPr>
              <a:t>has</a:t>
            </a:r>
            <a:r>
              <a:rPr sz="1300" spc="60" dirty="0">
                <a:solidFill>
                  <a:srgbClr val="2C2C2C"/>
                </a:solidFill>
                <a:latin typeface="Segoe UI"/>
                <a:cs typeface="Segoe UI"/>
              </a:rPr>
              <a:t> </a:t>
            </a:r>
            <a:r>
              <a:rPr sz="1300" dirty="0">
                <a:solidFill>
                  <a:srgbClr val="2C2C2C"/>
                </a:solidFill>
                <a:latin typeface="Segoe UI"/>
                <a:cs typeface="Segoe UI"/>
              </a:rPr>
              <a:t>positive</a:t>
            </a:r>
            <a:r>
              <a:rPr sz="1300" spc="40" dirty="0">
                <a:solidFill>
                  <a:srgbClr val="2C2C2C"/>
                </a:solidFill>
                <a:latin typeface="Segoe UI"/>
                <a:cs typeface="Segoe UI"/>
              </a:rPr>
              <a:t> </a:t>
            </a:r>
            <a:r>
              <a:rPr sz="1300" spc="-10" dirty="0">
                <a:solidFill>
                  <a:srgbClr val="2C2C2C"/>
                </a:solidFill>
                <a:latin typeface="Segoe UI"/>
                <a:cs typeface="Segoe UI"/>
              </a:rPr>
              <a:t>Price_Ln </a:t>
            </a:r>
            <a:r>
              <a:rPr sz="1300" dirty="0">
                <a:solidFill>
                  <a:srgbClr val="2C2C2C"/>
                </a:solidFill>
                <a:latin typeface="Segoe UI"/>
                <a:cs typeface="Segoe UI"/>
              </a:rPr>
              <a:t>coefficint</a:t>
            </a:r>
            <a:r>
              <a:rPr sz="1300" spc="35" dirty="0">
                <a:solidFill>
                  <a:srgbClr val="2C2C2C"/>
                </a:solidFill>
                <a:latin typeface="Segoe UI"/>
                <a:cs typeface="Segoe UI"/>
              </a:rPr>
              <a:t> </a:t>
            </a:r>
            <a:r>
              <a:rPr sz="1300" dirty="0">
                <a:solidFill>
                  <a:srgbClr val="2C2C2C"/>
                </a:solidFill>
                <a:latin typeface="Segoe UI"/>
                <a:cs typeface="Segoe UI"/>
              </a:rPr>
              <a:t>i.e.</a:t>
            </a:r>
            <a:r>
              <a:rPr sz="1300" spc="35" dirty="0">
                <a:solidFill>
                  <a:srgbClr val="2C2C2C"/>
                </a:solidFill>
                <a:latin typeface="Segoe UI"/>
                <a:cs typeface="Segoe UI"/>
              </a:rPr>
              <a:t> </a:t>
            </a:r>
            <a:r>
              <a:rPr sz="1300" dirty="0">
                <a:solidFill>
                  <a:srgbClr val="2C2C2C"/>
                </a:solidFill>
                <a:latin typeface="Segoe UI"/>
                <a:cs typeface="Segoe UI"/>
              </a:rPr>
              <a:t>price</a:t>
            </a:r>
            <a:r>
              <a:rPr sz="1300" spc="40" dirty="0">
                <a:solidFill>
                  <a:srgbClr val="2C2C2C"/>
                </a:solidFill>
                <a:latin typeface="Segoe UI"/>
                <a:cs typeface="Segoe UI"/>
              </a:rPr>
              <a:t> </a:t>
            </a:r>
            <a:r>
              <a:rPr sz="1300" dirty="0">
                <a:solidFill>
                  <a:srgbClr val="2C2C2C"/>
                </a:solidFill>
                <a:latin typeface="Segoe UI"/>
                <a:cs typeface="Segoe UI"/>
              </a:rPr>
              <a:t>of</a:t>
            </a:r>
            <a:r>
              <a:rPr sz="1300" spc="40" dirty="0">
                <a:solidFill>
                  <a:srgbClr val="2C2C2C"/>
                </a:solidFill>
                <a:latin typeface="Segoe UI"/>
                <a:cs typeface="Segoe UI"/>
              </a:rPr>
              <a:t> </a:t>
            </a:r>
            <a:r>
              <a:rPr sz="1300" dirty="0">
                <a:solidFill>
                  <a:srgbClr val="2C2C2C"/>
                </a:solidFill>
                <a:latin typeface="Segoe UI"/>
                <a:cs typeface="Segoe UI"/>
              </a:rPr>
              <a:t>this</a:t>
            </a:r>
            <a:r>
              <a:rPr sz="1300" spc="50" dirty="0">
                <a:solidFill>
                  <a:srgbClr val="2C2C2C"/>
                </a:solidFill>
                <a:latin typeface="Segoe UI"/>
                <a:cs typeface="Segoe UI"/>
              </a:rPr>
              <a:t> </a:t>
            </a:r>
            <a:r>
              <a:rPr sz="1300" dirty="0">
                <a:solidFill>
                  <a:srgbClr val="2C2C2C"/>
                </a:solidFill>
                <a:latin typeface="Segoe UI"/>
                <a:cs typeface="Segoe UI"/>
              </a:rPr>
              <a:t>product</a:t>
            </a:r>
            <a:r>
              <a:rPr sz="1300" spc="40" dirty="0">
                <a:solidFill>
                  <a:srgbClr val="2C2C2C"/>
                </a:solidFill>
                <a:latin typeface="Segoe UI"/>
                <a:cs typeface="Segoe UI"/>
              </a:rPr>
              <a:t> </a:t>
            </a:r>
            <a:r>
              <a:rPr sz="1300" dirty="0">
                <a:solidFill>
                  <a:srgbClr val="2C2C2C"/>
                </a:solidFill>
                <a:latin typeface="Segoe UI"/>
                <a:cs typeface="Segoe UI"/>
              </a:rPr>
              <a:t>can</a:t>
            </a:r>
            <a:r>
              <a:rPr sz="1300" spc="55" dirty="0">
                <a:solidFill>
                  <a:srgbClr val="2C2C2C"/>
                </a:solidFill>
                <a:latin typeface="Segoe UI"/>
                <a:cs typeface="Segoe UI"/>
              </a:rPr>
              <a:t> </a:t>
            </a:r>
            <a:r>
              <a:rPr sz="1300" dirty="0">
                <a:solidFill>
                  <a:srgbClr val="2C2C2C"/>
                </a:solidFill>
                <a:latin typeface="Segoe UI"/>
                <a:cs typeface="Segoe UI"/>
              </a:rPr>
              <a:t>be</a:t>
            </a:r>
            <a:r>
              <a:rPr sz="1300" spc="30" dirty="0">
                <a:solidFill>
                  <a:srgbClr val="2C2C2C"/>
                </a:solidFill>
                <a:latin typeface="Segoe UI"/>
                <a:cs typeface="Segoe UI"/>
              </a:rPr>
              <a:t> </a:t>
            </a:r>
            <a:r>
              <a:rPr sz="1300" spc="-10" dirty="0">
                <a:solidFill>
                  <a:srgbClr val="2C2C2C"/>
                </a:solidFill>
                <a:latin typeface="Segoe UI"/>
                <a:cs typeface="Segoe UI"/>
              </a:rPr>
              <a:t>increased</a:t>
            </a:r>
            <a:endParaRPr sz="1300">
              <a:latin typeface="Segoe UI"/>
              <a:cs typeface="Segoe UI"/>
            </a:endParaRPr>
          </a:p>
          <a:p>
            <a:pPr marL="400050" marR="186055" indent="-400685">
              <a:lnSpc>
                <a:spcPct val="101600"/>
              </a:lnSpc>
              <a:spcBef>
                <a:spcPts val="805"/>
              </a:spcBef>
              <a:buAutoNum type="romanLcPeriod" startAt="2"/>
              <a:tabLst>
                <a:tab pos="400050" algn="l"/>
                <a:tab pos="400685" algn="l"/>
              </a:tabLst>
            </a:pPr>
            <a:r>
              <a:rPr sz="1300" dirty="0">
                <a:solidFill>
                  <a:srgbClr val="2C2C2C"/>
                </a:solidFill>
                <a:latin typeface="Segoe UI"/>
                <a:cs typeface="Segoe UI"/>
              </a:rPr>
              <a:t>Summer</a:t>
            </a:r>
            <a:r>
              <a:rPr sz="1300" spc="55" dirty="0">
                <a:solidFill>
                  <a:srgbClr val="2C2C2C"/>
                </a:solidFill>
                <a:latin typeface="Segoe UI"/>
                <a:cs typeface="Segoe UI"/>
              </a:rPr>
              <a:t> </a:t>
            </a:r>
            <a:r>
              <a:rPr sz="1300" dirty="0">
                <a:solidFill>
                  <a:srgbClr val="2C2C2C"/>
                </a:solidFill>
                <a:latin typeface="Segoe UI"/>
                <a:cs typeface="Segoe UI"/>
              </a:rPr>
              <a:t>season</a:t>
            </a:r>
            <a:r>
              <a:rPr sz="1300" spc="60" dirty="0">
                <a:solidFill>
                  <a:srgbClr val="2C2C2C"/>
                </a:solidFill>
                <a:latin typeface="Segoe UI"/>
                <a:cs typeface="Segoe UI"/>
              </a:rPr>
              <a:t> </a:t>
            </a:r>
            <a:r>
              <a:rPr sz="1300" dirty="0">
                <a:solidFill>
                  <a:srgbClr val="2C2C2C"/>
                </a:solidFill>
                <a:latin typeface="Segoe UI"/>
                <a:cs typeface="Segoe UI"/>
              </a:rPr>
              <a:t>along</a:t>
            </a:r>
            <a:r>
              <a:rPr sz="1300" spc="75" dirty="0">
                <a:solidFill>
                  <a:srgbClr val="2C2C2C"/>
                </a:solidFill>
                <a:latin typeface="Segoe UI"/>
                <a:cs typeface="Segoe UI"/>
              </a:rPr>
              <a:t> </a:t>
            </a:r>
            <a:r>
              <a:rPr sz="1300" dirty="0">
                <a:solidFill>
                  <a:srgbClr val="2C2C2C"/>
                </a:solidFill>
                <a:latin typeface="Segoe UI"/>
                <a:cs typeface="Segoe UI"/>
              </a:rPr>
              <a:t>with</a:t>
            </a:r>
            <a:r>
              <a:rPr sz="1300" spc="55" dirty="0">
                <a:solidFill>
                  <a:srgbClr val="2C2C2C"/>
                </a:solidFill>
                <a:latin typeface="Segoe UI"/>
                <a:cs typeface="Segoe UI"/>
              </a:rPr>
              <a:t> </a:t>
            </a:r>
            <a:r>
              <a:rPr sz="1300" dirty="0">
                <a:solidFill>
                  <a:srgbClr val="2C2C2C"/>
                </a:solidFill>
                <a:latin typeface="Segoe UI"/>
                <a:cs typeface="Segoe UI"/>
              </a:rPr>
              <a:t>sunshine</a:t>
            </a:r>
            <a:r>
              <a:rPr sz="1300" spc="70" dirty="0">
                <a:solidFill>
                  <a:srgbClr val="2C2C2C"/>
                </a:solidFill>
                <a:latin typeface="Segoe UI"/>
                <a:cs typeface="Segoe UI"/>
              </a:rPr>
              <a:t> </a:t>
            </a:r>
            <a:r>
              <a:rPr sz="1300" dirty="0">
                <a:solidFill>
                  <a:srgbClr val="2C2C2C"/>
                </a:solidFill>
                <a:latin typeface="Segoe UI"/>
                <a:cs typeface="Segoe UI"/>
              </a:rPr>
              <a:t>duration</a:t>
            </a:r>
            <a:r>
              <a:rPr sz="1300" spc="80" dirty="0">
                <a:solidFill>
                  <a:srgbClr val="2C2C2C"/>
                </a:solidFill>
                <a:latin typeface="Segoe UI"/>
                <a:cs typeface="Segoe UI"/>
              </a:rPr>
              <a:t> </a:t>
            </a:r>
            <a:r>
              <a:rPr sz="1300" dirty="0">
                <a:solidFill>
                  <a:srgbClr val="2C2C2C"/>
                </a:solidFill>
                <a:latin typeface="Segoe UI"/>
                <a:cs typeface="Segoe UI"/>
              </a:rPr>
              <a:t>and</a:t>
            </a:r>
            <a:r>
              <a:rPr sz="1300" spc="65" dirty="0">
                <a:solidFill>
                  <a:srgbClr val="2C2C2C"/>
                </a:solidFill>
                <a:latin typeface="Segoe UI"/>
                <a:cs typeface="Segoe UI"/>
              </a:rPr>
              <a:t> </a:t>
            </a:r>
            <a:r>
              <a:rPr sz="1300" spc="-10" dirty="0">
                <a:solidFill>
                  <a:srgbClr val="2C2C2C"/>
                </a:solidFill>
                <a:latin typeface="Segoe UI"/>
                <a:cs typeface="Segoe UI"/>
              </a:rPr>
              <a:t>temperature </a:t>
            </a:r>
            <a:r>
              <a:rPr sz="1300" dirty="0">
                <a:solidFill>
                  <a:srgbClr val="2C2C2C"/>
                </a:solidFill>
                <a:latin typeface="Segoe UI"/>
                <a:cs typeface="Segoe UI"/>
              </a:rPr>
              <a:t>positively</a:t>
            </a:r>
            <a:r>
              <a:rPr sz="1300" spc="60" dirty="0">
                <a:solidFill>
                  <a:srgbClr val="2C2C2C"/>
                </a:solidFill>
                <a:latin typeface="Segoe UI"/>
                <a:cs typeface="Segoe UI"/>
              </a:rPr>
              <a:t> </a:t>
            </a:r>
            <a:r>
              <a:rPr sz="1300" dirty="0">
                <a:solidFill>
                  <a:srgbClr val="2C2C2C"/>
                </a:solidFill>
                <a:latin typeface="Segoe UI"/>
                <a:cs typeface="Segoe UI"/>
              </a:rPr>
              <a:t>infuence</a:t>
            </a:r>
            <a:r>
              <a:rPr sz="1300" spc="55" dirty="0">
                <a:solidFill>
                  <a:srgbClr val="2C2C2C"/>
                </a:solidFill>
                <a:latin typeface="Segoe UI"/>
                <a:cs typeface="Segoe UI"/>
              </a:rPr>
              <a:t> </a:t>
            </a:r>
            <a:r>
              <a:rPr sz="1300" dirty="0">
                <a:solidFill>
                  <a:srgbClr val="2C2C2C"/>
                </a:solidFill>
                <a:latin typeface="Segoe UI"/>
                <a:cs typeface="Segoe UI"/>
              </a:rPr>
              <a:t>demand</a:t>
            </a:r>
            <a:r>
              <a:rPr sz="1300" spc="65" dirty="0">
                <a:solidFill>
                  <a:srgbClr val="2C2C2C"/>
                </a:solidFill>
                <a:latin typeface="Segoe UI"/>
                <a:cs typeface="Segoe UI"/>
              </a:rPr>
              <a:t> </a:t>
            </a:r>
            <a:r>
              <a:rPr sz="1300" dirty="0">
                <a:solidFill>
                  <a:srgbClr val="2C2C2C"/>
                </a:solidFill>
                <a:latin typeface="Segoe UI"/>
                <a:cs typeface="Segoe UI"/>
              </a:rPr>
              <a:t>from</a:t>
            </a:r>
            <a:r>
              <a:rPr sz="1300" spc="75" dirty="0">
                <a:solidFill>
                  <a:srgbClr val="2C2C2C"/>
                </a:solidFill>
                <a:latin typeface="Segoe UI"/>
                <a:cs typeface="Segoe UI"/>
              </a:rPr>
              <a:t> </a:t>
            </a:r>
            <a:r>
              <a:rPr sz="1300" spc="-10" dirty="0">
                <a:solidFill>
                  <a:srgbClr val="2C2C2C"/>
                </a:solidFill>
                <a:latin typeface="Segoe UI"/>
                <a:cs typeface="Segoe UI"/>
              </a:rPr>
              <a:t>customers</a:t>
            </a:r>
            <a:endParaRPr sz="1300">
              <a:latin typeface="Segoe UI"/>
              <a:cs typeface="Segoe UI"/>
            </a:endParaRPr>
          </a:p>
        </p:txBody>
      </p:sp>
      <p:graphicFrame>
        <p:nvGraphicFramePr>
          <p:cNvPr id="6" name="object 6"/>
          <p:cNvGraphicFramePr>
            <a:graphicFrameLocks noGrp="1"/>
          </p:cNvGraphicFramePr>
          <p:nvPr/>
        </p:nvGraphicFramePr>
        <p:xfrm>
          <a:off x="554933" y="2087134"/>
          <a:ext cx="11379196" cy="1256663"/>
        </p:xfrm>
        <a:graphic>
          <a:graphicData uri="http://schemas.openxmlformats.org/drawingml/2006/table">
            <a:tbl>
              <a:tblPr firstRow="1" bandRow="1">
                <a:tableStyleId>{2D5ABB26-0587-4C30-8999-92F81FD0307C}</a:tableStyleId>
              </a:tblPr>
              <a:tblGrid>
                <a:gridCol w="2963545">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581025">
                  <a:extLst>
                    <a:ext uri="{9D8B030D-6E8A-4147-A177-3AD203B41FA5}">
                      <a16:colId xmlns:a16="http://schemas.microsoft.com/office/drawing/2014/main" val="20002"/>
                    </a:ext>
                  </a:extLst>
                </a:gridCol>
                <a:gridCol w="340360">
                  <a:extLst>
                    <a:ext uri="{9D8B030D-6E8A-4147-A177-3AD203B41FA5}">
                      <a16:colId xmlns:a16="http://schemas.microsoft.com/office/drawing/2014/main" val="20003"/>
                    </a:ext>
                  </a:extLst>
                </a:gridCol>
                <a:gridCol w="524510">
                  <a:extLst>
                    <a:ext uri="{9D8B030D-6E8A-4147-A177-3AD203B41FA5}">
                      <a16:colId xmlns:a16="http://schemas.microsoft.com/office/drawing/2014/main" val="20004"/>
                    </a:ext>
                  </a:extLst>
                </a:gridCol>
                <a:gridCol w="347979">
                  <a:extLst>
                    <a:ext uri="{9D8B030D-6E8A-4147-A177-3AD203B41FA5}">
                      <a16:colId xmlns:a16="http://schemas.microsoft.com/office/drawing/2014/main" val="20005"/>
                    </a:ext>
                  </a:extLst>
                </a:gridCol>
                <a:gridCol w="572135">
                  <a:extLst>
                    <a:ext uri="{9D8B030D-6E8A-4147-A177-3AD203B41FA5}">
                      <a16:colId xmlns:a16="http://schemas.microsoft.com/office/drawing/2014/main" val="20006"/>
                    </a:ext>
                  </a:extLst>
                </a:gridCol>
                <a:gridCol w="523875">
                  <a:extLst>
                    <a:ext uri="{9D8B030D-6E8A-4147-A177-3AD203B41FA5}">
                      <a16:colId xmlns:a16="http://schemas.microsoft.com/office/drawing/2014/main" val="20007"/>
                    </a:ext>
                  </a:extLst>
                </a:gridCol>
                <a:gridCol w="523875">
                  <a:extLst>
                    <a:ext uri="{9D8B030D-6E8A-4147-A177-3AD203B41FA5}">
                      <a16:colId xmlns:a16="http://schemas.microsoft.com/office/drawing/2014/main" val="20008"/>
                    </a:ext>
                  </a:extLst>
                </a:gridCol>
                <a:gridCol w="643890">
                  <a:extLst>
                    <a:ext uri="{9D8B030D-6E8A-4147-A177-3AD203B41FA5}">
                      <a16:colId xmlns:a16="http://schemas.microsoft.com/office/drawing/2014/main" val="20009"/>
                    </a:ext>
                  </a:extLst>
                </a:gridCol>
                <a:gridCol w="571500">
                  <a:extLst>
                    <a:ext uri="{9D8B030D-6E8A-4147-A177-3AD203B41FA5}">
                      <a16:colId xmlns:a16="http://schemas.microsoft.com/office/drawing/2014/main" val="20010"/>
                    </a:ext>
                  </a:extLst>
                </a:gridCol>
                <a:gridCol w="603250">
                  <a:extLst>
                    <a:ext uri="{9D8B030D-6E8A-4147-A177-3AD203B41FA5}">
                      <a16:colId xmlns:a16="http://schemas.microsoft.com/office/drawing/2014/main" val="20011"/>
                    </a:ext>
                  </a:extLst>
                </a:gridCol>
                <a:gridCol w="523240">
                  <a:extLst>
                    <a:ext uri="{9D8B030D-6E8A-4147-A177-3AD203B41FA5}">
                      <a16:colId xmlns:a16="http://schemas.microsoft.com/office/drawing/2014/main" val="20012"/>
                    </a:ext>
                  </a:extLst>
                </a:gridCol>
                <a:gridCol w="346709">
                  <a:extLst>
                    <a:ext uri="{9D8B030D-6E8A-4147-A177-3AD203B41FA5}">
                      <a16:colId xmlns:a16="http://schemas.microsoft.com/office/drawing/2014/main" val="20013"/>
                    </a:ext>
                  </a:extLst>
                </a:gridCol>
                <a:gridCol w="570865">
                  <a:extLst>
                    <a:ext uri="{9D8B030D-6E8A-4147-A177-3AD203B41FA5}">
                      <a16:colId xmlns:a16="http://schemas.microsoft.com/office/drawing/2014/main" val="20014"/>
                    </a:ext>
                  </a:extLst>
                </a:gridCol>
                <a:gridCol w="346709">
                  <a:extLst>
                    <a:ext uri="{9D8B030D-6E8A-4147-A177-3AD203B41FA5}">
                      <a16:colId xmlns:a16="http://schemas.microsoft.com/office/drawing/2014/main" val="20015"/>
                    </a:ext>
                  </a:extLst>
                </a:gridCol>
                <a:gridCol w="426720">
                  <a:extLst>
                    <a:ext uri="{9D8B030D-6E8A-4147-A177-3AD203B41FA5}">
                      <a16:colId xmlns:a16="http://schemas.microsoft.com/office/drawing/2014/main" val="20016"/>
                    </a:ext>
                  </a:extLst>
                </a:gridCol>
                <a:gridCol w="346709">
                  <a:extLst>
                    <a:ext uri="{9D8B030D-6E8A-4147-A177-3AD203B41FA5}">
                      <a16:colId xmlns:a16="http://schemas.microsoft.com/office/drawing/2014/main" val="20017"/>
                    </a:ext>
                  </a:extLst>
                </a:gridCol>
              </a:tblGrid>
              <a:tr h="212090">
                <a:tc>
                  <a:txBody>
                    <a:bodyPr/>
                    <a:lstStyle/>
                    <a:p>
                      <a:pPr>
                        <a:lnSpc>
                          <a:spcPct val="100000"/>
                        </a:lnSpc>
                      </a:pPr>
                      <a:endParaRPr sz="1200">
                        <a:latin typeface="Times New Roman"/>
                        <a:cs typeface="Times New Roman"/>
                      </a:endParaRPr>
                    </a:p>
                  </a:txBody>
                  <a:tcPr marL="0" marR="0" marT="0" marB="0">
                    <a:solidFill>
                      <a:srgbClr val="FFFFFF"/>
                    </a:solidFill>
                  </a:tcPr>
                </a:tc>
                <a:tc>
                  <a:txBody>
                    <a:bodyPr/>
                    <a:lstStyle/>
                    <a:p>
                      <a:pPr>
                        <a:lnSpc>
                          <a:spcPct val="100000"/>
                        </a:lnSpc>
                      </a:pPr>
                      <a:endParaRPr sz="1200">
                        <a:latin typeface="Times New Roman"/>
                        <a:cs typeface="Times New Roman"/>
                      </a:endParaRPr>
                    </a:p>
                  </a:txBody>
                  <a:tcPr marL="0" marR="0" marT="0" marB="0">
                    <a:lnR w="9525">
                      <a:solidFill>
                        <a:srgbClr val="000000"/>
                      </a:solidFill>
                      <a:prstDash val="solid"/>
                    </a:lnR>
                    <a:solidFill>
                      <a:srgbClr val="FFFFFF"/>
                    </a:solidFill>
                  </a:tcPr>
                </a:tc>
                <a:tc gridSpan="2">
                  <a:txBody>
                    <a:bodyPr/>
                    <a:lstStyle/>
                    <a:p>
                      <a:pPr marL="179705">
                        <a:lnSpc>
                          <a:spcPts val="1495"/>
                        </a:lnSpc>
                        <a:spcBef>
                          <a:spcPts val="75"/>
                        </a:spcBef>
                      </a:pPr>
                      <a:r>
                        <a:rPr sz="1250" b="1" spc="-10" dirty="0">
                          <a:latin typeface="Calibri"/>
                          <a:cs typeface="Calibri"/>
                        </a:rPr>
                        <a:t>Price_Ln</a:t>
                      </a:r>
                      <a:endParaRPr sz="125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algn="ctr">
                        <a:lnSpc>
                          <a:spcPts val="1495"/>
                        </a:lnSpc>
                        <a:spcBef>
                          <a:spcPts val="75"/>
                        </a:spcBef>
                      </a:pPr>
                      <a:r>
                        <a:rPr sz="1250" b="1" spc="-25" dirty="0">
                          <a:latin typeface="Calibri"/>
                          <a:cs typeface="Calibri"/>
                        </a:rPr>
                        <a:t>TDP</a:t>
                      </a:r>
                      <a:endParaRPr sz="125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67945">
                        <a:lnSpc>
                          <a:spcPts val="1495"/>
                        </a:lnSpc>
                        <a:spcBef>
                          <a:spcPts val="75"/>
                        </a:spcBef>
                      </a:pPr>
                      <a:r>
                        <a:rPr sz="1250" b="1" spc="-10" dirty="0">
                          <a:latin typeface="Calibri"/>
                          <a:cs typeface="Calibri"/>
                        </a:rPr>
                        <a:t>Season_Spring</a:t>
                      </a:r>
                      <a:endParaRPr sz="125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35560">
                        <a:lnSpc>
                          <a:spcPts val="1495"/>
                        </a:lnSpc>
                        <a:spcBef>
                          <a:spcPts val="75"/>
                        </a:spcBef>
                      </a:pPr>
                      <a:r>
                        <a:rPr sz="1250" b="1" spc="-10" dirty="0">
                          <a:latin typeface="Calibri"/>
                          <a:cs typeface="Calibri"/>
                        </a:rPr>
                        <a:t>Season_Summer</a:t>
                      </a:r>
                      <a:endParaRPr sz="125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83820">
                        <a:lnSpc>
                          <a:spcPts val="1495"/>
                        </a:lnSpc>
                        <a:spcBef>
                          <a:spcPts val="75"/>
                        </a:spcBef>
                      </a:pPr>
                      <a:r>
                        <a:rPr sz="1250" b="1" spc="-10" dirty="0">
                          <a:latin typeface="Calibri"/>
                          <a:cs typeface="Calibri"/>
                        </a:rPr>
                        <a:t>Season_Winter</a:t>
                      </a:r>
                      <a:endParaRPr sz="125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13335" algn="ctr">
                        <a:lnSpc>
                          <a:spcPts val="1495"/>
                        </a:lnSpc>
                        <a:spcBef>
                          <a:spcPts val="75"/>
                        </a:spcBef>
                      </a:pPr>
                      <a:r>
                        <a:rPr sz="1250" b="1" spc="-25" dirty="0">
                          <a:latin typeface="Calibri"/>
                          <a:cs typeface="Calibri"/>
                        </a:rPr>
                        <a:t>CPI</a:t>
                      </a:r>
                      <a:endParaRPr sz="125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27940">
                        <a:lnSpc>
                          <a:spcPts val="1495"/>
                        </a:lnSpc>
                        <a:spcBef>
                          <a:spcPts val="75"/>
                        </a:spcBef>
                      </a:pPr>
                      <a:r>
                        <a:rPr sz="1250" b="1" spc="-10" dirty="0">
                          <a:latin typeface="Calibri"/>
                          <a:cs typeface="Calibri"/>
                        </a:rPr>
                        <a:t>Temperature</a:t>
                      </a:r>
                      <a:endParaRPr sz="125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83820">
                        <a:lnSpc>
                          <a:spcPts val="1495"/>
                        </a:lnSpc>
                        <a:spcBef>
                          <a:spcPts val="75"/>
                        </a:spcBef>
                      </a:pPr>
                      <a:r>
                        <a:rPr sz="1250" b="1" spc="-10" dirty="0">
                          <a:latin typeface="Calibri"/>
                          <a:cs typeface="Calibri"/>
                        </a:rPr>
                        <a:t>Sunshine</a:t>
                      </a:r>
                      <a:endParaRPr sz="125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extLst>
                  <a:ext uri="{0D108BD9-81ED-4DB2-BD59-A6C34878D82A}">
                    <a16:rowId xmlns:a16="http://schemas.microsoft.com/office/drawing/2014/main" val="10000"/>
                  </a:ext>
                </a:extLst>
              </a:tr>
              <a:tr h="208279">
                <a:tc>
                  <a:txBody>
                    <a:bodyPr/>
                    <a:lstStyle/>
                    <a:p>
                      <a:pPr marL="1057275">
                        <a:lnSpc>
                          <a:spcPts val="1495"/>
                        </a:lnSpc>
                        <a:spcBef>
                          <a:spcPts val="45"/>
                        </a:spcBef>
                      </a:pPr>
                      <a:r>
                        <a:rPr sz="1250" b="1" dirty="0">
                          <a:latin typeface="Calibri"/>
                          <a:cs typeface="Calibri"/>
                        </a:rPr>
                        <a:t>Product</a:t>
                      </a:r>
                      <a:r>
                        <a:rPr sz="1250" b="1" spc="65" dirty="0">
                          <a:latin typeface="Calibri"/>
                          <a:cs typeface="Calibri"/>
                        </a:rPr>
                        <a:t> </a:t>
                      </a:r>
                      <a:r>
                        <a:rPr sz="1250" b="1" spc="-20" dirty="0">
                          <a:latin typeface="Calibri"/>
                          <a:cs typeface="Calibri"/>
                        </a:rPr>
                        <a:t>Name</a:t>
                      </a:r>
                      <a:endParaRPr sz="1250">
                        <a:latin typeface="Calibri"/>
                        <a:cs typeface="Calibri"/>
                      </a:endParaRPr>
                    </a:p>
                  </a:txBody>
                  <a:tcPr marL="0" marR="0" marT="5715" marB="0">
                    <a:solidFill>
                      <a:srgbClr val="FFFFFF"/>
                    </a:solidFill>
                  </a:tcPr>
                </a:tc>
                <a:tc>
                  <a:txBody>
                    <a:bodyPr/>
                    <a:lstStyle/>
                    <a:p>
                      <a:pPr marR="29209" algn="r">
                        <a:lnSpc>
                          <a:spcPts val="1495"/>
                        </a:lnSpc>
                        <a:spcBef>
                          <a:spcPts val="45"/>
                        </a:spcBef>
                      </a:pPr>
                      <a:r>
                        <a:rPr sz="1250" b="1" dirty="0">
                          <a:latin typeface="Calibri"/>
                          <a:cs typeface="Calibri"/>
                        </a:rPr>
                        <a:t>Adj</a:t>
                      </a:r>
                      <a:r>
                        <a:rPr sz="1250" b="1" spc="30" dirty="0">
                          <a:latin typeface="Calibri"/>
                          <a:cs typeface="Calibri"/>
                        </a:rPr>
                        <a:t> </a:t>
                      </a:r>
                      <a:r>
                        <a:rPr sz="1250" b="1" spc="-25" dirty="0">
                          <a:latin typeface="Calibri"/>
                          <a:cs typeface="Calibri"/>
                        </a:rPr>
                        <a:t>R2</a:t>
                      </a:r>
                      <a:endParaRPr sz="1250">
                        <a:latin typeface="Calibri"/>
                        <a:cs typeface="Calibri"/>
                      </a:endParaRPr>
                    </a:p>
                  </a:txBody>
                  <a:tcPr marL="0" marR="0" marT="5715" marB="0">
                    <a:lnR w="9525">
                      <a:solidFill>
                        <a:srgbClr val="000000"/>
                      </a:solidFill>
                      <a:prstDash val="solid"/>
                    </a:lnR>
                    <a:solidFill>
                      <a:srgbClr val="FFFFFF"/>
                    </a:solidFill>
                  </a:tcPr>
                </a:tc>
                <a:tc gridSpan="2">
                  <a:txBody>
                    <a:bodyPr/>
                    <a:lstStyle/>
                    <a:p>
                      <a:pPr marL="115570">
                        <a:lnSpc>
                          <a:spcPts val="1495"/>
                        </a:lnSpc>
                        <a:spcBef>
                          <a:spcPts val="45"/>
                        </a:spcBef>
                        <a:tabLst>
                          <a:tab pos="612775" algn="l"/>
                        </a:tabLst>
                      </a:pPr>
                      <a:r>
                        <a:rPr sz="1250" b="1" spc="-10" dirty="0">
                          <a:latin typeface="Calibri"/>
                          <a:cs typeface="Calibri"/>
                        </a:rPr>
                        <a:t>Coeff</a:t>
                      </a:r>
                      <a:r>
                        <a:rPr sz="1250" b="1" dirty="0">
                          <a:latin typeface="Calibri"/>
                          <a:cs typeface="Calibri"/>
                        </a:rPr>
                        <a:t>	</a:t>
                      </a:r>
                      <a:r>
                        <a:rPr sz="1250" b="1" spc="-20" dirty="0">
                          <a:latin typeface="Calibri"/>
                          <a:cs typeface="Calibri"/>
                        </a:rPr>
                        <a:t>Sign</a:t>
                      </a:r>
                      <a:endParaRPr sz="1250">
                        <a:latin typeface="Calibri"/>
                        <a:cs typeface="Calibri"/>
                      </a:endParaRPr>
                    </a:p>
                  </a:txBody>
                  <a:tcPr marL="0" marR="0" marT="5715"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92075">
                        <a:lnSpc>
                          <a:spcPts val="1495"/>
                        </a:lnSpc>
                        <a:spcBef>
                          <a:spcPts val="45"/>
                        </a:spcBef>
                      </a:pPr>
                      <a:r>
                        <a:rPr sz="1250" b="1" dirty="0">
                          <a:latin typeface="Calibri"/>
                          <a:cs typeface="Calibri"/>
                        </a:rPr>
                        <a:t>Coeff</a:t>
                      </a:r>
                      <a:r>
                        <a:rPr sz="1250" b="1" spc="180" dirty="0">
                          <a:latin typeface="Calibri"/>
                          <a:cs typeface="Calibri"/>
                        </a:rPr>
                        <a:t>  </a:t>
                      </a:r>
                      <a:r>
                        <a:rPr sz="1250" b="1" spc="-20" dirty="0">
                          <a:latin typeface="Calibri"/>
                          <a:cs typeface="Calibri"/>
                        </a:rPr>
                        <a:t>Sign</a:t>
                      </a:r>
                      <a:endParaRPr sz="1250">
                        <a:latin typeface="Calibri"/>
                        <a:cs typeface="Calibri"/>
                      </a:endParaRPr>
                    </a:p>
                  </a:txBody>
                  <a:tcPr marL="0" marR="0" marT="5715"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a:txBody>
                    <a:bodyPr/>
                    <a:lstStyle/>
                    <a:p>
                      <a:pPr marL="115570">
                        <a:lnSpc>
                          <a:spcPts val="1495"/>
                        </a:lnSpc>
                        <a:spcBef>
                          <a:spcPts val="45"/>
                        </a:spcBef>
                      </a:pPr>
                      <a:r>
                        <a:rPr sz="1250" b="1" spc="-20" dirty="0">
                          <a:latin typeface="Calibri"/>
                          <a:cs typeface="Calibri"/>
                        </a:rPr>
                        <a:t>Coeff</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L="127635">
                        <a:lnSpc>
                          <a:spcPts val="1495"/>
                        </a:lnSpc>
                        <a:spcBef>
                          <a:spcPts val="45"/>
                        </a:spcBef>
                      </a:pPr>
                      <a:r>
                        <a:rPr sz="1250" b="1" spc="-20" dirty="0">
                          <a:latin typeface="Calibri"/>
                          <a:cs typeface="Calibri"/>
                        </a:rPr>
                        <a:t>Sign</a:t>
                      </a:r>
                      <a:endParaRPr sz="1250">
                        <a:latin typeface="Calibri"/>
                        <a:cs typeface="Calibri"/>
                      </a:endParaRPr>
                    </a:p>
                  </a:txBody>
                  <a:tcPr marL="0" marR="0" marT="5715" marB="0">
                    <a:lnR w="9525">
                      <a:solidFill>
                        <a:srgbClr val="000000"/>
                      </a:solidFill>
                      <a:prstDash val="solid"/>
                    </a:lnR>
                    <a:solidFill>
                      <a:srgbClr val="FFFFFF"/>
                    </a:solidFill>
                  </a:tcPr>
                </a:tc>
                <a:tc>
                  <a:txBody>
                    <a:bodyPr/>
                    <a:lstStyle/>
                    <a:p>
                      <a:pPr marL="92075">
                        <a:lnSpc>
                          <a:spcPts val="1495"/>
                        </a:lnSpc>
                        <a:spcBef>
                          <a:spcPts val="45"/>
                        </a:spcBef>
                      </a:pPr>
                      <a:r>
                        <a:rPr sz="1250" b="1" spc="-20" dirty="0">
                          <a:latin typeface="Calibri"/>
                          <a:cs typeface="Calibri"/>
                        </a:rPr>
                        <a:t>Coeff</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L="191770">
                        <a:lnSpc>
                          <a:spcPts val="1495"/>
                        </a:lnSpc>
                        <a:spcBef>
                          <a:spcPts val="45"/>
                        </a:spcBef>
                      </a:pPr>
                      <a:r>
                        <a:rPr sz="1250" b="1" spc="-20" dirty="0">
                          <a:latin typeface="Calibri"/>
                          <a:cs typeface="Calibri"/>
                        </a:rPr>
                        <a:t>Sign</a:t>
                      </a:r>
                      <a:endParaRPr sz="1250">
                        <a:latin typeface="Calibri"/>
                        <a:cs typeface="Calibri"/>
                      </a:endParaRPr>
                    </a:p>
                  </a:txBody>
                  <a:tcPr marL="0" marR="0" marT="5715" marB="0">
                    <a:lnR w="9525">
                      <a:solidFill>
                        <a:srgbClr val="000000"/>
                      </a:solidFill>
                      <a:prstDash val="solid"/>
                    </a:lnR>
                    <a:solidFill>
                      <a:srgbClr val="FFFFFF"/>
                    </a:solidFill>
                  </a:tcPr>
                </a:tc>
                <a:tc>
                  <a:txBody>
                    <a:bodyPr/>
                    <a:lstStyle/>
                    <a:p>
                      <a:pPr marL="11430" algn="ctr">
                        <a:lnSpc>
                          <a:spcPts val="1495"/>
                        </a:lnSpc>
                        <a:spcBef>
                          <a:spcPts val="45"/>
                        </a:spcBef>
                      </a:pPr>
                      <a:r>
                        <a:rPr sz="1250" b="1" spc="-20" dirty="0">
                          <a:latin typeface="Calibri"/>
                          <a:cs typeface="Calibri"/>
                        </a:rPr>
                        <a:t>Coeff</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L="167640">
                        <a:lnSpc>
                          <a:spcPts val="1495"/>
                        </a:lnSpc>
                        <a:spcBef>
                          <a:spcPts val="45"/>
                        </a:spcBef>
                      </a:pPr>
                      <a:r>
                        <a:rPr sz="1250" b="1" spc="-20" dirty="0">
                          <a:latin typeface="Calibri"/>
                          <a:cs typeface="Calibri"/>
                        </a:rPr>
                        <a:t>Sign</a:t>
                      </a:r>
                      <a:endParaRPr sz="1250">
                        <a:latin typeface="Calibri"/>
                        <a:cs typeface="Calibri"/>
                      </a:endParaRPr>
                    </a:p>
                  </a:txBody>
                  <a:tcPr marL="0" marR="0" marT="5715" marB="0">
                    <a:lnR w="9525">
                      <a:solidFill>
                        <a:srgbClr val="000000"/>
                      </a:solidFill>
                      <a:prstDash val="solid"/>
                    </a:lnR>
                    <a:solidFill>
                      <a:srgbClr val="FFFFFF"/>
                    </a:solidFill>
                  </a:tcPr>
                </a:tc>
                <a:tc gridSpan="2">
                  <a:txBody>
                    <a:bodyPr/>
                    <a:lstStyle/>
                    <a:p>
                      <a:pPr marL="92075">
                        <a:lnSpc>
                          <a:spcPts val="1495"/>
                        </a:lnSpc>
                        <a:spcBef>
                          <a:spcPts val="45"/>
                        </a:spcBef>
                      </a:pPr>
                      <a:r>
                        <a:rPr sz="1250" b="1" dirty="0">
                          <a:latin typeface="Calibri"/>
                          <a:cs typeface="Calibri"/>
                        </a:rPr>
                        <a:t>Coeff</a:t>
                      </a:r>
                      <a:r>
                        <a:rPr sz="1250" b="1" spc="180" dirty="0">
                          <a:latin typeface="Calibri"/>
                          <a:cs typeface="Calibri"/>
                        </a:rPr>
                        <a:t>  </a:t>
                      </a:r>
                      <a:r>
                        <a:rPr sz="1250" b="1" spc="-20" dirty="0">
                          <a:latin typeface="Calibri"/>
                          <a:cs typeface="Calibri"/>
                        </a:rPr>
                        <a:t>Sign</a:t>
                      </a:r>
                      <a:endParaRPr sz="1250">
                        <a:latin typeface="Calibri"/>
                        <a:cs typeface="Calibri"/>
                      </a:endParaRPr>
                    </a:p>
                  </a:txBody>
                  <a:tcPr marL="0" marR="0" marT="5715"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115570">
                        <a:lnSpc>
                          <a:spcPts val="1495"/>
                        </a:lnSpc>
                        <a:spcBef>
                          <a:spcPts val="45"/>
                        </a:spcBef>
                        <a:tabLst>
                          <a:tab pos="612775" algn="l"/>
                        </a:tabLst>
                      </a:pPr>
                      <a:r>
                        <a:rPr sz="1250" b="1" spc="-10" dirty="0">
                          <a:latin typeface="Calibri"/>
                          <a:cs typeface="Calibri"/>
                        </a:rPr>
                        <a:t>Coeff</a:t>
                      </a:r>
                      <a:r>
                        <a:rPr sz="1250" b="1" dirty="0">
                          <a:latin typeface="Calibri"/>
                          <a:cs typeface="Calibri"/>
                        </a:rPr>
                        <a:t>	</a:t>
                      </a:r>
                      <a:r>
                        <a:rPr sz="1250" b="1" spc="-20" dirty="0">
                          <a:latin typeface="Calibri"/>
                          <a:cs typeface="Calibri"/>
                        </a:rPr>
                        <a:t>Sign</a:t>
                      </a:r>
                      <a:endParaRPr sz="1250">
                        <a:latin typeface="Calibri"/>
                        <a:cs typeface="Calibri"/>
                      </a:endParaRPr>
                    </a:p>
                  </a:txBody>
                  <a:tcPr marL="0" marR="0" marT="5715"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43815">
                        <a:lnSpc>
                          <a:spcPts val="1495"/>
                        </a:lnSpc>
                        <a:spcBef>
                          <a:spcPts val="45"/>
                        </a:spcBef>
                      </a:pPr>
                      <a:r>
                        <a:rPr sz="1250" b="1" dirty="0">
                          <a:latin typeface="Calibri"/>
                          <a:cs typeface="Calibri"/>
                        </a:rPr>
                        <a:t>Coeff</a:t>
                      </a:r>
                      <a:r>
                        <a:rPr sz="1250" b="1" spc="270" dirty="0">
                          <a:latin typeface="Calibri"/>
                          <a:cs typeface="Calibri"/>
                        </a:rPr>
                        <a:t> </a:t>
                      </a:r>
                      <a:r>
                        <a:rPr sz="1250" b="1" spc="-20" dirty="0">
                          <a:latin typeface="Calibri"/>
                          <a:cs typeface="Calibri"/>
                        </a:rPr>
                        <a:t>Sign</a:t>
                      </a:r>
                      <a:endParaRPr sz="1250">
                        <a:latin typeface="Calibri"/>
                        <a:cs typeface="Calibri"/>
                      </a:endParaRPr>
                    </a:p>
                  </a:txBody>
                  <a:tcPr marL="0" marR="0" marT="5715"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extLst>
                  <a:ext uri="{0D108BD9-81ED-4DB2-BD59-A6C34878D82A}">
                    <a16:rowId xmlns:a16="http://schemas.microsoft.com/office/drawing/2014/main" val="10001"/>
                  </a:ext>
                </a:extLst>
              </a:tr>
              <a:tr h="227965">
                <a:tc>
                  <a:txBody>
                    <a:bodyPr/>
                    <a:lstStyle/>
                    <a:p>
                      <a:pPr marL="23495">
                        <a:lnSpc>
                          <a:spcPct val="100000"/>
                        </a:lnSpc>
                        <a:spcBef>
                          <a:spcPts val="45"/>
                        </a:spcBef>
                      </a:pPr>
                      <a:r>
                        <a:rPr sz="1250" dirty="0">
                          <a:latin typeface="Calibri"/>
                          <a:cs typeface="Calibri"/>
                        </a:rPr>
                        <a:t>HANSAPLAST</a:t>
                      </a:r>
                      <a:r>
                        <a:rPr sz="1250" spc="25" dirty="0">
                          <a:latin typeface="Calibri"/>
                          <a:cs typeface="Calibri"/>
                        </a:rPr>
                        <a:t> </a:t>
                      </a:r>
                      <a:r>
                        <a:rPr sz="1250" dirty="0">
                          <a:latin typeface="Calibri"/>
                          <a:cs typeface="Calibri"/>
                        </a:rPr>
                        <a:t>SENSITIVE</a:t>
                      </a:r>
                      <a:r>
                        <a:rPr sz="1250" spc="35" dirty="0">
                          <a:latin typeface="Calibri"/>
                          <a:cs typeface="Calibri"/>
                        </a:rPr>
                        <a:t> </a:t>
                      </a:r>
                      <a:r>
                        <a:rPr sz="1250" dirty="0">
                          <a:latin typeface="Calibri"/>
                          <a:cs typeface="Calibri"/>
                        </a:rPr>
                        <a:t>5</a:t>
                      </a:r>
                      <a:r>
                        <a:rPr sz="1250" spc="10" dirty="0">
                          <a:latin typeface="Calibri"/>
                          <a:cs typeface="Calibri"/>
                        </a:rPr>
                        <a:t> </a:t>
                      </a:r>
                      <a:r>
                        <a:rPr sz="1250" dirty="0">
                          <a:latin typeface="Calibri"/>
                          <a:cs typeface="Calibri"/>
                        </a:rPr>
                        <a:t>M</a:t>
                      </a:r>
                      <a:r>
                        <a:rPr sz="1250" spc="20" dirty="0">
                          <a:latin typeface="Calibri"/>
                          <a:cs typeface="Calibri"/>
                        </a:rPr>
                        <a:t> </a:t>
                      </a:r>
                      <a:r>
                        <a:rPr sz="1250" dirty="0">
                          <a:latin typeface="Calibri"/>
                          <a:cs typeface="Calibri"/>
                        </a:rPr>
                        <a:t>X</a:t>
                      </a:r>
                      <a:r>
                        <a:rPr sz="1250" spc="-5" dirty="0">
                          <a:latin typeface="Calibri"/>
                          <a:cs typeface="Calibri"/>
                        </a:rPr>
                        <a:t> </a:t>
                      </a:r>
                      <a:r>
                        <a:rPr sz="1250" dirty="0">
                          <a:latin typeface="Calibri"/>
                          <a:cs typeface="Calibri"/>
                        </a:rPr>
                        <a:t>2.5</a:t>
                      </a:r>
                      <a:r>
                        <a:rPr sz="1250" spc="15" dirty="0">
                          <a:latin typeface="Calibri"/>
                          <a:cs typeface="Calibri"/>
                        </a:rPr>
                        <a:t> </a:t>
                      </a:r>
                      <a:r>
                        <a:rPr sz="1250" dirty="0">
                          <a:latin typeface="Calibri"/>
                          <a:cs typeface="Calibri"/>
                        </a:rPr>
                        <a:t>CM</a:t>
                      </a:r>
                      <a:r>
                        <a:rPr sz="1250" spc="15" dirty="0">
                          <a:latin typeface="Calibri"/>
                          <a:cs typeface="Calibri"/>
                        </a:rPr>
                        <a:t> </a:t>
                      </a:r>
                      <a:r>
                        <a:rPr sz="1250" dirty="0">
                          <a:latin typeface="Calibri"/>
                          <a:cs typeface="Calibri"/>
                        </a:rPr>
                        <a:t>1</a:t>
                      </a:r>
                      <a:r>
                        <a:rPr sz="1250" spc="15" dirty="0">
                          <a:latin typeface="Calibri"/>
                          <a:cs typeface="Calibri"/>
                        </a:rPr>
                        <a:t> </a:t>
                      </a:r>
                      <a:r>
                        <a:rPr sz="1250" spc="-25" dirty="0">
                          <a:latin typeface="Calibri"/>
                          <a:cs typeface="Calibri"/>
                        </a:rPr>
                        <a:t>ST</a:t>
                      </a:r>
                      <a:endParaRPr sz="1250">
                        <a:latin typeface="Calibri"/>
                        <a:cs typeface="Calibri"/>
                      </a:endParaRPr>
                    </a:p>
                  </a:txBody>
                  <a:tcPr marL="0" marR="0" marT="5715" marB="0">
                    <a:solidFill>
                      <a:srgbClr val="FFFFFF"/>
                    </a:solidFill>
                  </a:tcPr>
                </a:tc>
                <a:tc>
                  <a:txBody>
                    <a:bodyPr/>
                    <a:lstStyle/>
                    <a:p>
                      <a:pPr marR="19685" algn="r">
                        <a:lnSpc>
                          <a:spcPct val="100000"/>
                        </a:lnSpc>
                        <a:spcBef>
                          <a:spcPts val="45"/>
                        </a:spcBef>
                      </a:pPr>
                      <a:r>
                        <a:rPr sz="1250" spc="-10" dirty="0">
                          <a:latin typeface="Calibri"/>
                          <a:cs typeface="Calibri"/>
                        </a:rPr>
                        <a:t>84.9%</a:t>
                      </a:r>
                      <a:endParaRPr sz="1250">
                        <a:latin typeface="Calibri"/>
                        <a:cs typeface="Calibri"/>
                      </a:endParaRPr>
                    </a:p>
                  </a:txBody>
                  <a:tcPr marL="0" marR="0" marT="5715" marB="0">
                    <a:lnR w="9525">
                      <a:solidFill>
                        <a:srgbClr val="000000"/>
                      </a:solidFill>
                      <a:prstDash val="solid"/>
                    </a:lnR>
                    <a:solidFill>
                      <a:srgbClr val="FFFFFF"/>
                    </a:solidFill>
                  </a:tcPr>
                </a:tc>
                <a:tc>
                  <a:txBody>
                    <a:bodyPr/>
                    <a:lstStyle/>
                    <a:p>
                      <a:pPr marL="59055" algn="ctr">
                        <a:lnSpc>
                          <a:spcPct val="100000"/>
                        </a:lnSpc>
                        <a:spcBef>
                          <a:spcPts val="45"/>
                        </a:spcBef>
                      </a:pPr>
                      <a:r>
                        <a:rPr sz="1250" spc="-10" dirty="0">
                          <a:latin typeface="Calibri"/>
                          <a:cs typeface="Calibri"/>
                        </a:rPr>
                        <a:t>(8.847)</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R="20955" algn="r">
                        <a:lnSpc>
                          <a:spcPct val="100000"/>
                        </a:lnSpc>
                        <a:spcBef>
                          <a:spcPts val="45"/>
                        </a:spcBef>
                      </a:pPr>
                      <a:r>
                        <a:rPr sz="1250" spc="-25" dirty="0">
                          <a:solidFill>
                            <a:srgbClr val="006000"/>
                          </a:solidFill>
                          <a:latin typeface="Calibri"/>
                          <a:cs typeface="Calibri"/>
                        </a:rPr>
                        <a:t>Yes</a:t>
                      </a:r>
                      <a:endParaRPr sz="1250">
                        <a:latin typeface="Calibri"/>
                        <a:cs typeface="Calibri"/>
                      </a:endParaRPr>
                    </a:p>
                  </a:txBody>
                  <a:tcPr marL="0" marR="0" marT="5715" marB="0">
                    <a:lnR w="9525">
                      <a:solidFill>
                        <a:srgbClr val="000000"/>
                      </a:solidFill>
                      <a:prstDash val="solid"/>
                    </a:lnR>
                    <a:lnT w="9525">
                      <a:solidFill>
                        <a:srgbClr val="FFFFFF"/>
                      </a:solidFill>
                      <a:prstDash val="solid"/>
                    </a:lnT>
                    <a:solidFill>
                      <a:srgbClr val="C5EECE"/>
                    </a:solidFill>
                  </a:tcPr>
                </a:tc>
                <a:tc>
                  <a:txBody>
                    <a:bodyPr/>
                    <a:lstStyle/>
                    <a:p>
                      <a:pPr marR="64135" algn="r">
                        <a:lnSpc>
                          <a:spcPct val="100000"/>
                        </a:lnSpc>
                        <a:spcBef>
                          <a:spcPts val="45"/>
                        </a:spcBef>
                      </a:pPr>
                      <a:r>
                        <a:rPr sz="1250" spc="-20" dirty="0">
                          <a:latin typeface="Calibri"/>
                          <a:cs typeface="Calibri"/>
                        </a:rPr>
                        <a:t>0.026</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R="20955" algn="r">
                        <a:lnSpc>
                          <a:spcPct val="100000"/>
                        </a:lnSpc>
                        <a:spcBef>
                          <a:spcPts val="45"/>
                        </a:spcBef>
                      </a:pPr>
                      <a:r>
                        <a:rPr sz="1250" spc="-25" dirty="0">
                          <a:solidFill>
                            <a:srgbClr val="006000"/>
                          </a:solidFill>
                          <a:latin typeface="Calibri"/>
                          <a:cs typeface="Calibri"/>
                        </a:rPr>
                        <a:t>Yes</a:t>
                      </a:r>
                      <a:endParaRPr sz="1250">
                        <a:latin typeface="Calibri"/>
                        <a:cs typeface="Calibri"/>
                      </a:endParaRPr>
                    </a:p>
                  </a:txBody>
                  <a:tcPr marL="0" marR="0" marT="5715" marB="0">
                    <a:lnR w="9525">
                      <a:solidFill>
                        <a:srgbClr val="000000"/>
                      </a:solidFill>
                      <a:prstDash val="solid"/>
                    </a:lnR>
                    <a:solidFill>
                      <a:srgbClr val="C5EECE"/>
                    </a:solidFill>
                  </a:tcPr>
                </a:tc>
                <a:tc>
                  <a:txBody>
                    <a:bodyPr/>
                    <a:lstStyle/>
                    <a:p>
                      <a:pPr marL="92075">
                        <a:lnSpc>
                          <a:spcPct val="100000"/>
                        </a:lnSpc>
                        <a:spcBef>
                          <a:spcPts val="45"/>
                        </a:spcBef>
                      </a:pPr>
                      <a:r>
                        <a:rPr sz="1250" spc="-10" dirty="0">
                          <a:latin typeface="Calibri"/>
                          <a:cs typeface="Calibri"/>
                        </a:rPr>
                        <a:t>(0.035)</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R="23495" algn="r">
                        <a:lnSpc>
                          <a:spcPct val="100000"/>
                        </a:lnSpc>
                        <a:spcBef>
                          <a:spcPts val="45"/>
                        </a:spcBef>
                      </a:pPr>
                      <a:r>
                        <a:rPr sz="1250" spc="-25" dirty="0">
                          <a:solidFill>
                            <a:srgbClr val="9C0006"/>
                          </a:solidFill>
                          <a:latin typeface="Calibri"/>
                          <a:cs typeface="Calibri"/>
                        </a:rPr>
                        <a:t>No</a:t>
                      </a:r>
                      <a:endParaRPr sz="1250">
                        <a:latin typeface="Calibri"/>
                        <a:cs typeface="Calibri"/>
                      </a:endParaRPr>
                    </a:p>
                  </a:txBody>
                  <a:tcPr marL="0" marR="0" marT="5715" marB="0">
                    <a:lnR w="9525">
                      <a:solidFill>
                        <a:srgbClr val="000000"/>
                      </a:solidFill>
                      <a:prstDash val="solid"/>
                    </a:lnR>
                    <a:solidFill>
                      <a:srgbClr val="FFC6CE"/>
                    </a:solidFill>
                  </a:tcPr>
                </a:tc>
                <a:tc>
                  <a:txBody>
                    <a:bodyPr/>
                    <a:lstStyle/>
                    <a:p>
                      <a:pPr marL="92075">
                        <a:lnSpc>
                          <a:spcPct val="100000"/>
                        </a:lnSpc>
                        <a:spcBef>
                          <a:spcPts val="45"/>
                        </a:spcBef>
                      </a:pPr>
                      <a:r>
                        <a:rPr sz="1250" spc="-20" dirty="0">
                          <a:latin typeface="Calibri"/>
                          <a:cs typeface="Calibri"/>
                        </a:rPr>
                        <a:t>0.255</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R="20955" algn="r">
                        <a:lnSpc>
                          <a:spcPct val="100000"/>
                        </a:lnSpc>
                        <a:spcBef>
                          <a:spcPts val="45"/>
                        </a:spcBef>
                      </a:pPr>
                      <a:r>
                        <a:rPr sz="1250" spc="-25" dirty="0">
                          <a:solidFill>
                            <a:srgbClr val="006000"/>
                          </a:solidFill>
                          <a:latin typeface="Calibri"/>
                          <a:cs typeface="Calibri"/>
                        </a:rPr>
                        <a:t>Yes</a:t>
                      </a:r>
                      <a:endParaRPr sz="1250">
                        <a:latin typeface="Calibri"/>
                        <a:cs typeface="Calibri"/>
                      </a:endParaRPr>
                    </a:p>
                  </a:txBody>
                  <a:tcPr marL="0" marR="0" marT="5715" marB="0">
                    <a:lnR w="9525">
                      <a:solidFill>
                        <a:srgbClr val="000000"/>
                      </a:solidFill>
                      <a:prstDash val="solid"/>
                    </a:lnR>
                    <a:solidFill>
                      <a:srgbClr val="C5EECE"/>
                    </a:solidFill>
                  </a:tcPr>
                </a:tc>
                <a:tc>
                  <a:txBody>
                    <a:bodyPr/>
                    <a:lstStyle/>
                    <a:p>
                      <a:pPr marL="67310" algn="ctr">
                        <a:lnSpc>
                          <a:spcPct val="100000"/>
                        </a:lnSpc>
                        <a:spcBef>
                          <a:spcPts val="45"/>
                        </a:spcBef>
                      </a:pPr>
                      <a:r>
                        <a:rPr sz="1250" spc="-10" dirty="0">
                          <a:latin typeface="Calibri"/>
                          <a:cs typeface="Calibri"/>
                        </a:rPr>
                        <a:t>(0.017)</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R="23495" algn="r">
                        <a:lnSpc>
                          <a:spcPct val="100000"/>
                        </a:lnSpc>
                        <a:spcBef>
                          <a:spcPts val="45"/>
                        </a:spcBef>
                      </a:pPr>
                      <a:r>
                        <a:rPr sz="1250" spc="-25" dirty="0">
                          <a:solidFill>
                            <a:srgbClr val="9C0006"/>
                          </a:solidFill>
                          <a:latin typeface="Calibri"/>
                          <a:cs typeface="Calibri"/>
                        </a:rPr>
                        <a:t>No</a:t>
                      </a:r>
                      <a:endParaRPr sz="1250">
                        <a:latin typeface="Calibri"/>
                        <a:cs typeface="Calibri"/>
                      </a:endParaRPr>
                    </a:p>
                  </a:txBody>
                  <a:tcPr marL="0" marR="0" marT="5715" marB="0">
                    <a:lnR w="9525">
                      <a:solidFill>
                        <a:srgbClr val="000000"/>
                      </a:solidFill>
                      <a:prstDash val="solid"/>
                    </a:lnR>
                    <a:solidFill>
                      <a:srgbClr val="FFC6CE"/>
                    </a:solidFill>
                  </a:tcPr>
                </a:tc>
                <a:tc>
                  <a:txBody>
                    <a:bodyPr/>
                    <a:lstStyle/>
                    <a:p>
                      <a:pPr marR="64135" algn="r">
                        <a:lnSpc>
                          <a:spcPct val="100000"/>
                        </a:lnSpc>
                        <a:spcBef>
                          <a:spcPts val="45"/>
                        </a:spcBef>
                      </a:pPr>
                      <a:r>
                        <a:rPr sz="1250" spc="-20" dirty="0">
                          <a:latin typeface="Calibri"/>
                          <a:cs typeface="Calibri"/>
                        </a:rPr>
                        <a:t>0.056</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R="23495" algn="r">
                        <a:lnSpc>
                          <a:spcPct val="100000"/>
                        </a:lnSpc>
                        <a:spcBef>
                          <a:spcPts val="45"/>
                        </a:spcBef>
                      </a:pPr>
                      <a:r>
                        <a:rPr sz="1250" spc="-25" dirty="0">
                          <a:solidFill>
                            <a:srgbClr val="9C0006"/>
                          </a:solidFill>
                          <a:latin typeface="Calibri"/>
                          <a:cs typeface="Calibri"/>
                        </a:rPr>
                        <a:t>No</a:t>
                      </a:r>
                      <a:endParaRPr sz="1250">
                        <a:latin typeface="Calibri"/>
                        <a:cs typeface="Calibri"/>
                      </a:endParaRPr>
                    </a:p>
                  </a:txBody>
                  <a:tcPr marL="0" marR="0" marT="5715" marB="0">
                    <a:lnR w="9525">
                      <a:solidFill>
                        <a:srgbClr val="000000"/>
                      </a:solidFill>
                      <a:prstDash val="solid"/>
                    </a:lnR>
                    <a:solidFill>
                      <a:srgbClr val="FFC6CE"/>
                    </a:solidFill>
                  </a:tcPr>
                </a:tc>
                <a:tc>
                  <a:txBody>
                    <a:bodyPr/>
                    <a:lstStyle/>
                    <a:p>
                      <a:pPr marR="16510" algn="r">
                        <a:lnSpc>
                          <a:spcPct val="100000"/>
                        </a:lnSpc>
                        <a:spcBef>
                          <a:spcPts val="45"/>
                        </a:spcBef>
                      </a:pPr>
                      <a:r>
                        <a:rPr sz="1250" spc="-10" dirty="0">
                          <a:latin typeface="Calibri"/>
                          <a:cs typeface="Calibri"/>
                        </a:rPr>
                        <a:t>(0.003)</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R="23495" algn="r">
                        <a:lnSpc>
                          <a:spcPct val="100000"/>
                        </a:lnSpc>
                        <a:spcBef>
                          <a:spcPts val="45"/>
                        </a:spcBef>
                      </a:pPr>
                      <a:r>
                        <a:rPr sz="1250" spc="-25" dirty="0">
                          <a:solidFill>
                            <a:srgbClr val="9C0006"/>
                          </a:solidFill>
                          <a:latin typeface="Calibri"/>
                          <a:cs typeface="Calibri"/>
                        </a:rPr>
                        <a:t>No</a:t>
                      </a:r>
                      <a:endParaRPr sz="1250">
                        <a:latin typeface="Calibri"/>
                        <a:cs typeface="Calibri"/>
                      </a:endParaRPr>
                    </a:p>
                  </a:txBody>
                  <a:tcPr marL="0" marR="0" marT="5715" marB="0">
                    <a:lnR w="9525">
                      <a:solidFill>
                        <a:srgbClr val="000000"/>
                      </a:solidFill>
                      <a:prstDash val="solid"/>
                    </a:lnR>
                    <a:solidFill>
                      <a:srgbClr val="FFC6CE"/>
                    </a:solidFill>
                  </a:tcPr>
                </a:tc>
                <a:tc>
                  <a:txBody>
                    <a:bodyPr/>
                    <a:lstStyle/>
                    <a:p>
                      <a:pPr marL="19685" algn="ctr">
                        <a:lnSpc>
                          <a:spcPct val="100000"/>
                        </a:lnSpc>
                        <a:spcBef>
                          <a:spcPts val="45"/>
                        </a:spcBef>
                      </a:pPr>
                      <a:r>
                        <a:rPr sz="1250" spc="-20" dirty="0">
                          <a:latin typeface="Calibri"/>
                          <a:cs typeface="Calibri"/>
                        </a:rPr>
                        <a:t>0.001</a:t>
                      </a:r>
                      <a:endParaRPr sz="1250">
                        <a:latin typeface="Calibri"/>
                        <a:cs typeface="Calibri"/>
                      </a:endParaRPr>
                    </a:p>
                  </a:txBody>
                  <a:tcPr marL="0" marR="0" marT="5715" marB="0">
                    <a:lnL w="9525">
                      <a:solidFill>
                        <a:srgbClr val="000000"/>
                      </a:solidFill>
                      <a:prstDash val="solid"/>
                    </a:lnL>
                    <a:solidFill>
                      <a:srgbClr val="FFFFFF"/>
                    </a:solidFill>
                  </a:tcPr>
                </a:tc>
                <a:tc>
                  <a:txBody>
                    <a:bodyPr/>
                    <a:lstStyle/>
                    <a:p>
                      <a:pPr marR="20955" algn="r">
                        <a:lnSpc>
                          <a:spcPct val="100000"/>
                        </a:lnSpc>
                        <a:spcBef>
                          <a:spcPts val="45"/>
                        </a:spcBef>
                      </a:pPr>
                      <a:r>
                        <a:rPr sz="1250" spc="-25" dirty="0">
                          <a:solidFill>
                            <a:srgbClr val="006000"/>
                          </a:solidFill>
                          <a:latin typeface="Calibri"/>
                          <a:cs typeface="Calibri"/>
                        </a:rPr>
                        <a:t>Yes</a:t>
                      </a:r>
                      <a:endParaRPr sz="1250">
                        <a:latin typeface="Calibri"/>
                        <a:cs typeface="Calibri"/>
                      </a:endParaRPr>
                    </a:p>
                  </a:txBody>
                  <a:tcPr marL="0" marR="0" marT="5715" marB="0">
                    <a:lnR w="9525">
                      <a:solidFill>
                        <a:srgbClr val="000000"/>
                      </a:solidFill>
                      <a:prstDash val="solid"/>
                    </a:lnR>
                    <a:solidFill>
                      <a:srgbClr val="C5EECE"/>
                    </a:solidFill>
                  </a:tcPr>
                </a:tc>
                <a:extLst>
                  <a:ext uri="{0D108BD9-81ED-4DB2-BD59-A6C34878D82A}">
                    <a16:rowId xmlns:a16="http://schemas.microsoft.com/office/drawing/2014/main" val="10002"/>
                  </a:ext>
                </a:extLst>
              </a:tr>
              <a:tr h="184150">
                <a:tc>
                  <a:txBody>
                    <a:bodyPr/>
                    <a:lstStyle/>
                    <a:p>
                      <a:pPr marL="23495">
                        <a:lnSpc>
                          <a:spcPts val="1350"/>
                        </a:lnSpc>
                      </a:pPr>
                      <a:r>
                        <a:rPr sz="1250" dirty="0">
                          <a:latin typeface="Calibri"/>
                          <a:cs typeface="Calibri"/>
                        </a:rPr>
                        <a:t>HANSAPLAST</a:t>
                      </a:r>
                      <a:r>
                        <a:rPr sz="1250" spc="35" dirty="0">
                          <a:latin typeface="Calibri"/>
                          <a:cs typeface="Calibri"/>
                        </a:rPr>
                        <a:t> </a:t>
                      </a:r>
                      <a:r>
                        <a:rPr sz="1250" dirty="0">
                          <a:latin typeface="Calibri"/>
                          <a:cs typeface="Calibri"/>
                        </a:rPr>
                        <a:t>CLASSIC</a:t>
                      </a:r>
                      <a:r>
                        <a:rPr sz="1250" spc="45" dirty="0">
                          <a:latin typeface="Calibri"/>
                          <a:cs typeface="Calibri"/>
                        </a:rPr>
                        <a:t> </a:t>
                      </a:r>
                      <a:r>
                        <a:rPr sz="1250" dirty="0">
                          <a:latin typeface="Calibri"/>
                          <a:cs typeface="Calibri"/>
                        </a:rPr>
                        <a:t>5</a:t>
                      </a:r>
                      <a:r>
                        <a:rPr sz="1250" spc="15" dirty="0">
                          <a:latin typeface="Calibri"/>
                          <a:cs typeface="Calibri"/>
                        </a:rPr>
                        <a:t> </a:t>
                      </a:r>
                      <a:r>
                        <a:rPr sz="1250" dirty="0">
                          <a:latin typeface="Calibri"/>
                          <a:cs typeface="Calibri"/>
                        </a:rPr>
                        <a:t>M</a:t>
                      </a:r>
                      <a:r>
                        <a:rPr sz="1250" spc="15" dirty="0">
                          <a:latin typeface="Calibri"/>
                          <a:cs typeface="Calibri"/>
                        </a:rPr>
                        <a:t> </a:t>
                      </a:r>
                      <a:r>
                        <a:rPr sz="1250" dirty="0">
                          <a:latin typeface="Calibri"/>
                          <a:cs typeface="Calibri"/>
                        </a:rPr>
                        <a:t>X 2.5</a:t>
                      </a:r>
                      <a:r>
                        <a:rPr sz="1250" spc="15" dirty="0">
                          <a:latin typeface="Calibri"/>
                          <a:cs typeface="Calibri"/>
                        </a:rPr>
                        <a:t> </a:t>
                      </a:r>
                      <a:r>
                        <a:rPr sz="1250" dirty="0">
                          <a:latin typeface="Calibri"/>
                          <a:cs typeface="Calibri"/>
                        </a:rPr>
                        <a:t>CM</a:t>
                      </a:r>
                      <a:r>
                        <a:rPr sz="1250" spc="20" dirty="0">
                          <a:latin typeface="Calibri"/>
                          <a:cs typeface="Calibri"/>
                        </a:rPr>
                        <a:t> </a:t>
                      </a:r>
                      <a:r>
                        <a:rPr sz="1250" dirty="0">
                          <a:latin typeface="Calibri"/>
                          <a:cs typeface="Calibri"/>
                        </a:rPr>
                        <a:t>1</a:t>
                      </a:r>
                      <a:r>
                        <a:rPr sz="1250" spc="15" dirty="0">
                          <a:latin typeface="Calibri"/>
                          <a:cs typeface="Calibri"/>
                        </a:rPr>
                        <a:t> </a:t>
                      </a:r>
                      <a:r>
                        <a:rPr sz="1250" spc="-25" dirty="0">
                          <a:latin typeface="Calibri"/>
                          <a:cs typeface="Calibri"/>
                        </a:rPr>
                        <a:t>ST</a:t>
                      </a:r>
                      <a:endParaRPr sz="1250">
                        <a:latin typeface="Calibri"/>
                        <a:cs typeface="Calibri"/>
                      </a:endParaRPr>
                    </a:p>
                  </a:txBody>
                  <a:tcPr marL="0" marR="0" marT="0" marB="0">
                    <a:solidFill>
                      <a:srgbClr val="FFFFFF"/>
                    </a:solidFill>
                  </a:tcPr>
                </a:tc>
                <a:tc>
                  <a:txBody>
                    <a:bodyPr/>
                    <a:lstStyle/>
                    <a:p>
                      <a:pPr marR="19685" algn="r">
                        <a:lnSpc>
                          <a:spcPts val="1350"/>
                        </a:lnSpc>
                      </a:pPr>
                      <a:r>
                        <a:rPr sz="1250" spc="-10" dirty="0">
                          <a:latin typeface="Calibri"/>
                          <a:cs typeface="Calibri"/>
                        </a:rPr>
                        <a:t>85.1%</a:t>
                      </a:r>
                      <a:endParaRPr sz="1250">
                        <a:latin typeface="Calibri"/>
                        <a:cs typeface="Calibri"/>
                      </a:endParaRPr>
                    </a:p>
                  </a:txBody>
                  <a:tcPr marL="0" marR="0" marT="0" marB="0">
                    <a:lnR w="9525">
                      <a:solidFill>
                        <a:srgbClr val="000000"/>
                      </a:solidFill>
                      <a:prstDash val="solid"/>
                    </a:lnR>
                    <a:solidFill>
                      <a:srgbClr val="FFFFFF"/>
                    </a:solidFill>
                  </a:tcPr>
                </a:tc>
                <a:tc>
                  <a:txBody>
                    <a:bodyPr/>
                    <a:lstStyle/>
                    <a:p>
                      <a:pPr marL="59055" algn="ctr">
                        <a:lnSpc>
                          <a:spcPts val="1350"/>
                        </a:lnSpc>
                      </a:pPr>
                      <a:r>
                        <a:rPr sz="1250" spc="-10" dirty="0">
                          <a:latin typeface="Calibri"/>
                          <a:cs typeface="Calibri"/>
                        </a:rPr>
                        <a:t>(5.114)</a:t>
                      </a:r>
                      <a:endParaRPr sz="1250">
                        <a:latin typeface="Calibri"/>
                        <a:cs typeface="Calibri"/>
                      </a:endParaRPr>
                    </a:p>
                  </a:txBody>
                  <a:tcPr marL="0" marR="0" marT="0" marB="0">
                    <a:lnL w="9525">
                      <a:solidFill>
                        <a:srgbClr val="000000"/>
                      </a:solidFill>
                      <a:prstDash val="solid"/>
                    </a:lnL>
                    <a:solidFill>
                      <a:srgbClr val="FFFFFF"/>
                    </a:solidFill>
                  </a:tcPr>
                </a:tc>
                <a:tc>
                  <a:txBody>
                    <a:bodyPr/>
                    <a:lstStyle/>
                    <a:p>
                      <a:pPr marR="20955" algn="r">
                        <a:lnSpc>
                          <a:spcPts val="1350"/>
                        </a:lnSpc>
                      </a:pPr>
                      <a:r>
                        <a:rPr sz="1250" spc="-25" dirty="0">
                          <a:solidFill>
                            <a:srgbClr val="006000"/>
                          </a:solidFill>
                          <a:latin typeface="Calibri"/>
                          <a:cs typeface="Calibri"/>
                        </a:rPr>
                        <a:t>Yes</a:t>
                      </a:r>
                      <a:endParaRPr sz="1250">
                        <a:latin typeface="Calibri"/>
                        <a:cs typeface="Calibri"/>
                      </a:endParaRPr>
                    </a:p>
                  </a:txBody>
                  <a:tcPr marL="0" marR="0" marT="0" marB="0">
                    <a:lnR w="9525">
                      <a:solidFill>
                        <a:srgbClr val="000000"/>
                      </a:solidFill>
                      <a:prstDash val="solid"/>
                    </a:lnR>
                    <a:solidFill>
                      <a:srgbClr val="C5EECE"/>
                    </a:solidFill>
                  </a:tcPr>
                </a:tc>
                <a:tc>
                  <a:txBody>
                    <a:bodyPr/>
                    <a:lstStyle/>
                    <a:p>
                      <a:pPr marR="64135" algn="r">
                        <a:lnSpc>
                          <a:spcPts val="1350"/>
                        </a:lnSpc>
                      </a:pPr>
                      <a:r>
                        <a:rPr sz="1250" spc="-20" dirty="0">
                          <a:latin typeface="Calibri"/>
                          <a:cs typeface="Calibri"/>
                        </a:rPr>
                        <a:t>0.032</a:t>
                      </a:r>
                      <a:endParaRPr sz="1250">
                        <a:latin typeface="Calibri"/>
                        <a:cs typeface="Calibri"/>
                      </a:endParaRPr>
                    </a:p>
                  </a:txBody>
                  <a:tcPr marL="0" marR="0" marT="0" marB="0">
                    <a:lnL w="9525">
                      <a:solidFill>
                        <a:srgbClr val="000000"/>
                      </a:solidFill>
                      <a:prstDash val="solid"/>
                    </a:lnL>
                    <a:solidFill>
                      <a:srgbClr val="FFFFFF"/>
                    </a:solidFill>
                  </a:tcPr>
                </a:tc>
                <a:tc>
                  <a:txBody>
                    <a:bodyPr/>
                    <a:lstStyle/>
                    <a:p>
                      <a:pPr marR="20955" algn="r">
                        <a:lnSpc>
                          <a:spcPts val="1350"/>
                        </a:lnSpc>
                      </a:pPr>
                      <a:r>
                        <a:rPr sz="1250" spc="-25" dirty="0">
                          <a:solidFill>
                            <a:srgbClr val="006000"/>
                          </a:solidFill>
                          <a:latin typeface="Calibri"/>
                          <a:cs typeface="Calibri"/>
                        </a:rPr>
                        <a:t>Yes</a:t>
                      </a:r>
                      <a:endParaRPr sz="1250">
                        <a:latin typeface="Calibri"/>
                        <a:cs typeface="Calibri"/>
                      </a:endParaRPr>
                    </a:p>
                  </a:txBody>
                  <a:tcPr marL="0" marR="0" marT="0" marB="0">
                    <a:lnR w="9525">
                      <a:solidFill>
                        <a:srgbClr val="000000"/>
                      </a:solidFill>
                      <a:prstDash val="solid"/>
                    </a:lnR>
                    <a:solidFill>
                      <a:srgbClr val="C5EECE"/>
                    </a:solidFill>
                  </a:tcPr>
                </a:tc>
                <a:tc>
                  <a:txBody>
                    <a:bodyPr/>
                    <a:lstStyle/>
                    <a:p>
                      <a:pPr marL="92075">
                        <a:lnSpc>
                          <a:spcPts val="1350"/>
                        </a:lnSpc>
                      </a:pPr>
                      <a:r>
                        <a:rPr sz="1250" spc="-10" dirty="0">
                          <a:latin typeface="Calibri"/>
                          <a:cs typeface="Calibri"/>
                        </a:rPr>
                        <a:t>(0.009)</a:t>
                      </a:r>
                      <a:endParaRPr sz="1250">
                        <a:latin typeface="Calibri"/>
                        <a:cs typeface="Calibri"/>
                      </a:endParaRPr>
                    </a:p>
                  </a:txBody>
                  <a:tcPr marL="0" marR="0" marT="0" marB="0">
                    <a:lnL w="9525">
                      <a:solidFill>
                        <a:srgbClr val="000000"/>
                      </a:solidFill>
                      <a:prstDash val="solid"/>
                    </a:lnL>
                    <a:solidFill>
                      <a:srgbClr val="FFFFFF"/>
                    </a:solidFill>
                  </a:tcPr>
                </a:tc>
                <a:tc>
                  <a:txBody>
                    <a:bodyPr/>
                    <a:lstStyle/>
                    <a:p>
                      <a:pPr marR="23495" algn="r">
                        <a:lnSpc>
                          <a:spcPts val="1350"/>
                        </a:lnSpc>
                      </a:pPr>
                      <a:r>
                        <a:rPr sz="1250" spc="-25" dirty="0">
                          <a:solidFill>
                            <a:srgbClr val="9C0006"/>
                          </a:solidFill>
                          <a:latin typeface="Calibri"/>
                          <a:cs typeface="Calibri"/>
                        </a:rPr>
                        <a:t>No</a:t>
                      </a:r>
                      <a:endParaRPr sz="1250">
                        <a:latin typeface="Calibri"/>
                        <a:cs typeface="Calibri"/>
                      </a:endParaRPr>
                    </a:p>
                  </a:txBody>
                  <a:tcPr marL="0" marR="0" marT="0" marB="0">
                    <a:lnR w="9525">
                      <a:solidFill>
                        <a:srgbClr val="000000"/>
                      </a:solidFill>
                      <a:prstDash val="solid"/>
                    </a:lnR>
                    <a:solidFill>
                      <a:srgbClr val="FFC6CE"/>
                    </a:solidFill>
                  </a:tcPr>
                </a:tc>
                <a:tc>
                  <a:txBody>
                    <a:bodyPr/>
                    <a:lstStyle/>
                    <a:p>
                      <a:pPr marL="92075">
                        <a:lnSpc>
                          <a:spcPts val="1350"/>
                        </a:lnSpc>
                      </a:pPr>
                      <a:r>
                        <a:rPr sz="1250" spc="-20" dirty="0">
                          <a:latin typeface="Calibri"/>
                          <a:cs typeface="Calibri"/>
                        </a:rPr>
                        <a:t>0.280</a:t>
                      </a:r>
                      <a:endParaRPr sz="1250">
                        <a:latin typeface="Calibri"/>
                        <a:cs typeface="Calibri"/>
                      </a:endParaRPr>
                    </a:p>
                  </a:txBody>
                  <a:tcPr marL="0" marR="0" marT="0" marB="0">
                    <a:lnL w="9525">
                      <a:solidFill>
                        <a:srgbClr val="000000"/>
                      </a:solidFill>
                      <a:prstDash val="solid"/>
                    </a:lnL>
                    <a:solidFill>
                      <a:srgbClr val="FFFFFF"/>
                    </a:solidFill>
                  </a:tcPr>
                </a:tc>
                <a:tc>
                  <a:txBody>
                    <a:bodyPr/>
                    <a:lstStyle/>
                    <a:p>
                      <a:pPr marR="20955" algn="r">
                        <a:lnSpc>
                          <a:spcPts val="1350"/>
                        </a:lnSpc>
                      </a:pPr>
                      <a:r>
                        <a:rPr sz="1250" spc="-25" dirty="0">
                          <a:solidFill>
                            <a:srgbClr val="006000"/>
                          </a:solidFill>
                          <a:latin typeface="Calibri"/>
                          <a:cs typeface="Calibri"/>
                        </a:rPr>
                        <a:t>Yes</a:t>
                      </a:r>
                      <a:endParaRPr sz="1250">
                        <a:latin typeface="Calibri"/>
                        <a:cs typeface="Calibri"/>
                      </a:endParaRPr>
                    </a:p>
                  </a:txBody>
                  <a:tcPr marL="0" marR="0" marT="0" marB="0">
                    <a:lnR w="9525">
                      <a:solidFill>
                        <a:srgbClr val="000000"/>
                      </a:solidFill>
                      <a:prstDash val="solid"/>
                    </a:lnR>
                    <a:solidFill>
                      <a:srgbClr val="C5EECE"/>
                    </a:solidFill>
                  </a:tcPr>
                </a:tc>
                <a:tc>
                  <a:txBody>
                    <a:bodyPr/>
                    <a:lstStyle/>
                    <a:p>
                      <a:pPr marL="67310" algn="ctr">
                        <a:lnSpc>
                          <a:spcPts val="1350"/>
                        </a:lnSpc>
                      </a:pPr>
                      <a:r>
                        <a:rPr sz="1250" spc="-10" dirty="0">
                          <a:latin typeface="Calibri"/>
                          <a:cs typeface="Calibri"/>
                        </a:rPr>
                        <a:t>(0.021)</a:t>
                      </a:r>
                      <a:endParaRPr sz="1250">
                        <a:latin typeface="Calibri"/>
                        <a:cs typeface="Calibri"/>
                      </a:endParaRPr>
                    </a:p>
                  </a:txBody>
                  <a:tcPr marL="0" marR="0" marT="0" marB="0">
                    <a:lnL w="9525">
                      <a:solidFill>
                        <a:srgbClr val="000000"/>
                      </a:solidFill>
                      <a:prstDash val="solid"/>
                    </a:lnL>
                    <a:solidFill>
                      <a:srgbClr val="FFFFFF"/>
                    </a:solidFill>
                  </a:tcPr>
                </a:tc>
                <a:tc>
                  <a:txBody>
                    <a:bodyPr/>
                    <a:lstStyle/>
                    <a:p>
                      <a:pPr marR="23495" algn="r">
                        <a:lnSpc>
                          <a:spcPts val="1350"/>
                        </a:lnSpc>
                      </a:pPr>
                      <a:r>
                        <a:rPr sz="1250" spc="-25" dirty="0">
                          <a:solidFill>
                            <a:srgbClr val="9C0006"/>
                          </a:solidFill>
                          <a:latin typeface="Calibri"/>
                          <a:cs typeface="Calibri"/>
                        </a:rPr>
                        <a:t>No</a:t>
                      </a:r>
                      <a:endParaRPr sz="1250">
                        <a:latin typeface="Calibri"/>
                        <a:cs typeface="Calibri"/>
                      </a:endParaRPr>
                    </a:p>
                  </a:txBody>
                  <a:tcPr marL="0" marR="0" marT="0" marB="0">
                    <a:lnR w="9525">
                      <a:solidFill>
                        <a:srgbClr val="000000"/>
                      </a:solidFill>
                      <a:prstDash val="solid"/>
                    </a:lnR>
                    <a:solidFill>
                      <a:srgbClr val="FFC6CE"/>
                    </a:solidFill>
                  </a:tcPr>
                </a:tc>
                <a:tc>
                  <a:txBody>
                    <a:bodyPr/>
                    <a:lstStyle/>
                    <a:p>
                      <a:pPr marR="64135" algn="r">
                        <a:lnSpc>
                          <a:spcPts val="1350"/>
                        </a:lnSpc>
                      </a:pPr>
                      <a:r>
                        <a:rPr sz="1250" spc="-20" dirty="0">
                          <a:latin typeface="Calibri"/>
                          <a:cs typeface="Calibri"/>
                        </a:rPr>
                        <a:t>0.033</a:t>
                      </a:r>
                      <a:endParaRPr sz="1250">
                        <a:latin typeface="Calibri"/>
                        <a:cs typeface="Calibri"/>
                      </a:endParaRPr>
                    </a:p>
                  </a:txBody>
                  <a:tcPr marL="0" marR="0" marT="0" marB="0">
                    <a:lnL w="9525">
                      <a:solidFill>
                        <a:srgbClr val="000000"/>
                      </a:solidFill>
                      <a:prstDash val="solid"/>
                    </a:lnL>
                    <a:solidFill>
                      <a:srgbClr val="FFFFFF"/>
                    </a:solidFill>
                  </a:tcPr>
                </a:tc>
                <a:tc>
                  <a:txBody>
                    <a:bodyPr/>
                    <a:lstStyle/>
                    <a:p>
                      <a:pPr marR="64769" algn="r">
                        <a:lnSpc>
                          <a:spcPts val="1350"/>
                        </a:lnSpc>
                      </a:pPr>
                      <a:r>
                        <a:rPr sz="1250" spc="-25" dirty="0">
                          <a:solidFill>
                            <a:srgbClr val="9C0006"/>
                          </a:solidFill>
                          <a:latin typeface="Calibri"/>
                          <a:cs typeface="Calibri"/>
                        </a:rPr>
                        <a:t>No</a:t>
                      </a:r>
                      <a:endParaRPr sz="1250">
                        <a:latin typeface="Calibri"/>
                        <a:cs typeface="Calibri"/>
                      </a:endParaRPr>
                    </a:p>
                  </a:txBody>
                  <a:tcPr marL="0" marR="0" marT="0" marB="0">
                    <a:lnR w="9525">
                      <a:solidFill>
                        <a:srgbClr val="000000"/>
                      </a:solidFill>
                      <a:prstDash val="solid"/>
                    </a:lnR>
                    <a:solidFill>
                      <a:srgbClr val="FFC6CE"/>
                    </a:solidFill>
                  </a:tcPr>
                </a:tc>
                <a:tc>
                  <a:txBody>
                    <a:bodyPr/>
                    <a:lstStyle/>
                    <a:p>
                      <a:pPr marR="16510" algn="r">
                        <a:lnSpc>
                          <a:spcPts val="1350"/>
                        </a:lnSpc>
                      </a:pPr>
                      <a:r>
                        <a:rPr sz="1250" spc="-10" dirty="0">
                          <a:latin typeface="Calibri"/>
                          <a:cs typeface="Calibri"/>
                        </a:rPr>
                        <a:t>(0.009)</a:t>
                      </a:r>
                      <a:endParaRPr sz="1250">
                        <a:latin typeface="Calibri"/>
                        <a:cs typeface="Calibri"/>
                      </a:endParaRPr>
                    </a:p>
                  </a:txBody>
                  <a:tcPr marL="0" marR="0" marT="0" marB="0">
                    <a:lnL w="9525">
                      <a:solidFill>
                        <a:srgbClr val="000000"/>
                      </a:solidFill>
                      <a:prstDash val="solid"/>
                    </a:lnL>
                    <a:solidFill>
                      <a:srgbClr val="FFFFFF"/>
                    </a:solidFill>
                  </a:tcPr>
                </a:tc>
                <a:tc>
                  <a:txBody>
                    <a:bodyPr/>
                    <a:lstStyle/>
                    <a:p>
                      <a:pPr marR="23495" algn="r">
                        <a:lnSpc>
                          <a:spcPts val="1350"/>
                        </a:lnSpc>
                      </a:pPr>
                      <a:r>
                        <a:rPr sz="1250" spc="-25" dirty="0">
                          <a:solidFill>
                            <a:srgbClr val="9C0006"/>
                          </a:solidFill>
                          <a:latin typeface="Calibri"/>
                          <a:cs typeface="Calibri"/>
                        </a:rPr>
                        <a:t>No</a:t>
                      </a:r>
                      <a:endParaRPr sz="1250">
                        <a:latin typeface="Calibri"/>
                        <a:cs typeface="Calibri"/>
                      </a:endParaRPr>
                    </a:p>
                  </a:txBody>
                  <a:tcPr marL="0" marR="0" marT="0" marB="0">
                    <a:lnR w="9525">
                      <a:solidFill>
                        <a:srgbClr val="000000"/>
                      </a:solidFill>
                      <a:prstDash val="solid"/>
                    </a:lnR>
                    <a:solidFill>
                      <a:srgbClr val="FFC6CE"/>
                    </a:solidFill>
                  </a:tcPr>
                </a:tc>
                <a:tc>
                  <a:txBody>
                    <a:bodyPr/>
                    <a:lstStyle/>
                    <a:p>
                      <a:pPr marL="19685" algn="ctr">
                        <a:lnSpc>
                          <a:spcPts val="1350"/>
                        </a:lnSpc>
                      </a:pPr>
                      <a:r>
                        <a:rPr sz="1250" spc="-20" dirty="0">
                          <a:latin typeface="Calibri"/>
                          <a:cs typeface="Calibri"/>
                        </a:rPr>
                        <a:t>0.001</a:t>
                      </a:r>
                      <a:endParaRPr sz="1250">
                        <a:latin typeface="Calibri"/>
                        <a:cs typeface="Calibri"/>
                      </a:endParaRPr>
                    </a:p>
                  </a:txBody>
                  <a:tcPr marL="0" marR="0" marT="0" marB="0">
                    <a:lnL w="9525">
                      <a:solidFill>
                        <a:srgbClr val="000000"/>
                      </a:solidFill>
                      <a:prstDash val="solid"/>
                    </a:lnL>
                    <a:solidFill>
                      <a:srgbClr val="FFFFFF"/>
                    </a:solidFill>
                  </a:tcPr>
                </a:tc>
                <a:tc>
                  <a:txBody>
                    <a:bodyPr/>
                    <a:lstStyle/>
                    <a:p>
                      <a:pPr marR="20955" algn="r">
                        <a:lnSpc>
                          <a:spcPts val="1350"/>
                        </a:lnSpc>
                      </a:pPr>
                      <a:r>
                        <a:rPr sz="1250" spc="-25" dirty="0">
                          <a:solidFill>
                            <a:srgbClr val="006000"/>
                          </a:solidFill>
                          <a:latin typeface="Calibri"/>
                          <a:cs typeface="Calibri"/>
                        </a:rPr>
                        <a:t>Yes</a:t>
                      </a:r>
                      <a:endParaRPr sz="1250">
                        <a:latin typeface="Calibri"/>
                        <a:cs typeface="Calibri"/>
                      </a:endParaRPr>
                    </a:p>
                  </a:txBody>
                  <a:tcPr marL="0" marR="0" marT="0" marB="0">
                    <a:lnR w="9525">
                      <a:solidFill>
                        <a:srgbClr val="000000"/>
                      </a:solidFill>
                      <a:prstDash val="solid"/>
                    </a:lnR>
                    <a:solidFill>
                      <a:srgbClr val="C5EECE"/>
                    </a:solidFill>
                  </a:tcPr>
                </a:tc>
                <a:extLst>
                  <a:ext uri="{0D108BD9-81ED-4DB2-BD59-A6C34878D82A}">
                    <a16:rowId xmlns:a16="http://schemas.microsoft.com/office/drawing/2014/main" val="10003"/>
                  </a:ext>
                </a:extLst>
              </a:tr>
              <a:tr h="208279">
                <a:tc>
                  <a:txBody>
                    <a:bodyPr/>
                    <a:lstStyle/>
                    <a:p>
                      <a:pPr marL="23495">
                        <a:lnSpc>
                          <a:spcPts val="1465"/>
                        </a:lnSpc>
                        <a:spcBef>
                          <a:spcPts val="75"/>
                        </a:spcBef>
                      </a:pPr>
                      <a:r>
                        <a:rPr sz="1250" dirty="0">
                          <a:latin typeface="Calibri"/>
                          <a:cs typeface="Calibri"/>
                        </a:rPr>
                        <a:t>HANSAPLAST</a:t>
                      </a:r>
                      <a:r>
                        <a:rPr sz="1250" spc="35" dirty="0">
                          <a:latin typeface="Calibri"/>
                          <a:cs typeface="Calibri"/>
                        </a:rPr>
                        <a:t> </a:t>
                      </a:r>
                      <a:r>
                        <a:rPr sz="1250" dirty="0">
                          <a:latin typeface="Calibri"/>
                          <a:cs typeface="Calibri"/>
                        </a:rPr>
                        <a:t>CLASSIC</a:t>
                      </a:r>
                      <a:r>
                        <a:rPr sz="1250" spc="40" dirty="0">
                          <a:latin typeface="Calibri"/>
                          <a:cs typeface="Calibri"/>
                        </a:rPr>
                        <a:t> </a:t>
                      </a:r>
                      <a:r>
                        <a:rPr sz="1250" dirty="0">
                          <a:latin typeface="Calibri"/>
                          <a:cs typeface="Calibri"/>
                        </a:rPr>
                        <a:t>5</a:t>
                      </a:r>
                      <a:r>
                        <a:rPr sz="1250" spc="15" dirty="0">
                          <a:latin typeface="Calibri"/>
                          <a:cs typeface="Calibri"/>
                        </a:rPr>
                        <a:t> </a:t>
                      </a:r>
                      <a:r>
                        <a:rPr sz="1250" dirty="0">
                          <a:latin typeface="Calibri"/>
                          <a:cs typeface="Calibri"/>
                        </a:rPr>
                        <a:t>M</a:t>
                      </a:r>
                      <a:r>
                        <a:rPr sz="1250" spc="15" dirty="0">
                          <a:latin typeface="Calibri"/>
                          <a:cs typeface="Calibri"/>
                        </a:rPr>
                        <a:t> </a:t>
                      </a:r>
                      <a:r>
                        <a:rPr sz="1250" dirty="0">
                          <a:latin typeface="Calibri"/>
                          <a:cs typeface="Calibri"/>
                        </a:rPr>
                        <a:t>X 1.25</a:t>
                      </a:r>
                      <a:r>
                        <a:rPr sz="1250" spc="10" dirty="0">
                          <a:latin typeface="Calibri"/>
                          <a:cs typeface="Calibri"/>
                        </a:rPr>
                        <a:t> </a:t>
                      </a:r>
                      <a:r>
                        <a:rPr sz="1250" dirty="0">
                          <a:latin typeface="Calibri"/>
                          <a:cs typeface="Calibri"/>
                        </a:rPr>
                        <a:t>CM</a:t>
                      </a:r>
                      <a:r>
                        <a:rPr sz="1250" spc="20" dirty="0">
                          <a:latin typeface="Calibri"/>
                          <a:cs typeface="Calibri"/>
                        </a:rPr>
                        <a:t> </a:t>
                      </a:r>
                      <a:r>
                        <a:rPr sz="1250" dirty="0">
                          <a:latin typeface="Calibri"/>
                          <a:cs typeface="Calibri"/>
                        </a:rPr>
                        <a:t>1</a:t>
                      </a:r>
                      <a:r>
                        <a:rPr sz="1250" spc="15" dirty="0">
                          <a:latin typeface="Calibri"/>
                          <a:cs typeface="Calibri"/>
                        </a:rPr>
                        <a:t> </a:t>
                      </a:r>
                      <a:r>
                        <a:rPr sz="1250" spc="-25" dirty="0">
                          <a:latin typeface="Calibri"/>
                          <a:cs typeface="Calibri"/>
                        </a:rPr>
                        <a:t>ST</a:t>
                      </a:r>
                      <a:endParaRPr sz="1250">
                        <a:latin typeface="Calibri"/>
                        <a:cs typeface="Calibri"/>
                      </a:endParaRPr>
                    </a:p>
                  </a:txBody>
                  <a:tcPr marL="0" marR="0" marT="9525" marB="0">
                    <a:solidFill>
                      <a:srgbClr val="FFFFFF"/>
                    </a:solidFill>
                  </a:tcPr>
                </a:tc>
                <a:tc>
                  <a:txBody>
                    <a:bodyPr/>
                    <a:lstStyle/>
                    <a:p>
                      <a:pPr marR="19685" algn="r">
                        <a:lnSpc>
                          <a:spcPts val="1465"/>
                        </a:lnSpc>
                        <a:spcBef>
                          <a:spcPts val="75"/>
                        </a:spcBef>
                      </a:pPr>
                      <a:r>
                        <a:rPr sz="1250" spc="-10" dirty="0">
                          <a:latin typeface="Calibri"/>
                          <a:cs typeface="Calibri"/>
                        </a:rPr>
                        <a:t>76.3%</a:t>
                      </a:r>
                      <a:endParaRPr sz="1250">
                        <a:latin typeface="Calibri"/>
                        <a:cs typeface="Calibri"/>
                      </a:endParaRPr>
                    </a:p>
                  </a:txBody>
                  <a:tcPr marL="0" marR="0" marT="9525" marB="0">
                    <a:lnR w="9525">
                      <a:solidFill>
                        <a:srgbClr val="000000"/>
                      </a:solidFill>
                      <a:prstDash val="solid"/>
                    </a:lnR>
                    <a:solidFill>
                      <a:srgbClr val="FFFFFF"/>
                    </a:solidFill>
                  </a:tcPr>
                </a:tc>
                <a:tc>
                  <a:txBody>
                    <a:bodyPr/>
                    <a:lstStyle/>
                    <a:p>
                      <a:pPr marL="59690" algn="ctr">
                        <a:lnSpc>
                          <a:spcPts val="1465"/>
                        </a:lnSpc>
                        <a:spcBef>
                          <a:spcPts val="75"/>
                        </a:spcBef>
                      </a:pPr>
                      <a:r>
                        <a:rPr sz="1250" spc="-20" dirty="0">
                          <a:latin typeface="Calibri"/>
                          <a:cs typeface="Calibri"/>
                        </a:rPr>
                        <a:t>4.760</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0955" algn="r">
                        <a:lnSpc>
                          <a:spcPts val="1465"/>
                        </a:lnSpc>
                        <a:spcBef>
                          <a:spcPts val="75"/>
                        </a:spcBef>
                      </a:pPr>
                      <a:r>
                        <a:rPr sz="1250" spc="-25" dirty="0">
                          <a:solidFill>
                            <a:srgbClr val="006000"/>
                          </a:solidFill>
                          <a:latin typeface="Calibri"/>
                          <a:cs typeface="Calibri"/>
                        </a:rPr>
                        <a:t>Yes</a:t>
                      </a:r>
                      <a:endParaRPr sz="1250">
                        <a:latin typeface="Calibri"/>
                        <a:cs typeface="Calibri"/>
                      </a:endParaRPr>
                    </a:p>
                  </a:txBody>
                  <a:tcPr marL="0" marR="0" marT="9525" marB="0">
                    <a:lnR w="9525">
                      <a:solidFill>
                        <a:srgbClr val="000000"/>
                      </a:solidFill>
                      <a:prstDash val="solid"/>
                    </a:lnR>
                    <a:solidFill>
                      <a:srgbClr val="C5EECE"/>
                    </a:solidFill>
                  </a:tcPr>
                </a:tc>
                <a:tc>
                  <a:txBody>
                    <a:bodyPr/>
                    <a:lstStyle/>
                    <a:p>
                      <a:pPr marR="64135" algn="r">
                        <a:lnSpc>
                          <a:spcPts val="1465"/>
                        </a:lnSpc>
                        <a:spcBef>
                          <a:spcPts val="75"/>
                        </a:spcBef>
                      </a:pPr>
                      <a:r>
                        <a:rPr sz="1250" spc="-20" dirty="0">
                          <a:latin typeface="Calibri"/>
                          <a:cs typeface="Calibri"/>
                        </a:rPr>
                        <a:t>0.036</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0955" algn="r">
                        <a:lnSpc>
                          <a:spcPts val="1465"/>
                        </a:lnSpc>
                        <a:spcBef>
                          <a:spcPts val="75"/>
                        </a:spcBef>
                      </a:pPr>
                      <a:r>
                        <a:rPr sz="1250" spc="-25" dirty="0">
                          <a:solidFill>
                            <a:srgbClr val="006000"/>
                          </a:solidFill>
                          <a:latin typeface="Calibri"/>
                          <a:cs typeface="Calibri"/>
                        </a:rPr>
                        <a:t>Yes</a:t>
                      </a:r>
                      <a:endParaRPr sz="1250">
                        <a:latin typeface="Calibri"/>
                        <a:cs typeface="Calibri"/>
                      </a:endParaRPr>
                    </a:p>
                  </a:txBody>
                  <a:tcPr marL="0" marR="0" marT="9525" marB="0">
                    <a:lnR w="9525">
                      <a:solidFill>
                        <a:srgbClr val="000000"/>
                      </a:solidFill>
                      <a:prstDash val="solid"/>
                    </a:lnR>
                    <a:solidFill>
                      <a:srgbClr val="C5EECE"/>
                    </a:solidFill>
                  </a:tcPr>
                </a:tc>
                <a:tc>
                  <a:txBody>
                    <a:bodyPr/>
                    <a:lstStyle/>
                    <a:p>
                      <a:pPr marL="139700">
                        <a:lnSpc>
                          <a:spcPts val="1465"/>
                        </a:lnSpc>
                        <a:spcBef>
                          <a:spcPts val="75"/>
                        </a:spcBef>
                      </a:pPr>
                      <a:r>
                        <a:rPr sz="1250" spc="-20" dirty="0">
                          <a:latin typeface="Calibri"/>
                          <a:cs typeface="Calibri"/>
                        </a:rPr>
                        <a:t>0.033</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3495" algn="r">
                        <a:lnSpc>
                          <a:spcPts val="1465"/>
                        </a:lnSpc>
                        <a:spcBef>
                          <a:spcPts val="75"/>
                        </a:spcBef>
                      </a:pPr>
                      <a:r>
                        <a:rPr sz="1250" spc="-25" dirty="0">
                          <a:solidFill>
                            <a:srgbClr val="9C0006"/>
                          </a:solidFill>
                          <a:latin typeface="Calibri"/>
                          <a:cs typeface="Calibri"/>
                        </a:rPr>
                        <a:t>No</a:t>
                      </a:r>
                      <a:endParaRPr sz="1250">
                        <a:latin typeface="Calibri"/>
                        <a:cs typeface="Calibri"/>
                      </a:endParaRPr>
                    </a:p>
                  </a:txBody>
                  <a:tcPr marL="0" marR="0" marT="9525" marB="0">
                    <a:lnR w="9525">
                      <a:solidFill>
                        <a:srgbClr val="000000"/>
                      </a:solidFill>
                      <a:prstDash val="solid"/>
                    </a:lnR>
                    <a:solidFill>
                      <a:srgbClr val="FFC6CE"/>
                    </a:solidFill>
                  </a:tcPr>
                </a:tc>
                <a:tc>
                  <a:txBody>
                    <a:bodyPr/>
                    <a:lstStyle/>
                    <a:p>
                      <a:pPr marL="92075">
                        <a:lnSpc>
                          <a:spcPts val="1465"/>
                        </a:lnSpc>
                        <a:spcBef>
                          <a:spcPts val="75"/>
                        </a:spcBef>
                      </a:pPr>
                      <a:r>
                        <a:rPr sz="1250" spc="-20" dirty="0">
                          <a:latin typeface="Calibri"/>
                          <a:cs typeface="Calibri"/>
                        </a:rPr>
                        <a:t>0.313</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0955" algn="r">
                        <a:lnSpc>
                          <a:spcPts val="1465"/>
                        </a:lnSpc>
                        <a:spcBef>
                          <a:spcPts val="75"/>
                        </a:spcBef>
                      </a:pPr>
                      <a:r>
                        <a:rPr sz="1250" spc="-25" dirty="0">
                          <a:solidFill>
                            <a:srgbClr val="006000"/>
                          </a:solidFill>
                          <a:latin typeface="Calibri"/>
                          <a:cs typeface="Calibri"/>
                        </a:rPr>
                        <a:t>Yes</a:t>
                      </a:r>
                      <a:endParaRPr sz="1250">
                        <a:latin typeface="Calibri"/>
                        <a:cs typeface="Calibri"/>
                      </a:endParaRPr>
                    </a:p>
                  </a:txBody>
                  <a:tcPr marL="0" marR="0" marT="9525" marB="0">
                    <a:lnR w="9525">
                      <a:solidFill>
                        <a:srgbClr val="000000"/>
                      </a:solidFill>
                      <a:prstDash val="solid"/>
                    </a:lnR>
                    <a:solidFill>
                      <a:srgbClr val="C5EECE"/>
                    </a:solidFill>
                  </a:tcPr>
                </a:tc>
                <a:tc>
                  <a:txBody>
                    <a:bodyPr/>
                    <a:lstStyle/>
                    <a:p>
                      <a:pPr marL="67310" algn="ctr">
                        <a:lnSpc>
                          <a:spcPts val="1465"/>
                        </a:lnSpc>
                        <a:spcBef>
                          <a:spcPts val="75"/>
                        </a:spcBef>
                      </a:pPr>
                      <a:r>
                        <a:rPr sz="1250" spc="-10" dirty="0">
                          <a:latin typeface="Calibri"/>
                          <a:cs typeface="Calibri"/>
                        </a:rPr>
                        <a:t>(0.009)</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3495" algn="r">
                        <a:lnSpc>
                          <a:spcPts val="1465"/>
                        </a:lnSpc>
                        <a:spcBef>
                          <a:spcPts val="75"/>
                        </a:spcBef>
                      </a:pPr>
                      <a:r>
                        <a:rPr sz="1250" spc="-25" dirty="0">
                          <a:solidFill>
                            <a:srgbClr val="9C0006"/>
                          </a:solidFill>
                          <a:latin typeface="Calibri"/>
                          <a:cs typeface="Calibri"/>
                        </a:rPr>
                        <a:t>No</a:t>
                      </a:r>
                      <a:endParaRPr sz="1250">
                        <a:latin typeface="Calibri"/>
                        <a:cs typeface="Calibri"/>
                      </a:endParaRPr>
                    </a:p>
                  </a:txBody>
                  <a:tcPr marL="0" marR="0" marT="9525" marB="0">
                    <a:lnR w="9525">
                      <a:solidFill>
                        <a:srgbClr val="000000"/>
                      </a:solidFill>
                      <a:prstDash val="solid"/>
                    </a:lnR>
                    <a:solidFill>
                      <a:srgbClr val="FFC6CE"/>
                    </a:solidFill>
                  </a:tcPr>
                </a:tc>
                <a:tc>
                  <a:txBody>
                    <a:bodyPr/>
                    <a:lstStyle/>
                    <a:p>
                      <a:pPr marR="64135" algn="r">
                        <a:lnSpc>
                          <a:spcPts val="1465"/>
                        </a:lnSpc>
                        <a:spcBef>
                          <a:spcPts val="75"/>
                        </a:spcBef>
                      </a:pPr>
                      <a:r>
                        <a:rPr sz="1250" spc="-20" dirty="0">
                          <a:latin typeface="Calibri"/>
                          <a:cs typeface="Calibri"/>
                        </a:rPr>
                        <a:t>0.111</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0955" algn="r">
                        <a:lnSpc>
                          <a:spcPts val="1465"/>
                        </a:lnSpc>
                        <a:spcBef>
                          <a:spcPts val="75"/>
                        </a:spcBef>
                      </a:pPr>
                      <a:r>
                        <a:rPr sz="1250" spc="-25" dirty="0">
                          <a:solidFill>
                            <a:srgbClr val="006000"/>
                          </a:solidFill>
                          <a:latin typeface="Calibri"/>
                          <a:cs typeface="Calibri"/>
                        </a:rPr>
                        <a:t>Yes</a:t>
                      </a:r>
                      <a:endParaRPr sz="1250">
                        <a:latin typeface="Calibri"/>
                        <a:cs typeface="Calibri"/>
                      </a:endParaRPr>
                    </a:p>
                  </a:txBody>
                  <a:tcPr marL="0" marR="0" marT="9525" marB="0">
                    <a:lnR w="9525">
                      <a:solidFill>
                        <a:srgbClr val="000000"/>
                      </a:solidFill>
                      <a:prstDash val="solid"/>
                    </a:lnR>
                    <a:solidFill>
                      <a:srgbClr val="C5EECE"/>
                    </a:solidFill>
                  </a:tcPr>
                </a:tc>
                <a:tc>
                  <a:txBody>
                    <a:bodyPr/>
                    <a:lstStyle/>
                    <a:p>
                      <a:pPr marR="16510" algn="r">
                        <a:lnSpc>
                          <a:spcPts val="1465"/>
                        </a:lnSpc>
                        <a:spcBef>
                          <a:spcPts val="75"/>
                        </a:spcBef>
                      </a:pPr>
                      <a:r>
                        <a:rPr sz="1250" spc="-10" dirty="0">
                          <a:latin typeface="Calibri"/>
                          <a:cs typeface="Calibri"/>
                        </a:rPr>
                        <a:t>(0.014)</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3495" algn="r">
                        <a:lnSpc>
                          <a:spcPts val="1465"/>
                        </a:lnSpc>
                        <a:spcBef>
                          <a:spcPts val="75"/>
                        </a:spcBef>
                      </a:pPr>
                      <a:r>
                        <a:rPr sz="1250" spc="-25" dirty="0">
                          <a:solidFill>
                            <a:srgbClr val="9C0006"/>
                          </a:solidFill>
                          <a:latin typeface="Calibri"/>
                          <a:cs typeface="Calibri"/>
                        </a:rPr>
                        <a:t>No</a:t>
                      </a:r>
                      <a:endParaRPr sz="1250">
                        <a:latin typeface="Calibri"/>
                        <a:cs typeface="Calibri"/>
                      </a:endParaRPr>
                    </a:p>
                  </a:txBody>
                  <a:tcPr marL="0" marR="0" marT="9525" marB="0">
                    <a:lnR w="9525">
                      <a:solidFill>
                        <a:srgbClr val="000000"/>
                      </a:solidFill>
                      <a:prstDash val="solid"/>
                    </a:lnR>
                    <a:solidFill>
                      <a:srgbClr val="FFC6CE"/>
                    </a:solidFill>
                  </a:tcPr>
                </a:tc>
                <a:tc>
                  <a:txBody>
                    <a:bodyPr/>
                    <a:lstStyle/>
                    <a:p>
                      <a:pPr marL="19685" algn="ctr">
                        <a:lnSpc>
                          <a:spcPts val="1465"/>
                        </a:lnSpc>
                        <a:spcBef>
                          <a:spcPts val="75"/>
                        </a:spcBef>
                      </a:pPr>
                      <a:r>
                        <a:rPr sz="1250" spc="-20" dirty="0">
                          <a:latin typeface="Calibri"/>
                          <a:cs typeface="Calibri"/>
                        </a:rPr>
                        <a:t>0.001</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0955" algn="r">
                        <a:lnSpc>
                          <a:spcPts val="1465"/>
                        </a:lnSpc>
                        <a:spcBef>
                          <a:spcPts val="75"/>
                        </a:spcBef>
                      </a:pPr>
                      <a:r>
                        <a:rPr sz="1250" spc="-25" dirty="0">
                          <a:solidFill>
                            <a:srgbClr val="006000"/>
                          </a:solidFill>
                          <a:latin typeface="Calibri"/>
                          <a:cs typeface="Calibri"/>
                        </a:rPr>
                        <a:t>Yes</a:t>
                      </a:r>
                      <a:endParaRPr sz="1250">
                        <a:latin typeface="Calibri"/>
                        <a:cs typeface="Calibri"/>
                      </a:endParaRPr>
                    </a:p>
                  </a:txBody>
                  <a:tcPr marL="0" marR="0" marT="9525" marB="0">
                    <a:lnR w="9525">
                      <a:solidFill>
                        <a:srgbClr val="000000"/>
                      </a:solidFill>
                      <a:prstDash val="solid"/>
                    </a:lnR>
                    <a:solidFill>
                      <a:srgbClr val="C5EECE"/>
                    </a:solidFill>
                  </a:tcPr>
                </a:tc>
                <a:extLst>
                  <a:ext uri="{0D108BD9-81ED-4DB2-BD59-A6C34878D82A}">
                    <a16:rowId xmlns:a16="http://schemas.microsoft.com/office/drawing/2014/main" val="10004"/>
                  </a:ext>
                </a:extLst>
              </a:tr>
              <a:tr h="215900">
                <a:tc>
                  <a:txBody>
                    <a:bodyPr/>
                    <a:lstStyle/>
                    <a:p>
                      <a:pPr marL="23495">
                        <a:lnSpc>
                          <a:spcPct val="100000"/>
                        </a:lnSpc>
                        <a:spcBef>
                          <a:spcPts val="75"/>
                        </a:spcBef>
                      </a:pPr>
                      <a:r>
                        <a:rPr sz="1250" dirty="0">
                          <a:latin typeface="Calibri"/>
                          <a:cs typeface="Calibri"/>
                        </a:rPr>
                        <a:t>EIGENMARKE</a:t>
                      </a:r>
                      <a:r>
                        <a:rPr sz="1250" spc="50" dirty="0">
                          <a:latin typeface="Calibri"/>
                          <a:cs typeface="Calibri"/>
                        </a:rPr>
                        <a:t> </a:t>
                      </a:r>
                      <a:r>
                        <a:rPr sz="1250" dirty="0">
                          <a:latin typeface="Calibri"/>
                          <a:cs typeface="Calibri"/>
                        </a:rPr>
                        <a:t>5</a:t>
                      </a:r>
                      <a:r>
                        <a:rPr sz="1250" spc="25" dirty="0">
                          <a:latin typeface="Calibri"/>
                          <a:cs typeface="Calibri"/>
                        </a:rPr>
                        <a:t> </a:t>
                      </a:r>
                      <a:r>
                        <a:rPr sz="1250" dirty="0">
                          <a:latin typeface="Calibri"/>
                          <a:cs typeface="Calibri"/>
                        </a:rPr>
                        <a:t>M</a:t>
                      </a:r>
                      <a:r>
                        <a:rPr sz="1250" spc="30" dirty="0">
                          <a:latin typeface="Calibri"/>
                          <a:cs typeface="Calibri"/>
                        </a:rPr>
                        <a:t> </a:t>
                      </a:r>
                      <a:r>
                        <a:rPr sz="1250" dirty="0">
                          <a:latin typeface="Calibri"/>
                          <a:cs typeface="Calibri"/>
                        </a:rPr>
                        <a:t>X</a:t>
                      </a:r>
                      <a:r>
                        <a:rPr sz="1250" spc="10" dirty="0">
                          <a:latin typeface="Calibri"/>
                          <a:cs typeface="Calibri"/>
                        </a:rPr>
                        <a:t> </a:t>
                      </a:r>
                      <a:r>
                        <a:rPr sz="1250" dirty="0">
                          <a:latin typeface="Calibri"/>
                          <a:cs typeface="Calibri"/>
                        </a:rPr>
                        <a:t>2.5</a:t>
                      </a:r>
                      <a:r>
                        <a:rPr sz="1250" spc="25" dirty="0">
                          <a:latin typeface="Calibri"/>
                          <a:cs typeface="Calibri"/>
                        </a:rPr>
                        <a:t> </a:t>
                      </a:r>
                      <a:r>
                        <a:rPr sz="1250" dirty="0">
                          <a:latin typeface="Calibri"/>
                          <a:cs typeface="Calibri"/>
                        </a:rPr>
                        <a:t>CM</a:t>
                      </a:r>
                      <a:r>
                        <a:rPr sz="1250" spc="30" dirty="0">
                          <a:latin typeface="Calibri"/>
                          <a:cs typeface="Calibri"/>
                        </a:rPr>
                        <a:t> </a:t>
                      </a:r>
                      <a:r>
                        <a:rPr sz="1250" dirty="0">
                          <a:latin typeface="Calibri"/>
                          <a:cs typeface="Calibri"/>
                        </a:rPr>
                        <a:t>1</a:t>
                      </a:r>
                      <a:r>
                        <a:rPr sz="1250" spc="30" dirty="0">
                          <a:latin typeface="Calibri"/>
                          <a:cs typeface="Calibri"/>
                        </a:rPr>
                        <a:t> </a:t>
                      </a:r>
                      <a:r>
                        <a:rPr sz="1250" spc="-25" dirty="0">
                          <a:latin typeface="Calibri"/>
                          <a:cs typeface="Calibri"/>
                        </a:rPr>
                        <a:t>ST</a:t>
                      </a:r>
                      <a:endParaRPr sz="1250">
                        <a:latin typeface="Calibri"/>
                        <a:cs typeface="Calibri"/>
                      </a:endParaRPr>
                    </a:p>
                  </a:txBody>
                  <a:tcPr marL="0" marR="0" marT="9525" marB="0">
                    <a:solidFill>
                      <a:srgbClr val="FFFFFF"/>
                    </a:solidFill>
                  </a:tcPr>
                </a:tc>
                <a:tc>
                  <a:txBody>
                    <a:bodyPr/>
                    <a:lstStyle/>
                    <a:p>
                      <a:pPr marR="19685" algn="r">
                        <a:lnSpc>
                          <a:spcPct val="100000"/>
                        </a:lnSpc>
                        <a:spcBef>
                          <a:spcPts val="75"/>
                        </a:spcBef>
                      </a:pPr>
                      <a:r>
                        <a:rPr sz="1250" spc="-10" dirty="0">
                          <a:latin typeface="Calibri"/>
                          <a:cs typeface="Calibri"/>
                        </a:rPr>
                        <a:t>68.2%</a:t>
                      </a:r>
                      <a:endParaRPr sz="1250">
                        <a:latin typeface="Calibri"/>
                        <a:cs typeface="Calibri"/>
                      </a:endParaRPr>
                    </a:p>
                  </a:txBody>
                  <a:tcPr marL="0" marR="0" marT="9525" marB="0">
                    <a:lnR w="9525">
                      <a:solidFill>
                        <a:srgbClr val="000000"/>
                      </a:solidFill>
                      <a:prstDash val="solid"/>
                    </a:lnR>
                    <a:solidFill>
                      <a:srgbClr val="FFFFFF"/>
                    </a:solidFill>
                  </a:tcPr>
                </a:tc>
                <a:tc>
                  <a:txBody>
                    <a:bodyPr/>
                    <a:lstStyle/>
                    <a:p>
                      <a:pPr marL="59690" algn="ctr">
                        <a:lnSpc>
                          <a:spcPct val="100000"/>
                        </a:lnSpc>
                        <a:spcBef>
                          <a:spcPts val="75"/>
                        </a:spcBef>
                      </a:pPr>
                      <a:r>
                        <a:rPr sz="1250" spc="-20" dirty="0">
                          <a:latin typeface="Calibri"/>
                          <a:cs typeface="Calibri"/>
                        </a:rPr>
                        <a:t>1.108</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0955" algn="r">
                        <a:lnSpc>
                          <a:spcPct val="100000"/>
                        </a:lnSpc>
                        <a:spcBef>
                          <a:spcPts val="75"/>
                        </a:spcBef>
                      </a:pPr>
                      <a:r>
                        <a:rPr sz="1250" spc="-25" dirty="0">
                          <a:solidFill>
                            <a:srgbClr val="006000"/>
                          </a:solidFill>
                          <a:latin typeface="Calibri"/>
                          <a:cs typeface="Calibri"/>
                        </a:rPr>
                        <a:t>Yes</a:t>
                      </a:r>
                      <a:endParaRPr sz="1250">
                        <a:latin typeface="Calibri"/>
                        <a:cs typeface="Calibri"/>
                      </a:endParaRPr>
                    </a:p>
                  </a:txBody>
                  <a:tcPr marL="0" marR="0" marT="9525" marB="0">
                    <a:lnR w="9525">
                      <a:solidFill>
                        <a:srgbClr val="000000"/>
                      </a:solidFill>
                      <a:prstDash val="solid"/>
                    </a:lnR>
                    <a:solidFill>
                      <a:srgbClr val="C5EECE"/>
                    </a:solidFill>
                  </a:tcPr>
                </a:tc>
                <a:tc>
                  <a:txBody>
                    <a:bodyPr/>
                    <a:lstStyle/>
                    <a:p>
                      <a:pPr marR="64135" algn="r">
                        <a:lnSpc>
                          <a:spcPct val="100000"/>
                        </a:lnSpc>
                        <a:spcBef>
                          <a:spcPts val="75"/>
                        </a:spcBef>
                      </a:pPr>
                      <a:r>
                        <a:rPr sz="1250" spc="-20" dirty="0">
                          <a:latin typeface="Calibri"/>
                          <a:cs typeface="Calibri"/>
                        </a:rPr>
                        <a:t>0.180</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0955" algn="r">
                        <a:lnSpc>
                          <a:spcPct val="100000"/>
                        </a:lnSpc>
                        <a:spcBef>
                          <a:spcPts val="75"/>
                        </a:spcBef>
                      </a:pPr>
                      <a:r>
                        <a:rPr sz="1250" spc="-25" dirty="0">
                          <a:solidFill>
                            <a:srgbClr val="006000"/>
                          </a:solidFill>
                          <a:latin typeface="Calibri"/>
                          <a:cs typeface="Calibri"/>
                        </a:rPr>
                        <a:t>Yes</a:t>
                      </a:r>
                      <a:endParaRPr sz="1250">
                        <a:latin typeface="Calibri"/>
                        <a:cs typeface="Calibri"/>
                      </a:endParaRPr>
                    </a:p>
                  </a:txBody>
                  <a:tcPr marL="0" marR="0" marT="9525" marB="0">
                    <a:lnR w="9525">
                      <a:solidFill>
                        <a:srgbClr val="000000"/>
                      </a:solidFill>
                      <a:prstDash val="solid"/>
                    </a:lnR>
                    <a:solidFill>
                      <a:srgbClr val="C5EECE"/>
                    </a:solidFill>
                  </a:tcPr>
                </a:tc>
                <a:tc>
                  <a:txBody>
                    <a:bodyPr/>
                    <a:lstStyle/>
                    <a:p>
                      <a:pPr marL="139700">
                        <a:lnSpc>
                          <a:spcPct val="100000"/>
                        </a:lnSpc>
                        <a:spcBef>
                          <a:spcPts val="75"/>
                        </a:spcBef>
                      </a:pPr>
                      <a:r>
                        <a:rPr sz="1250" spc="-20" dirty="0">
                          <a:latin typeface="Calibri"/>
                          <a:cs typeface="Calibri"/>
                        </a:rPr>
                        <a:t>0.118</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3495" algn="r">
                        <a:lnSpc>
                          <a:spcPct val="100000"/>
                        </a:lnSpc>
                        <a:spcBef>
                          <a:spcPts val="75"/>
                        </a:spcBef>
                      </a:pPr>
                      <a:r>
                        <a:rPr sz="1250" spc="-25" dirty="0">
                          <a:solidFill>
                            <a:srgbClr val="9C0006"/>
                          </a:solidFill>
                          <a:latin typeface="Calibri"/>
                          <a:cs typeface="Calibri"/>
                        </a:rPr>
                        <a:t>No</a:t>
                      </a:r>
                      <a:endParaRPr sz="1250">
                        <a:latin typeface="Calibri"/>
                        <a:cs typeface="Calibri"/>
                      </a:endParaRPr>
                    </a:p>
                  </a:txBody>
                  <a:tcPr marL="0" marR="0" marT="9525" marB="0">
                    <a:lnR w="9525">
                      <a:solidFill>
                        <a:srgbClr val="000000"/>
                      </a:solidFill>
                      <a:prstDash val="solid"/>
                    </a:lnR>
                    <a:solidFill>
                      <a:srgbClr val="FFC6CE"/>
                    </a:solidFill>
                  </a:tcPr>
                </a:tc>
                <a:tc>
                  <a:txBody>
                    <a:bodyPr/>
                    <a:lstStyle/>
                    <a:p>
                      <a:pPr marL="92075">
                        <a:lnSpc>
                          <a:spcPct val="100000"/>
                        </a:lnSpc>
                        <a:spcBef>
                          <a:spcPts val="75"/>
                        </a:spcBef>
                      </a:pPr>
                      <a:r>
                        <a:rPr sz="1250" spc="-20" dirty="0">
                          <a:latin typeface="Calibri"/>
                          <a:cs typeface="Calibri"/>
                        </a:rPr>
                        <a:t>0.222</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3495" algn="r">
                        <a:lnSpc>
                          <a:spcPct val="100000"/>
                        </a:lnSpc>
                        <a:spcBef>
                          <a:spcPts val="75"/>
                        </a:spcBef>
                      </a:pPr>
                      <a:r>
                        <a:rPr sz="1250" spc="-25" dirty="0">
                          <a:solidFill>
                            <a:srgbClr val="9C0006"/>
                          </a:solidFill>
                          <a:latin typeface="Calibri"/>
                          <a:cs typeface="Calibri"/>
                        </a:rPr>
                        <a:t>No</a:t>
                      </a:r>
                      <a:endParaRPr sz="1250">
                        <a:latin typeface="Calibri"/>
                        <a:cs typeface="Calibri"/>
                      </a:endParaRPr>
                    </a:p>
                  </a:txBody>
                  <a:tcPr marL="0" marR="0" marT="9525" marB="0">
                    <a:lnR w="9525">
                      <a:solidFill>
                        <a:srgbClr val="000000"/>
                      </a:solidFill>
                      <a:prstDash val="solid"/>
                    </a:lnR>
                    <a:solidFill>
                      <a:srgbClr val="FFC6CE"/>
                    </a:solidFill>
                  </a:tcPr>
                </a:tc>
                <a:tc>
                  <a:txBody>
                    <a:bodyPr/>
                    <a:lstStyle/>
                    <a:p>
                      <a:pPr marL="67945" algn="ctr">
                        <a:lnSpc>
                          <a:spcPct val="100000"/>
                        </a:lnSpc>
                        <a:spcBef>
                          <a:spcPts val="75"/>
                        </a:spcBef>
                      </a:pPr>
                      <a:r>
                        <a:rPr sz="1250" spc="-20" dirty="0">
                          <a:latin typeface="Calibri"/>
                          <a:cs typeface="Calibri"/>
                        </a:rPr>
                        <a:t>0.004</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3495" algn="r">
                        <a:lnSpc>
                          <a:spcPct val="100000"/>
                        </a:lnSpc>
                        <a:spcBef>
                          <a:spcPts val="75"/>
                        </a:spcBef>
                      </a:pPr>
                      <a:r>
                        <a:rPr sz="1250" spc="-25" dirty="0">
                          <a:solidFill>
                            <a:srgbClr val="9C0006"/>
                          </a:solidFill>
                          <a:latin typeface="Calibri"/>
                          <a:cs typeface="Calibri"/>
                        </a:rPr>
                        <a:t>No</a:t>
                      </a:r>
                      <a:endParaRPr sz="1250">
                        <a:latin typeface="Calibri"/>
                        <a:cs typeface="Calibri"/>
                      </a:endParaRPr>
                    </a:p>
                  </a:txBody>
                  <a:tcPr marL="0" marR="0" marT="9525" marB="0">
                    <a:lnR w="9525">
                      <a:solidFill>
                        <a:srgbClr val="000000"/>
                      </a:solidFill>
                      <a:prstDash val="solid"/>
                    </a:lnR>
                    <a:solidFill>
                      <a:srgbClr val="FFC6CE"/>
                    </a:solidFill>
                  </a:tcPr>
                </a:tc>
                <a:tc>
                  <a:txBody>
                    <a:bodyPr/>
                    <a:lstStyle/>
                    <a:p>
                      <a:pPr marR="64135" algn="r">
                        <a:lnSpc>
                          <a:spcPct val="100000"/>
                        </a:lnSpc>
                        <a:spcBef>
                          <a:spcPts val="75"/>
                        </a:spcBef>
                      </a:pPr>
                      <a:r>
                        <a:rPr sz="1250" spc="-20" dirty="0">
                          <a:latin typeface="Calibri"/>
                          <a:cs typeface="Calibri"/>
                        </a:rPr>
                        <a:t>0.056</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3495" algn="r">
                        <a:lnSpc>
                          <a:spcPct val="100000"/>
                        </a:lnSpc>
                        <a:spcBef>
                          <a:spcPts val="75"/>
                        </a:spcBef>
                      </a:pPr>
                      <a:r>
                        <a:rPr sz="1250" spc="-25" dirty="0">
                          <a:solidFill>
                            <a:srgbClr val="9C0006"/>
                          </a:solidFill>
                          <a:latin typeface="Calibri"/>
                          <a:cs typeface="Calibri"/>
                        </a:rPr>
                        <a:t>No</a:t>
                      </a:r>
                      <a:endParaRPr sz="1250">
                        <a:latin typeface="Calibri"/>
                        <a:cs typeface="Calibri"/>
                      </a:endParaRPr>
                    </a:p>
                  </a:txBody>
                  <a:tcPr marL="0" marR="0" marT="9525" marB="0">
                    <a:lnR w="9525">
                      <a:solidFill>
                        <a:srgbClr val="000000"/>
                      </a:solidFill>
                      <a:prstDash val="solid"/>
                    </a:lnR>
                    <a:solidFill>
                      <a:srgbClr val="FFC6CE"/>
                    </a:solidFill>
                  </a:tcPr>
                </a:tc>
                <a:tc>
                  <a:txBody>
                    <a:bodyPr/>
                    <a:lstStyle/>
                    <a:p>
                      <a:pPr marR="16510" algn="r">
                        <a:lnSpc>
                          <a:spcPct val="100000"/>
                        </a:lnSpc>
                        <a:spcBef>
                          <a:spcPts val="75"/>
                        </a:spcBef>
                      </a:pPr>
                      <a:r>
                        <a:rPr sz="1250" spc="-10" dirty="0">
                          <a:latin typeface="Calibri"/>
                          <a:cs typeface="Calibri"/>
                        </a:rPr>
                        <a:t>(0.023)</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3495" algn="r">
                        <a:lnSpc>
                          <a:spcPct val="100000"/>
                        </a:lnSpc>
                        <a:spcBef>
                          <a:spcPts val="75"/>
                        </a:spcBef>
                      </a:pPr>
                      <a:r>
                        <a:rPr sz="1250" spc="-25" dirty="0">
                          <a:solidFill>
                            <a:srgbClr val="9C0006"/>
                          </a:solidFill>
                          <a:latin typeface="Calibri"/>
                          <a:cs typeface="Calibri"/>
                        </a:rPr>
                        <a:t>No</a:t>
                      </a:r>
                      <a:endParaRPr sz="1250">
                        <a:latin typeface="Calibri"/>
                        <a:cs typeface="Calibri"/>
                      </a:endParaRPr>
                    </a:p>
                  </a:txBody>
                  <a:tcPr marL="0" marR="0" marT="9525" marB="0">
                    <a:lnR w="9525">
                      <a:solidFill>
                        <a:srgbClr val="000000"/>
                      </a:solidFill>
                      <a:prstDash val="solid"/>
                    </a:lnR>
                    <a:solidFill>
                      <a:srgbClr val="FFC6CE"/>
                    </a:solidFill>
                  </a:tcPr>
                </a:tc>
                <a:tc>
                  <a:txBody>
                    <a:bodyPr/>
                    <a:lstStyle/>
                    <a:p>
                      <a:pPr marL="19685" algn="ctr">
                        <a:lnSpc>
                          <a:spcPct val="100000"/>
                        </a:lnSpc>
                        <a:spcBef>
                          <a:spcPts val="75"/>
                        </a:spcBef>
                      </a:pPr>
                      <a:r>
                        <a:rPr sz="1250" spc="-20" dirty="0">
                          <a:latin typeface="Calibri"/>
                          <a:cs typeface="Calibri"/>
                        </a:rPr>
                        <a:t>0.002</a:t>
                      </a:r>
                      <a:endParaRPr sz="1250">
                        <a:latin typeface="Calibri"/>
                        <a:cs typeface="Calibri"/>
                      </a:endParaRPr>
                    </a:p>
                  </a:txBody>
                  <a:tcPr marL="0" marR="0" marT="9525" marB="0">
                    <a:lnL w="9525">
                      <a:solidFill>
                        <a:srgbClr val="000000"/>
                      </a:solidFill>
                      <a:prstDash val="solid"/>
                    </a:lnL>
                    <a:solidFill>
                      <a:srgbClr val="FFFFFF"/>
                    </a:solidFill>
                  </a:tcPr>
                </a:tc>
                <a:tc>
                  <a:txBody>
                    <a:bodyPr/>
                    <a:lstStyle/>
                    <a:p>
                      <a:pPr marR="23495" algn="r">
                        <a:lnSpc>
                          <a:spcPct val="100000"/>
                        </a:lnSpc>
                        <a:spcBef>
                          <a:spcPts val="75"/>
                        </a:spcBef>
                      </a:pPr>
                      <a:r>
                        <a:rPr sz="1250" spc="-25" dirty="0">
                          <a:solidFill>
                            <a:srgbClr val="9C0006"/>
                          </a:solidFill>
                          <a:latin typeface="Calibri"/>
                          <a:cs typeface="Calibri"/>
                        </a:rPr>
                        <a:t>No</a:t>
                      </a:r>
                      <a:endParaRPr sz="1250">
                        <a:latin typeface="Calibri"/>
                        <a:cs typeface="Calibri"/>
                      </a:endParaRPr>
                    </a:p>
                  </a:txBody>
                  <a:tcPr marL="0" marR="0" marT="9525" marB="0">
                    <a:lnR w="9525">
                      <a:solidFill>
                        <a:srgbClr val="000000"/>
                      </a:solidFill>
                      <a:prstDash val="solid"/>
                    </a:lnR>
                    <a:solidFill>
                      <a:srgbClr val="FFC6CE"/>
                    </a:solidFill>
                  </a:tcPr>
                </a:tc>
                <a:extLst>
                  <a:ext uri="{0D108BD9-81ED-4DB2-BD59-A6C34878D82A}">
                    <a16:rowId xmlns:a16="http://schemas.microsoft.com/office/drawing/2014/main" val="10005"/>
                  </a:ext>
                </a:extLst>
              </a:tr>
            </a:tbl>
          </a:graphicData>
        </a:graphic>
      </p:graphicFrame>
      <p:sp>
        <p:nvSpPr>
          <p:cNvPr id="7" name="object 7"/>
          <p:cNvSpPr/>
          <p:nvPr/>
        </p:nvSpPr>
        <p:spPr>
          <a:xfrm>
            <a:off x="928645" y="4225048"/>
            <a:ext cx="4914900" cy="2125345"/>
          </a:xfrm>
          <a:custGeom>
            <a:avLst/>
            <a:gdLst/>
            <a:ahLst/>
            <a:cxnLst/>
            <a:rect l="l" t="t" r="r" b="b"/>
            <a:pathLst>
              <a:path w="4914900" h="2125345">
                <a:moveTo>
                  <a:pt x="4914391" y="2124990"/>
                </a:moveTo>
                <a:lnTo>
                  <a:pt x="0" y="2124990"/>
                </a:lnTo>
                <a:lnTo>
                  <a:pt x="0" y="0"/>
                </a:lnTo>
                <a:lnTo>
                  <a:pt x="4914391" y="0"/>
                </a:lnTo>
                <a:lnTo>
                  <a:pt x="4914391" y="2124990"/>
                </a:lnTo>
                <a:close/>
              </a:path>
            </a:pathLst>
          </a:custGeom>
          <a:solidFill>
            <a:srgbClr val="FFFFFF"/>
          </a:solidFill>
        </p:spPr>
        <p:txBody>
          <a:bodyPr wrap="square" lIns="0" tIns="0" rIns="0" bIns="0" rtlCol="0"/>
          <a:lstStyle/>
          <a:p>
            <a:endParaRPr/>
          </a:p>
        </p:txBody>
      </p:sp>
      <p:sp>
        <p:nvSpPr>
          <p:cNvPr id="8" name="object 8"/>
          <p:cNvSpPr txBox="1"/>
          <p:nvPr/>
        </p:nvSpPr>
        <p:spPr>
          <a:xfrm>
            <a:off x="950774" y="4352538"/>
            <a:ext cx="3820795" cy="1973580"/>
          </a:xfrm>
          <a:prstGeom prst="rect">
            <a:avLst/>
          </a:prstGeom>
        </p:spPr>
        <p:txBody>
          <a:bodyPr vert="horz" wrap="square" lIns="0" tIns="13970" rIns="0" bIns="0" rtlCol="0">
            <a:spAutoFit/>
          </a:bodyPr>
          <a:lstStyle/>
          <a:p>
            <a:pPr marL="228600" algn="ctr">
              <a:lnSpc>
                <a:spcPct val="100000"/>
              </a:lnSpc>
              <a:spcBef>
                <a:spcPts val="110"/>
              </a:spcBef>
            </a:pPr>
            <a:r>
              <a:rPr sz="1150" b="1" dirty="0">
                <a:latin typeface="Segoe UI"/>
                <a:cs typeface="Segoe UI"/>
              </a:rPr>
              <a:t>Fit</a:t>
            </a:r>
            <a:r>
              <a:rPr sz="1150" b="1" spc="40" dirty="0">
                <a:latin typeface="Segoe UI"/>
                <a:cs typeface="Segoe UI"/>
              </a:rPr>
              <a:t> </a:t>
            </a:r>
            <a:r>
              <a:rPr sz="1150" b="1" spc="-10" dirty="0">
                <a:latin typeface="Segoe UI"/>
                <a:cs typeface="Segoe UI"/>
              </a:rPr>
              <a:t>Variables</a:t>
            </a:r>
            <a:endParaRPr sz="1150">
              <a:latin typeface="Segoe UI"/>
              <a:cs typeface="Segoe UI"/>
            </a:endParaRPr>
          </a:p>
          <a:p>
            <a:pPr marR="1567180">
              <a:lnSpc>
                <a:spcPct val="134700"/>
              </a:lnSpc>
              <a:spcBef>
                <a:spcPts val="930"/>
              </a:spcBef>
            </a:pPr>
            <a:r>
              <a:rPr sz="1150" spc="-10" dirty="0">
                <a:latin typeface="Segoe UI"/>
                <a:cs typeface="Segoe UI"/>
              </a:rPr>
              <a:t>Volume_Ln~Price_Ln Volume_Ln~TDP Volume_Ln~Price_Ln+TDP Volume_Ln~Price_Ln+TDP+Season</a:t>
            </a:r>
            <a:endParaRPr sz="1150">
              <a:latin typeface="Segoe UI"/>
              <a:cs typeface="Segoe UI"/>
            </a:endParaRPr>
          </a:p>
          <a:p>
            <a:pPr marR="427355">
              <a:lnSpc>
                <a:spcPct val="134700"/>
              </a:lnSpc>
            </a:pPr>
            <a:r>
              <a:rPr sz="1150" spc="-10" dirty="0">
                <a:latin typeface="Segoe UI"/>
                <a:cs typeface="Segoe UI"/>
              </a:rPr>
              <a:t>Volume_Ln</a:t>
            </a:r>
            <a:r>
              <a:rPr sz="1150" spc="-40" dirty="0">
                <a:latin typeface="Segoe UI"/>
                <a:cs typeface="Segoe UI"/>
              </a:rPr>
              <a:t> </a:t>
            </a:r>
            <a:r>
              <a:rPr sz="1150" dirty="0">
                <a:latin typeface="Segoe UI"/>
                <a:cs typeface="Segoe UI"/>
              </a:rPr>
              <a:t>~ </a:t>
            </a:r>
            <a:r>
              <a:rPr sz="1150" spc="-10" dirty="0">
                <a:latin typeface="Segoe UI"/>
                <a:cs typeface="Segoe UI"/>
              </a:rPr>
              <a:t>Price_Ln</a:t>
            </a:r>
            <a:r>
              <a:rPr sz="1150" spc="-40" dirty="0">
                <a:latin typeface="Segoe UI"/>
                <a:cs typeface="Segoe UI"/>
              </a:rPr>
              <a:t> </a:t>
            </a:r>
            <a:r>
              <a:rPr sz="1150" dirty="0">
                <a:latin typeface="Segoe UI"/>
                <a:cs typeface="Segoe UI"/>
              </a:rPr>
              <a:t>+ TDP</a:t>
            </a:r>
            <a:r>
              <a:rPr sz="1150" spc="-30" dirty="0">
                <a:latin typeface="Segoe UI"/>
                <a:cs typeface="Segoe UI"/>
              </a:rPr>
              <a:t> </a:t>
            </a:r>
            <a:r>
              <a:rPr sz="1150" dirty="0">
                <a:latin typeface="Segoe UI"/>
                <a:cs typeface="Segoe UI"/>
              </a:rPr>
              <a:t>+</a:t>
            </a:r>
            <a:r>
              <a:rPr sz="1150" spc="-5" dirty="0">
                <a:latin typeface="Segoe UI"/>
                <a:cs typeface="Segoe UI"/>
              </a:rPr>
              <a:t> </a:t>
            </a:r>
            <a:r>
              <a:rPr sz="1150" dirty="0">
                <a:latin typeface="Segoe UI"/>
                <a:cs typeface="Segoe UI"/>
              </a:rPr>
              <a:t>Season</a:t>
            </a:r>
            <a:r>
              <a:rPr sz="1150" spc="-35" dirty="0">
                <a:latin typeface="Segoe UI"/>
                <a:cs typeface="Segoe UI"/>
              </a:rPr>
              <a:t> </a:t>
            </a:r>
            <a:r>
              <a:rPr sz="1150" dirty="0">
                <a:latin typeface="Segoe UI"/>
                <a:cs typeface="Segoe UI"/>
              </a:rPr>
              <a:t>+ </a:t>
            </a:r>
            <a:r>
              <a:rPr sz="1150" spc="-25" dirty="0">
                <a:latin typeface="Segoe UI"/>
                <a:cs typeface="Segoe UI"/>
              </a:rPr>
              <a:t>CPI </a:t>
            </a:r>
            <a:r>
              <a:rPr sz="1150" spc="-10" dirty="0">
                <a:latin typeface="Segoe UI"/>
                <a:cs typeface="Segoe UI"/>
              </a:rPr>
              <a:t>Volume_Ln</a:t>
            </a:r>
            <a:r>
              <a:rPr sz="1150" spc="-45" dirty="0">
                <a:latin typeface="Segoe UI"/>
                <a:cs typeface="Segoe UI"/>
              </a:rPr>
              <a:t> </a:t>
            </a:r>
            <a:r>
              <a:rPr sz="1150" dirty="0">
                <a:latin typeface="Segoe UI"/>
                <a:cs typeface="Segoe UI"/>
              </a:rPr>
              <a:t>~</a:t>
            </a:r>
            <a:r>
              <a:rPr sz="1150" spc="-5" dirty="0">
                <a:latin typeface="Segoe UI"/>
                <a:cs typeface="Segoe UI"/>
              </a:rPr>
              <a:t> </a:t>
            </a:r>
            <a:r>
              <a:rPr sz="1150" spc="-10" dirty="0">
                <a:latin typeface="Segoe UI"/>
                <a:cs typeface="Segoe UI"/>
              </a:rPr>
              <a:t>Price_Ln</a:t>
            </a:r>
            <a:r>
              <a:rPr sz="1150" spc="-40" dirty="0">
                <a:latin typeface="Segoe UI"/>
                <a:cs typeface="Segoe UI"/>
              </a:rPr>
              <a:t> </a:t>
            </a:r>
            <a:r>
              <a:rPr sz="1150" dirty="0">
                <a:latin typeface="Segoe UI"/>
                <a:cs typeface="Segoe UI"/>
              </a:rPr>
              <a:t>+</a:t>
            </a:r>
            <a:r>
              <a:rPr sz="1150" spc="-5" dirty="0">
                <a:latin typeface="Segoe UI"/>
                <a:cs typeface="Segoe UI"/>
              </a:rPr>
              <a:t> </a:t>
            </a:r>
            <a:r>
              <a:rPr sz="1150" dirty="0">
                <a:latin typeface="Segoe UI"/>
                <a:cs typeface="Segoe UI"/>
              </a:rPr>
              <a:t>TDP</a:t>
            </a:r>
            <a:r>
              <a:rPr sz="1150" spc="-35" dirty="0">
                <a:latin typeface="Segoe UI"/>
                <a:cs typeface="Segoe UI"/>
              </a:rPr>
              <a:t> </a:t>
            </a:r>
            <a:r>
              <a:rPr sz="1150" dirty="0">
                <a:latin typeface="Segoe UI"/>
                <a:cs typeface="Segoe UI"/>
              </a:rPr>
              <a:t>+</a:t>
            </a:r>
            <a:r>
              <a:rPr sz="1150" spc="-5" dirty="0">
                <a:latin typeface="Segoe UI"/>
                <a:cs typeface="Segoe UI"/>
              </a:rPr>
              <a:t> </a:t>
            </a:r>
            <a:r>
              <a:rPr sz="1150" dirty="0">
                <a:latin typeface="Segoe UI"/>
                <a:cs typeface="Segoe UI"/>
              </a:rPr>
              <a:t>Season</a:t>
            </a:r>
            <a:r>
              <a:rPr sz="1150" spc="-40" dirty="0">
                <a:latin typeface="Segoe UI"/>
                <a:cs typeface="Segoe UI"/>
              </a:rPr>
              <a:t> </a:t>
            </a:r>
            <a:r>
              <a:rPr sz="1150" dirty="0">
                <a:latin typeface="Segoe UI"/>
                <a:cs typeface="Segoe UI"/>
              </a:rPr>
              <a:t>+</a:t>
            </a:r>
            <a:r>
              <a:rPr sz="1150" spc="-5" dirty="0">
                <a:latin typeface="Segoe UI"/>
                <a:cs typeface="Segoe UI"/>
              </a:rPr>
              <a:t> </a:t>
            </a:r>
            <a:r>
              <a:rPr sz="1150" dirty="0">
                <a:latin typeface="Segoe UI"/>
                <a:cs typeface="Segoe UI"/>
              </a:rPr>
              <a:t>CPI</a:t>
            </a:r>
            <a:r>
              <a:rPr sz="1150" spc="-40" dirty="0">
                <a:latin typeface="Segoe UI"/>
                <a:cs typeface="Segoe UI"/>
              </a:rPr>
              <a:t> </a:t>
            </a:r>
            <a:r>
              <a:rPr sz="1150" dirty="0">
                <a:latin typeface="Segoe UI"/>
                <a:cs typeface="Segoe UI"/>
              </a:rPr>
              <a:t>+</a:t>
            </a:r>
            <a:r>
              <a:rPr sz="1150" spc="-5" dirty="0">
                <a:latin typeface="Segoe UI"/>
                <a:cs typeface="Segoe UI"/>
              </a:rPr>
              <a:t> </a:t>
            </a:r>
            <a:r>
              <a:rPr sz="1150" spc="-20" dirty="0">
                <a:latin typeface="Segoe UI"/>
                <a:cs typeface="Segoe UI"/>
              </a:rPr>
              <a:t>Temp</a:t>
            </a:r>
            <a:endParaRPr sz="1150">
              <a:latin typeface="Segoe UI"/>
              <a:cs typeface="Segoe UI"/>
            </a:endParaRPr>
          </a:p>
          <a:p>
            <a:pPr>
              <a:lnSpc>
                <a:spcPct val="100000"/>
              </a:lnSpc>
              <a:spcBef>
                <a:spcPts val="480"/>
              </a:spcBef>
            </a:pPr>
            <a:r>
              <a:rPr sz="1150" spc="-10" dirty="0">
                <a:latin typeface="Segoe UI"/>
                <a:cs typeface="Segoe UI"/>
              </a:rPr>
              <a:t>Volume_Ln</a:t>
            </a:r>
            <a:r>
              <a:rPr sz="1150" spc="-45" dirty="0">
                <a:latin typeface="Segoe UI"/>
                <a:cs typeface="Segoe UI"/>
              </a:rPr>
              <a:t> </a:t>
            </a:r>
            <a:r>
              <a:rPr sz="1150" dirty="0">
                <a:latin typeface="Segoe UI"/>
                <a:cs typeface="Segoe UI"/>
              </a:rPr>
              <a:t>~</a:t>
            </a:r>
            <a:r>
              <a:rPr sz="1150" spc="-10" dirty="0">
                <a:latin typeface="Segoe UI"/>
                <a:cs typeface="Segoe UI"/>
              </a:rPr>
              <a:t> Price_Ln</a:t>
            </a:r>
            <a:r>
              <a:rPr sz="1150" spc="-45" dirty="0">
                <a:latin typeface="Segoe UI"/>
                <a:cs typeface="Segoe UI"/>
              </a:rPr>
              <a:t> </a:t>
            </a:r>
            <a:r>
              <a:rPr sz="1150" dirty="0">
                <a:latin typeface="Segoe UI"/>
                <a:cs typeface="Segoe UI"/>
              </a:rPr>
              <a:t>+</a:t>
            </a:r>
            <a:r>
              <a:rPr sz="1150" spc="-10" dirty="0">
                <a:latin typeface="Segoe UI"/>
                <a:cs typeface="Segoe UI"/>
              </a:rPr>
              <a:t> </a:t>
            </a:r>
            <a:r>
              <a:rPr sz="1150" dirty="0">
                <a:latin typeface="Segoe UI"/>
                <a:cs typeface="Segoe UI"/>
              </a:rPr>
              <a:t>TDP</a:t>
            </a:r>
            <a:r>
              <a:rPr sz="1150" spc="-40" dirty="0">
                <a:latin typeface="Segoe UI"/>
                <a:cs typeface="Segoe UI"/>
              </a:rPr>
              <a:t> </a:t>
            </a:r>
            <a:r>
              <a:rPr sz="1150" dirty="0">
                <a:latin typeface="Segoe UI"/>
                <a:cs typeface="Segoe UI"/>
              </a:rPr>
              <a:t>+</a:t>
            </a:r>
            <a:r>
              <a:rPr sz="1150" spc="-5" dirty="0">
                <a:latin typeface="Segoe UI"/>
                <a:cs typeface="Segoe UI"/>
              </a:rPr>
              <a:t> </a:t>
            </a:r>
            <a:r>
              <a:rPr sz="1150" dirty="0">
                <a:latin typeface="Segoe UI"/>
                <a:cs typeface="Segoe UI"/>
              </a:rPr>
              <a:t>Season</a:t>
            </a:r>
            <a:r>
              <a:rPr sz="1150" spc="-45" dirty="0">
                <a:latin typeface="Segoe UI"/>
                <a:cs typeface="Segoe UI"/>
              </a:rPr>
              <a:t> </a:t>
            </a:r>
            <a:r>
              <a:rPr sz="1150" dirty="0">
                <a:latin typeface="Segoe UI"/>
                <a:cs typeface="Segoe UI"/>
              </a:rPr>
              <a:t>+</a:t>
            </a:r>
            <a:r>
              <a:rPr sz="1150" spc="-10" dirty="0">
                <a:latin typeface="Segoe UI"/>
                <a:cs typeface="Segoe UI"/>
              </a:rPr>
              <a:t> </a:t>
            </a:r>
            <a:r>
              <a:rPr sz="1150" dirty="0">
                <a:latin typeface="Segoe UI"/>
                <a:cs typeface="Segoe UI"/>
              </a:rPr>
              <a:t>CPI</a:t>
            </a:r>
            <a:r>
              <a:rPr sz="1150" spc="-45" dirty="0">
                <a:latin typeface="Segoe UI"/>
                <a:cs typeface="Segoe UI"/>
              </a:rPr>
              <a:t> </a:t>
            </a:r>
            <a:r>
              <a:rPr sz="1150" dirty="0">
                <a:latin typeface="Segoe UI"/>
                <a:cs typeface="Segoe UI"/>
              </a:rPr>
              <a:t>+</a:t>
            </a:r>
            <a:r>
              <a:rPr sz="1150" spc="-10" dirty="0">
                <a:latin typeface="Segoe UI"/>
                <a:cs typeface="Segoe UI"/>
              </a:rPr>
              <a:t> </a:t>
            </a:r>
            <a:r>
              <a:rPr sz="1150" dirty="0">
                <a:latin typeface="Segoe UI"/>
                <a:cs typeface="Segoe UI"/>
              </a:rPr>
              <a:t>Temp</a:t>
            </a:r>
            <a:r>
              <a:rPr sz="1150" spc="-10" dirty="0">
                <a:latin typeface="Segoe UI"/>
                <a:cs typeface="Segoe UI"/>
              </a:rPr>
              <a:t> </a:t>
            </a:r>
            <a:r>
              <a:rPr sz="1150" dirty="0">
                <a:latin typeface="Segoe UI"/>
                <a:cs typeface="Segoe UI"/>
              </a:rPr>
              <a:t>+</a:t>
            </a:r>
            <a:r>
              <a:rPr sz="1150" spc="-10" dirty="0">
                <a:latin typeface="Segoe UI"/>
                <a:cs typeface="Segoe UI"/>
              </a:rPr>
              <a:t> </a:t>
            </a:r>
            <a:r>
              <a:rPr sz="1150" spc="-25" dirty="0">
                <a:latin typeface="Segoe UI"/>
                <a:cs typeface="Segoe UI"/>
              </a:rPr>
              <a:t>Sun</a:t>
            </a:r>
            <a:endParaRPr sz="1150">
              <a:latin typeface="Segoe UI"/>
              <a:cs typeface="Segoe UI"/>
            </a:endParaRPr>
          </a:p>
        </p:txBody>
      </p:sp>
      <p:sp>
        <p:nvSpPr>
          <p:cNvPr id="10" name="object 10"/>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51</a:t>
            </a:fld>
            <a:endParaRPr spc="-25" dirty="0"/>
          </a:p>
        </p:txBody>
      </p:sp>
      <p:sp>
        <p:nvSpPr>
          <p:cNvPr id="9" name="object 9"/>
          <p:cNvSpPr txBox="1"/>
          <p:nvPr/>
        </p:nvSpPr>
        <p:spPr>
          <a:xfrm>
            <a:off x="5119902" y="4175455"/>
            <a:ext cx="711200" cy="2150745"/>
          </a:xfrm>
          <a:prstGeom prst="rect">
            <a:avLst/>
          </a:prstGeom>
        </p:spPr>
        <p:txBody>
          <a:bodyPr vert="horz" wrap="square" lIns="0" tIns="12065" rIns="0" bIns="0" rtlCol="0">
            <a:spAutoFit/>
          </a:bodyPr>
          <a:lstStyle/>
          <a:p>
            <a:pPr marL="220979" marR="80010" indent="-221615">
              <a:lnSpc>
                <a:spcPct val="134700"/>
              </a:lnSpc>
              <a:spcBef>
                <a:spcPts val="95"/>
              </a:spcBef>
            </a:pPr>
            <a:r>
              <a:rPr sz="1150" b="1" spc="-10" dirty="0">
                <a:latin typeface="Segoe UI"/>
                <a:cs typeface="Segoe UI"/>
              </a:rPr>
              <a:t>Adjusted </a:t>
            </a:r>
            <a:r>
              <a:rPr sz="1150" b="1" spc="-25" dirty="0">
                <a:latin typeface="Segoe UI"/>
                <a:cs typeface="Segoe UI"/>
              </a:rPr>
              <a:t>R2</a:t>
            </a:r>
            <a:endParaRPr sz="1150">
              <a:latin typeface="Segoe UI"/>
              <a:cs typeface="Segoe UI"/>
            </a:endParaRPr>
          </a:p>
          <a:p>
            <a:pPr marL="383540">
              <a:lnSpc>
                <a:spcPct val="100000"/>
              </a:lnSpc>
              <a:spcBef>
                <a:spcPts val="480"/>
              </a:spcBef>
            </a:pPr>
            <a:r>
              <a:rPr sz="1150" spc="-20" dirty="0">
                <a:latin typeface="Segoe UI"/>
                <a:cs typeface="Segoe UI"/>
              </a:rPr>
              <a:t>2.4%</a:t>
            </a:r>
            <a:endParaRPr sz="1150">
              <a:latin typeface="Segoe UI"/>
              <a:cs typeface="Segoe UI"/>
            </a:endParaRPr>
          </a:p>
          <a:p>
            <a:pPr marL="302260">
              <a:lnSpc>
                <a:spcPct val="100000"/>
              </a:lnSpc>
              <a:spcBef>
                <a:spcPts val="480"/>
              </a:spcBef>
            </a:pPr>
            <a:r>
              <a:rPr sz="1150" spc="-10" dirty="0">
                <a:latin typeface="Segoe UI"/>
                <a:cs typeface="Segoe UI"/>
              </a:rPr>
              <a:t>75.3%</a:t>
            </a:r>
            <a:endParaRPr sz="1150">
              <a:latin typeface="Segoe UI"/>
              <a:cs typeface="Segoe UI"/>
            </a:endParaRPr>
          </a:p>
          <a:p>
            <a:pPr marL="302260">
              <a:lnSpc>
                <a:spcPct val="100000"/>
              </a:lnSpc>
              <a:spcBef>
                <a:spcPts val="480"/>
              </a:spcBef>
            </a:pPr>
            <a:r>
              <a:rPr sz="1150" spc="-10" dirty="0">
                <a:latin typeface="Segoe UI"/>
                <a:cs typeface="Segoe UI"/>
              </a:rPr>
              <a:t>77.3%</a:t>
            </a:r>
            <a:endParaRPr sz="1150">
              <a:latin typeface="Segoe UI"/>
              <a:cs typeface="Segoe UI"/>
            </a:endParaRPr>
          </a:p>
          <a:p>
            <a:pPr marL="302260">
              <a:lnSpc>
                <a:spcPct val="100000"/>
              </a:lnSpc>
              <a:spcBef>
                <a:spcPts val="480"/>
              </a:spcBef>
            </a:pPr>
            <a:r>
              <a:rPr sz="1150" spc="-10" dirty="0">
                <a:latin typeface="Segoe UI"/>
                <a:cs typeface="Segoe UI"/>
              </a:rPr>
              <a:t>84.5%</a:t>
            </a:r>
            <a:endParaRPr sz="1150">
              <a:latin typeface="Segoe UI"/>
              <a:cs typeface="Segoe UI"/>
            </a:endParaRPr>
          </a:p>
          <a:p>
            <a:pPr marL="302260">
              <a:lnSpc>
                <a:spcPct val="100000"/>
              </a:lnSpc>
              <a:spcBef>
                <a:spcPts val="475"/>
              </a:spcBef>
            </a:pPr>
            <a:r>
              <a:rPr sz="1150" spc="-10" dirty="0">
                <a:latin typeface="Segoe UI"/>
                <a:cs typeface="Segoe UI"/>
              </a:rPr>
              <a:t>84.7%</a:t>
            </a:r>
            <a:endParaRPr sz="1150">
              <a:latin typeface="Segoe UI"/>
              <a:cs typeface="Segoe UI"/>
            </a:endParaRPr>
          </a:p>
          <a:p>
            <a:pPr marL="302260">
              <a:lnSpc>
                <a:spcPct val="100000"/>
              </a:lnSpc>
              <a:spcBef>
                <a:spcPts val="480"/>
              </a:spcBef>
            </a:pPr>
            <a:r>
              <a:rPr sz="1150" spc="-10" dirty="0">
                <a:latin typeface="Segoe UI"/>
                <a:cs typeface="Segoe UI"/>
              </a:rPr>
              <a:t>84.7%</a:t>
            </a:r>
            <a:endParaRPr sz="1150">
              <a:latin typeface="Segoe UI"/>
              <a:cs typeface="Segoe UI"/>
            </a:endParaRPr>
          </a:p>
          <a:p>
            <a:pPr marL="302260">
              <a:lnSpc>
                <a:spcPct val="100000"/>
              </a:lnSpc>
              <a:spcBef>
                <a:spcPts val="480"/>
              </a:spcBef>
            </a:pPr>
            <a:r>
              <a:rPr sz="1150" spc="-10" dirty="0">
                <a:latin typeface="Segoe UI"/>
                <a:cs typeface="Segoe UI"/>
              </a:rPr>
              <a:t>84.9%</a:t>
            </a:r>
            <a:endParaRPr sz="1150">
              <a:latin typeface="Segoe UI"/>
              <a:cs typeface="Segoe UI"/>
            </a:endParaRPr>
          </a:p>
        </p:txBody>
      </p:sp>
    </p:spTree>
    <p:extLst>
      <p:ext uri="{BB962C8B-B14F-4D97-AF65-F5344CB8AC3E}">
        <p14:creationId xmlns:p14="http://schemas.microsoft.com/office/powerpoint/2010/main" val="2551006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05448" y="4031869"/>
            <a:ext cx="5641975" cy="2704465"/>
            <a:chOff x="6005448" y="4031869"/>
            <a:chExt cx="5641975" cy="2704465"/>
          </a:xfrm>
        </p:grpSpPr>
        <p:sp>
          <p:nvSpPr>
            <p:cNvPr id="3" name="object 3"/>
            <p:cNvSpPr/>
            <p:nvPr/>
          </p:nvSpPr>
          <p:spPr>
            <a:xfrm>
              <a:off x="6011798" y="4038219"/>
              <a:ext cx="5629275" cy="2691765"/>
            </a:xfrm>
            <a:custGeom>
              <a:avLst/>
              <a:gdLst/>
              <a:ahLst/>
              <a:cxnLst/>
              <a:rect l="l" t="t" r="r" b="b"/>
              <a:pathLst>
                <a:path w="5629275" h="2691765">
                  <a:moveTo>
                    <a:pt x="5628894" y="0"/>
                  </a:moveTo>
                  <a:lnTo>
                    <a:pt x="0" y="0"/>
                  </a:lnTo>
                  <a:lnTo>
                    <a:pt x="0" y="2691383"/>
                  </a:lnTo>
                  <a:lnTo>
                    <a:pt x="5628894" y="2691383"/>
                  </a:lnTo>
                  <a:lnTo>
                    <a:pt x="5628894" y="0"/>
                  </a:lnTo>
                  <a:close/>
                </a:path>
              </a:pathLst>
            </a:custGeom>
            <a:solidFill>
              <a:srgbClr val="C3C3DD"/>
            </a:solidFill>
          </p:spPr>
          <p:txBody>
            <a:bodyPr wrap="square" lIns="0" tIns="0" rIns="0" bIns="0" rtlCol="0"/>
            <a:lstStyle/>
            <a:p>
              <a:endParaRPr/>
            </a:p>
          </p:txBody>
        </p:sp>
        <p:sp>
          <p:nvSpPr>
            <p:cNvPr id="4" name="object 4"/>
            <p:cNvSpPr/>
            <p:nvPr/>
          </p:nvSpPr>
          <p:spPr>
            <a:xfrm>
              <a:off x="6011798" y="4038219"/>
              <a:ext cx="5629275" cy="2691765"/>
            </a:xfrm>
            <a:custGeom>
              <a:avLst/>
              <a:gdLst/>
              <a:ahLst/>
              <a:cxnLst/>
              <a:rect l="l" t="t" r="r" b="b"/>
              <a:pathLst>
                <a:path w="5629275" h="2691765">
                  <a:moveTo>
                    <a:pt x="0" y="0"/>
                  </a:moveTo>
                  <a:lnTo>
                    <a:pt x="5628894" y="0"/>
                  </a:lnTo>
                  <a:lnTo>
                    <a:pt x="5628894" y="2691383"/>
                  </a:lnTo>
                  <a:lnTo>
                    <a:pt x="0" y="2691383"/>
                  </a:lnTo>
                  <a:lnTo>
                    <a:pt x="0" y="0"/>
                  </a:lnTo>
                  <a:close/>
                </a:path>
              </a:pathLst>
            </a:custGeom>
            <a:ln w="12700">
              <a:solidFill>
                <a:srgbClr val="D9D9EA"/>
              </a:solidFill>
            </a:ln>
          </p:spPr>
          <p:txBody>
            <a:bodyPr wrap="square" lIns="0" tIns="0" rIns="0" bIns="0" rtlCol="0"/>
            <a:lstStyle/>
            <a:p>
              <a:endParaRPr/>
            </a:p>
          </p:txBody>
        </p:sp>
      </p:grpSp>
      <p:grpSp>
        <p:nvGrpSpPr>
          <p:cNvPr id="5" name="object 5"/>
          <p:cNvGrpSpPr/>
          <p:nvPr/>
        </p:nvGrpSpPr>
        <p:grpSpPr>
          <a:xfrm>
            <a:off x="532765" y="4031869"/>
            <a:ext cx="5316220" cy="2704465"/>
            <a:chOff x="532765" y="4031869"/>
            <a:chExt cx="5316220" cy="2704465"/>
          </a:xfrm>
        </p:grpSpPr>
        <p:sp>
          <p:nvSpPr>
            <p:cNvPr id="6" name="object 6"/>
            <p:cNvSpPr/>
            <p:nvPr/>
          </p:nvSpPr>
          <p:spPr>
            <a:xfrm>
              <a:off x="539115" y="4038219"/>
              <a:ext cx="5303520" cy="2691765"/>
            </a:xfrm>
            <a:custGeom>
              <a:avLst/>
              <a:gdLst/>
              <a:ahLst/>
              <a:cxnLst/>
              <a:rect l="l" t="t" r="r" b="b"/>
              <a:pathLst>
                <a:path w="5303520" h="2691765">
                  <a:moveTo>
                    <a:pt x="5303520" y="0"/>
                  </a:moveTo>
                  <a:lnTo>
                    <a:pt x="0" y="0"/>
                  </a:lnTo>
                  <a:lnTo>
                    <a:pt x="0" y="2691383"/>
                  </a:lnTo>
                  <a:lnTo>
                    <a:pt x="5303520" y="2691383"/>
                  </a:lnTo>
                  <a:lnTo>
                    <a:pt x="5303520" y="0"/>
                  </a:lnTo>
                  <a:close/>
                </a:path>
              </a:pathLst>
            </a:custGeom>
            <a:solidFill>
              <a:srgbClr val="C3C3DD"/>
            </a:solidFill>
          </p:spPr>
          <p:txBody>
            <a:bodyPr wrap="square" lIns="0" tIns="0" rIns="0" bIns="0" rtlCol="0"/>
            <a:lstStyle/>
            <a:p>
              <a:endParaRPr/>
            </a:p>
          </p:txBody>
        </p:sp>
        <p:sp>
          <p:nvSpPr>
            <p:cNvPr id="7" name="object 7"/>
            <p:cNvSpPr/>
            <p:nvPr/>
          </p:nvSpPr>
          <p:spPr>
            <a:xfrm>
              <a:off x="539115" y="4038219"/>
              <a:ext cx="5303520" cy="2691765"/>
            </a:xfrm>
            <a:custGeom>
              <a:avLst/>
              <a:gdLst/>
              <a:ahLst/>
              <a:cxnLst/>
              <a:rect l="l" t="t" r="r" b="b"/>
              <a:pathLst>
                <a:path w="5303520" h="2691765">
                  <a:moveTo>
                    <a:pt x="0" y="0"/>
                  </a:moveTo>
                  <a:lnTo>
                    <a:pt x="5303520" y="0"/>
                  </a:lnTo>
                  <a:lnTo>
                    <a:pt x="5303520" y="2691383"/>
                  </a:lnTo>
                  <a:lnTo>
                    <a:pt x="0" y="2691383"/>
                  </a:lnTo>
                  <a:lnTo>
                    <a:pt x="0" y="0"/>
                  </a:lnTo>
                  <a:close/>
                </a:path>
              </a:pathLst>
            </a:custGeom>
            <a:ln w="12700">
              <a:solidFill>
                <a:srgbClr val="D9D9EA"/>
              </a:solidFill>
            </a:ln>
          </p:spPr>
          <p:txBody>
            <a:bodyPr wrap="square" lIns="0" tIns="0" rIns="0" bIns="0" rtlCol="0"/>
            <a:lstStyle/>
            <a:p>
              <a:endParaRPr/>
            </a:p>
          </p:txBody>
        </p:sp>
      </p:grpSp>
      <p:grpSp>
        <p:nvGrpSpPr>
          <p:cNvPr id="8" name="object 8"/>
          <p:cNvGrpSpPr/>
          <p:nvPr/>
        </p:nvGrpSpPr>
        <p:grpSpPr>
          <a:xfrm>
            <a:off x="5988684" y="1203325"/>
            <a:ext cx="5658485" cy="2704465"/>
            <a:chOff x="5988684" y="1203325"/>
            <a:chExt cx="5658485" cy="2704465"/>
          </a:xfrm>
        </p:grpSpPr>
        <p:sp>
          <p:nvSpPr>
            <p:cNvPr id="9" name="object 9"/>
            <p:cNvSpPr/>
            <p:nvPr/>
          </p:nvSpPr>
          <p:spPr>
            <a:xfrm>
              <a:off x="5995034" y="1209675"/>
              <a:ext cx="5645785" cy="2691765"/>
            </a:xfrm>
            <a:custGeom>
              <a:avLst/>
              <a:gdLst/>
              <a:ahLst/>
              <a:cxnLst/>
              <a:rect l="l" t="t" r="r" b="b"/>
              <a:pathLst>
                <a:path w="5645784" h="2691765">
                  <a:moveTo>
                    <a:pt x="5645658" y="0"/>
                  </a:moveTo>
                  <a:lnTo>
                    <a:pt x="0" y="0"/>
                  </a:lnTo>
                  <a:lnTo>
                    <a:pt x="0" y="2691384"/>
                  </a:lnTo>
                  <a:lnTo>
                    <a:pt x="5645658" y="2691384"/>
                  </a:lnTo>
                  <a:lnTo>
                    <a:pt x="5645658" y="0"/>
                  </a:lnTo>
                  <a:close/>
                </a:path>
              </a:pathLst>
            </a:custGeom>
            <a:solidFill>
              <a:srgbClr val="C3C3DD"/>
            </a:solidFill>
          </p:spPr>
          <p:txBody>
            <a:bodyPr wrap="square" lIns="0" tIns="0" rIns="0" bIns="0" rtlCol="0"/>
            <a:lstStyle/>
            <a:p>
              <a:endParaRPr/>
            </a:p>
          </p:txBody>
        </p:sp>
        <p:sp>
          <p:nvSpPr>
            <p:cNvPr id="10" name="object 10"/>
            <p:cNvSpPr/>
            <p:nvPr/>
          </p:nvSpPr>
          <p:spPr>
            <a:xfrm>
              <a:off x="5995034" y="1209675"/>
              <a:ext cx="5645785" cy="2691765"/>
            </a:xfrm>
            <a:custGeom>
              <a:avLst/>
              <a:gdLst/>
              <a:ahLst/>
              <a:cxnLst/>
              <a:rect l="l" t="t" r="r" b="b"/>
              <a:pathLst>
                <a:path w="5645784" h="2691765">
                  <a:moveTo>
                    <a:pt x="0" y="0"/>
                  </a:moveTo>
                  <a:lnTo>
                    <a:pt x="5645658" y="0"/>
                  </a:lnTo>
                  <a:lnTo>
                    <a:pt x="5645658" y="2691384"/>
                  </a:lnTo>
                  <a:lnTo>
                    <a:pt x="0" y="2691384"/>
                  </a:lnTo>
                  <a:lnTo>
                    <a:pt x="0" y="0"/>
                  </a:lnTo>
                  <a:close/>
                </a:path>
              </a:pathLst>
            </a:custGeom>
            <a:ln w="12699">
              <a:solidFill>
                <a:srgbClr val="D9D9EA"/>
              </a:solidFill>
            </a:ln>
          </p:spPr>
          <p:txBody>
            <a:bodyPr wrap="square" lIns="0" tIns="0" rIns="0" bIns="0" rtlCol="0"/>
            <a:lstStyle/>
            <a:p>
              <a:endParaRPr/>
            </a:p>
          </p:txBody>
        </p:sp>
      </p:grpSp>
      <p:grpSp>
        <p:nvGrpSpPr>
          <p:cNvPr id="11" name="object 11"/>
          <p:cNvGrpSpPr/>
          <p:nvPr/>
        </p:nvGrpSpPr>
        <p:grpSpPr>
          <a:xfrm>
            <a:off x="545719" y="1196340"/>
            <a:ext cx="5303520" cy="2711450"/>
            <a:chOff x="545719" y="1196340"/>
            <a:chExt cx="5303520" cy="2711450"/>
          </a:xfrm>
        </p:grpSpPr>
        <p:sp>
          <p:nvSpPr>
            <p:cNvPr id="12" name="object 12"/>
            <p:cNvSpPr/>
            <p:nvPr/>
          </p:nvSpPr>
          <p:spPr>
            <a:xfrm>
              <a:off x="552069" y="1209675"/>
              <a:ext cx="5290820" cy="2691765"/>
            </a:xfrm>
            <a:custGeom>
              <a:avLst/>
              <a:gdLst/>
              <a:ahLst/>
              <a:cxnLst/>
              <a:rect l="l" t="t" r="r" b="b"/>
              <a:pathLst>
                <a:path w="5290820" h="2691765">
                  <a:moveTo>
                    <a:pt x="5290565" y="0"/>
                  </a:moveTo>
                  <a:lnTo>
                    <a:pt x="0" y="0"/>
                  </a:lnTo>
                  <a:lnTo>
                    <a:pt x="0" y="2691384"/>
                  </a:lnTo>
                  <a:lnTo>
                    <a:pt x="5290565" y="2691384"/>
                  </a:lnTo>
                  <a:lnTo>
                    <a:pt x="5290565" y="0"/>
                  </a:lnTo>
                  <a:close/>
                </a:path>
              </a:pathLst>
            </a:custGeom>
            <a:solidFill>
              <a:srgbClr val="C3C3DD"/>
            </a:solidFill>
          </p:spPr>
          <p:txBody>
            <a:bodyPr wrap="square" lIns="0" tIns="0" rIns="0" bIns="0" rtlCol="0"/>
            <a:lstStyle/>
            <a:p>
              <a:endParaRPr/>
            </a:p>
          </p:txBody>
        </p:sp>
        <p:sp>
          <p:nvSpPr>
            <p:cNvPr id="13" name="object 13"/>
            <p:cNvSpPr/>
            <p:nvPr/>
          </p:nvSpPr>
          <p:spPr>
            <a:xfrm>
              <a:off x="552069" y="1209675"/>
              <a:ext cx="5290820" cy="2691765"/>
            </a:xfrm>
            <a:custGeom>
              <a:avLst/>
              <a:gdLst/>
              <a:ahLst/>
              <a:cxnLst/>
              <a:rect l="l" t="t" r="r" b="b"/>
              <a:pathLst>
                <a:path w="5290820" h="2691765">
                  <a:moveTo>
                    <a:pt x="0" y="0"/>
                  </a:moveTo>
                  <a:lnTo>
                    <a:pt x="5290565" y="0"/>
                  </a:lnTo>
                  <a:lnTo>
                    <a:pt x="5290565" y="2691384"/>
                  </a:lnTo>
                  <a:lnTo>
                    <a:pt x="0" y="2691384"/>
                  </a:lnTo>
                  <a:lnTo>
                    <a:pt x="0" y="0"/>
                  </a:lnTo>
                  <a:close/>
                </a:path>
              </a:pathLst>
            </a:custGeom>
            <a:ln w="12700">
              <a:solidFill>
                <a:srgbClr val="D9D9EA"/>
              </a:solidFill>
            </a:ln>
          </p:spPr>
          <p:txBody>
            <a:bodyPr wrap="square" lIns="0" tIns="0" rIns="0" bIns="0" rtlCol="0"/>
            <a:lstStyle/>
            <a:p>
              <a:endParaRPr/>
            </a:p>
          </p:txBody>
        </p:sp>
        <p:pic>
          <p:nvPicPr>
            <p:cNvPr id="14" name="object 14"/>
            <p:cNvPicPr/>
            <p:nvPr/>
          </p:nvPicPr>
          <p:blipFill>
            <a:blip r:embed="rId2" cstate="print"/>
            <a:stretch>
              <a:fillRect/>
            </a:stretch>
          </p:blipFill>
          <p:spPr>
            <a:xfrm>
              <a:off x="911352" y="1196340"/>
              <a:ext cx="4383785" cy="2705099"/>
            </a:xfrm>
            <a:prstGeom prst="rect">
              <a:avLst/>
            </a:prstGeom>
          </p:spPr>
        </p:pic>
      </p:grpSp>
      <p:sp>
        <p:nvSpPr>
          <p:cNvPr id="15" name="object 15"/>
          <p:cNvSpPr txBox="1">
            <a:spLocks noGrp="1"/>
          </p:cNvSpPr>
          <p:nvPr>
            <p:ph type="title"/>
          </p:nvPr>
        </p:nvSpPr>
        <p:spPr>
          <a:prstGeom prst="rect">
            <a:avLst/>
          </a:prstGeom>
        </p:spPr>
        <p:txBody>
          <a:bodyPr vert="horz" wrap="square" lIns="0" tIns="138657" rIns="0" bIns="0" rtlCol="0">
            <a:spAutoFit/>
          </a:bodyPr>
          <a:lstStyle/>
          <a:p>
            <a:pPr marL="12700">
              <a:lnSpc>
                <a:spcPct val="100000"/>
              </a:lnSpc>
              <a:spcBef>
                <a:spcPts val="100"/>
              </a:spcBef>
            </a:pPr>
            <a:r>
              <a:rPr dirty="0"/>
              <a:t>BDF</a:t>
            </a:r>
            <a:r>
              <a:rPr spc="10" dirty="0"/>
              <a:t> </a:t>
            </a:r>
            <a:r>
              <a:rPr dirty="0"/>
              <a:t>has strong brand</a:t>
            </a:r>
            <a:r>
              <a:rPr spc="-10" dirty="0"/>
              <a:t> </a:t>
            </a:r>
            <a:r>
              <a:rPr dirty="0"/>
              <a:t>equity in FINGERPFLASTER </a:t>
            </a:r>
            <a:r>
              <a:rPr spc="-10" dirty="0"/>
              <a:t>segment</a:t>
            </a:r>
          </a:p>
        </p:txBody>
      </p:sp>
      <p:sp>
        <p:nvSpPr>
          <p:cNvPr id="16" name="object 16"/>
          <p:cNvSpPr txBox="1"/>
          <p:nvPr/>
        </p:nvSpPr>
        <p:spPr>
          <a:xfrm>
            <a:off x="6323838" y="4274820"/>
            <a:ext cx="5004435" cy="2277745"/>
          </a:xfrm>
          <a:prstGeom prst="rect">
            <a:avLst/>
          </a:prstGeom>
          <a:solidFill>
            <a:srgbClr val="FFFFFF"/>
          </a:solidFill>
        </p:spPr>
        <p:txBody>
          <a:bodyPr vert="horz" wrap="square" lIns="0" tIns="3175" rIns="0" bIns="0" rtlCol="0">
            <a:spAutoFit/>
          </a:bodyPr>
          <a:lstStyle/>
          <a:p>
            <a:pPr marL="400050" marR="273685" indent="-400050">
              <a:lnSpc>
                <a:spcPts val="1920"/>
              </a:lnSpc>
              <a:spcBef>
                <a:spcPts val="25"/>
              </a:spcBef>
              <a:buAutoNum type="romanLcPeriod"/>
              <a:tabLst>
                <a:tab pos="400050" algn="l"/>
                <a:tab pos="400685" algn="l"/>
              </a:tabLst>
            </a:pPr>
            <a:r>
              <a:rPr sz="1600" dirty="0">
                <a:solidFill>
                  <a:srgbClr val="2C2C2C"/>
                </a:solidFill>
                <a:latin typeface="Segoe UI"/>
                <a:cs typeface="Segoe UI"/>
              </a:rPr>
              <a:t>FINGERPFLASTER</a:t>
            </a:r>
            <a:r>
              <a:rPr sz="1600" spc="5" dirty="0">
                <a:solidFill>
                  <a:srgbClr val="2C2C2C"/>
                </a:solidFill>
                <a:latin typeface="Segoe UI"/>
                <a:cs typeface="Segoe UI"/>
              </a:rPr>
              <a:t> </a:t>
            </a:r>
            <a:r>
              <a:rPr sz="1600" dirty="0">
                <a:solidFill>
                  <a:srgbClr val="2C2C2C"/>
                </a:solidFill>
                <a:latin typeface="Segoe UI"/>
                <a:cs typeface="Segoe UI"/>
              </a:rPr>
              <a:t>segment</a:t>
            </a:r>
            <a:r>
              <a:rPr sz="1600" spc="-30" dirty="0">
                <a:solidFill>
                  <a:srgbClr val="2C2C2C"/>
                </a:solidFill>
                <a:latin typeface="Segoe UI"/>
                <a:cs typeface="Segoe UI"/>
              </a:rPr>
              <a:t> </a:t>
            </a:r>
            <a:r>
              <a:rPr sz="1600" dirty="0">
                <a:solidFill>
                  <a:srgbClr val="2C2C2C"/>
                </a:solidFill>
                <a:latin typeface="Segoe UI"/>
                <a:cs typeface="Segoe UI"/>
              </a:rPr>
              <a:t>is</a:t>
            </a:r>
            <a:r>
              <a:rPr sz="1600" spc="-15" dirty="0">
                <a:solidFill>
                  <a:srgbClr val="2C2C2C"/>
                </a:solidFill>
                <a:latin typeface="Segoe UI"/>
                <a:cs typeface="Segoe UI"/>
              </a:rPr>
              <a:t> </a:t>
            </a:r>
            <a:r>
              <a:rPr sz="1600" dirty="0">
                <a:solidFill>
                  <a:srgbClr val="2C2C2C"/>
                </a:solidFill>
                <a:latin typeface="Segoe UI"/>
                <a:cs typeface="Segoe UI"/>
              </a:rPr>
              <a:t>price</a:t>
            </a:r>
            <a:r>
              <a:rPr sz="1600" spc="-10" dirty="0">
                <a:solidFill>
                  <a:srgbClr val="2C2C2C"/>
                </a:solidFill>
                <a:latin typeface="Segoe UI"/>
                <a:cs typeface="Segoe UI"/>
              </a:rPr>
              <a:t> </a:t>
            </a:r>
            <a:r>
              <a:rPr sz="1600" dirty="0">
                <a:solidFill>
                  <a:srgbClr val="2C2C2C"/>
                </a:solidFill>
                <a:latin typeface="Segoe UI"/>
                <a:cs typeface="Segoe UI"/>
              </a:rPr>
              <a:t>elastic</a:t>
            </a:r>
            <a:r>
              <a:rPr sz="1600" spc="-30" dirty="0">
                <a:solidFill>
                  <a:srgbClr val="2C2C2C"/>
                </a:solidFill>
                <a:latin typeface="Segoe UI"/>
                <a:cs typeface="Segoe UI"/>
              </a:rPr>
              <a:t> </a:t>
            </a:r>
            <a:r>
              <a:rPr sz="1600" dirty="0">
                <a:solidFill>
                  <a:srgbClr val="2C2C2C"/>
                </a:solidFill>
                <a:latin typeface="Segoe UI"/>
                <a:cs typeface="Segoe UI"/>
              </a:rPr>
              <a:t>due</a:t>
            </a:r>
            <a:r>
              <a:rPr sz="1600" spc="-20" dirty="0">
                <a:solidFill>
                  <a:srgbClr val="2C2C2C"/>
                </a:solidFill>
                <a:latin typeface="Segoe UI"/>
                <a:cs typeface="Segoe UI"/>
              </a:rPr>
              <a:t> </a:t>
            </a:r>
            <a:r>
              <a:rPr sz="1600" spc="-25" dirty="0">
                <a:solidFill>
                  <a:srgbClr val="2C2C2C"/>
                </a:solidFill>
                <a:latin typeface="Segoe UI"/>
                <a:cs typeface="Segoe UI"/>
              </a:rPr>
              <a:t>to </a:t>
            </a:r>
            <a:r>
              <a:rPr sz="1600" dirty="0">
                <a:solidFill>
                  <a:srgbClr val="2C2C2C"/>
                </a:solidFill>
                <a:latin typeface="Segoe UI"/>
                <a:cs typeface="Segoe UI"/>
              </a:rPr>
              <a:t>negative</a:t>
            </a:r>
            <a:r>
              <a:rPr sz="1600" spc="-45" dirty="0">
                <a:solidFill>
                  <a:srgbClr val="2C2C2C"/>
                </a:solidFill>
                <a:latin typeface="Segoe UI"/>
                <a:cs typeface="Segoe UI"/>
              </a:rPr>
              <a:t> </a:t>
            </a:r>
            <a:r>
              <a:rPr sz="1600" dirty="0">
                <a:solidFill>
                  <a:srgbClr val="2C2C2C"/>
                </a:solidFill>
                <a:latin typeface="Segoe UI"/>
                <a:cs typeface="Segoe UI"/>
              </a:rPr>
              <a:t>Price_Ln</a:t>
            </a:r>
            <a:r>
              <a:rPr sz="1600" spc="-35" dirty="0">
                <a:solidFill>
                  <a:srgbClr val="2C2C2C"/>
                </a:solidFill>
                <a:latin typeface="Segoe UI"/>
                <a:cs typeface="Segoe UI"/>
              </a:rPr>
              <a:t> </a:t>
            </a:r>
            <a:r>
              <a:rPr sz="1600" spc="-10" dirty="0">
                <a:solidFill>
                  <a:srgbClr val="2C2C2C"/>
                </a:solidFill>
                <a:latin typeface="Segoe UI"/>
                <a:cs typeface="Segoe UI"/>
              </a:rPr>
              <a:t>coefficient</a:t>
            </a:r>
            <a:endParaRPr sz="1600">
              <a:latin typeface="Segoe UI"/>
              <a:cs typeface="Segoe UI"/>
            </a:endParaRPr>
          </a:p>
          <a:p>
            <a:pPr marL="400050" marR="240665" indent="-400050">
              <a:lnSpc>
                <a:spcPct val="100000"/>
              </a:lnSpc>
              <a:spcBef>
                <a:spcPts val="735"/>
              </a:spcBef>
              <a:buAutoNum type="romanLcPeriod"/>
              <a:tabLst>
                <a:tab pos="400050" algn="l"/>
                <a:tab pos="400685" algn="l"/>
              </a:tabLst>
            </a:pPr>
            <a:r>
              <a:rPr sz="1600" dirty="0">
                <a:solidFill>
                  <a:srgbClr val="2C2C2C"/>
                </a:solidFill>
                <a:latin typeface="Segoe UI"/>
                <a:cs typeface="Segoe UI"/>
              </a:rPr>
              <a:t>There</a:t>
            </a:r>
            <a:r>
              <a:rPr sz="1600" spc="-40" dirty="0">
                <a:solidFill>
                  <a:srgbClr val="2C2C2C"/>
                </a:solidFill>
                <a:latin typeface="Segoe UI"/>
                <a:cs typeface="Segoe UI"/>
              </a:rPr>
              <a:t> </a:t>
            </a:r>
            <a:r>
              <a:rPr sz="1600" dirty="0">
                <a:solidFill>
                  <a:srgbClr val="2C2C2C"/>
                </a:solidFill>
                <a:latin typeface="Segoe UI"/>
                <a:cs typeface="Segoe UI"/>
              </a:rPr>
              <a:t>is</a:t>
            </a:r>
            <a:r>
              <a:rPr sz="1600" spc="-35" dirty="0">
                <a:solidFill>
                  <a:srgbClr val="2C2C2C"/>
                </a:solidFill>
                <a:latin typeface="Segoe UI"/>
                <a:cs typeface="Segoe UI"/>
              </a:rPr>
              <a:t> </a:t>
            </a:r>
            <a:r>
              <a:rPr sz="1600" dirty="0">
                <a:solidFill>
                  <a:srgbClr val="2C2C2C"/>
                </a:solidFill>
                <a:latin typeface="Segoe UI"/>
                <a:cs typeface="Segoe UI"/>
              </a:rPr>
              <a:t>a</a:t>
            </a:r>
            <a:r>
              <a:rPr sz="1600" spc="-30" dirty="0">
                <a:solidFill>
                  <a:srgbClr val="2C2C2C"/>
                </a:solidFill>
                <a:latin typeface="Segoe UI"/>
                <a:cs typeface="Segoe UI"/>
              </a:rPr>
              <a:t> </a:t>
            </a:r>
            <a:r>
              <a:rPr sz="1600" dirty="0">
                <a:solidFill>
                  <a:srgbClr val="2C2C2C"/>
                </a:solidFill>
                <a:latin typeface="Segoe UI"/>
                <a:cs typeface="Segoe UI"/>
              </a:rPr>
              <a:t>strong</a:t>
            </a:r>
            <a:r>
              <a:rPr sz="1600" spc="-35" dirty="0">
                <a:solidFill>
                  <a:srgbClr val="2C2C2C"/>
                </a:solidFill>
                <a:latin typeface="Segoe UI"/>
                <a:cs typeface="Segoe UI"/>
              </a:rPr>
              <a:t> </a:t>
            </a:r>
            <a:r>
              <a:rPr sz="1600" dirty="0">
                <a:solidFill>
                  <a:srgbClr val="2C2C2C"/>
                </a:solidFill>
                <a:latin typeface="Segoe UI"/>
                <a:cs typeface="Segoe UI"/>
              </a:rPr>
              <a:t>relationship</a:t>
            </a:r>
            <a:r>
              <a:rPr sz="1600" spc="-45" dirty="0">
                <a:solidFill>
                  <a:srgbClr val="2C2C2C"/>
                </a:solidFill>
                <a:latin typeface="Segoe UI"/>
                <a:cs typeface="Segoe UI"/>
              </a:rPr>
              <a:t> </a:t>
            </a:r>
            <a:r>
              <a:rPr sz="1600" dirty="0">
                <a:solidFill>
                  <a:srgbClr val="2C2C2C"/>
                </a:solidFill>
                <a:latin typeface="Segoe UI"/>
                <a:cs typeface="Segoe UI"/>
              </a:rPr>
              <a:t>between</a:t>
            </a:r>
            <a:r>
              <a:rPr sz="1600" spc="-50" dirty="0">
                <a:solidFill>
                  <a:srgbClr val="2C2C2C"/>
                </a:solidFill>
                <a:latin typeface="Segoe UI"/>
                <a:cs typeface="Segoe UI"/>
              </a:rPr>
              <a:t> </a:t>
            </a:r>
            <a:r>
              <a:rPr sz="1600" dirty="0">
                <a:solidFill>
                  <a:srgbClr val="2C2C2C"/>
                </a:solidFill>
                <a:latin typeface="Segoe UI"/>
                <a:cs typeface="Segoe UI"/>
              </a:rPr>
              <a:t>volume</a:t>
            </a:r>
            <a:r>
              <a:rPr sz="1600" spc="-40" dirty="0">
                <a:solidFill>
                  <a:srgbClr val="2C2C2C"/>
                </a:solidFill>
                <a:latin typeface="Segoe UI"/>
                <a:cs typeface="Segoe UI"/>
              </a:rPr>
              <a:t> </a:t>
            </a:r>
            <a:r>
              <a:rPr sz="1600" spc="-25" dirty="0">
                <a:solidFill>
                  <a:srgbClr val="2C2C2C"/>
                </a:solidFill>
                <a:latin typeface="Segoe UI"/>
                <a:cs typeface="Segoe UI"/>
              </a:rPr>
              <a:t>of </a:t>
            </a:r>
            <a:r>
              <a:rPr sz="1600" dirty="0">
                <a:solidFill>
                  <a:srgbClr val="2C2C2C"/>
                </a:solidFill>
                <a:latin typeface="Segoe UI"/>
                <a:cs typeface="Segoe UI"/>
              </a:rPr>
              <a:t>the</a:t>
            </a:r>
            <a:r>
              <a:rPr sz="1600" spc="-35" dirty="0">
                <a:solidFill>
                  <a:srgbClr val="2C2C2C"/>
                </a:solidFill>
                <a:latin typeface="Segoe UI"/>
                <a:cs typeface="Segoe UI"/>
              </a:rPr>
              <a:t> </a:t>
            </a:r>
            <a:r>
              <a:rPr sz="1600" dirty="0">
                <a:solidFill>
                  <a:srgbClr val="2C2C2C"/>
                </a:solidFill>
                <a:latin typeface="Segoe UI"/>
                <a:cs typeface="Segoe UI"/>
              </a:rPr>
              <a:t>sales</a:t>
            </a:r>
            <a:r>
              <a:rPr sz="1600" spc="-25" dirty="0">
                <a:solidFill>
                  <a:srgbClr val="2C2C2C"/>
                </a:solidFill>
                <a:latin typeface="Segoe UI"/>
                <a:cs typeface="Segoe UI"/>
              </a:rPr>
              <a:t> </a:t>
            </a:r>
            <a:r>
              <a:rPr sz="1600" dirty="0">
                <a:solidFill>
                  <a:srgbClr val="2C2C2C"/>
                </a:solidFill>
                <a:latin typeface="Segoe UI"/>
                <a:cs typeface="Segoe UI"/>
              </a:rPr>
              <a:t>and</a:t>
            </a:r>
            <a:r>
              <a:rPr sz="1600" spc="-30" dirty="0">
                <a:solidFill>
                  <a:srgbClr val="2C2C2C"/>
                </a:solidFill>
                <a:latin typeface="Segoe UI"/>
                <a:cs typeface="Segoe UI"/>
              </a:rPr>
              <a:t> </a:t>
            </a:r>
            <a:r>
              <a:rPr sz="1600" dirty="0">
                <a:solidFill>
                  <a:srgbClr val="2C2C2C"/>
                </a:solidFill>
                <a:latin typeface="Segoe UI"/>
                <a:cs typeface="Segoe UI"/>
              </a:rPr>
              <a:t>TDP</a:t>
            </a:r>
            <a:r>
              <a:rPr sz="1600" spc="-15" dirty="0">
                <a:solidFill>
                  <a:srgbClr val="2C2C2C"/>
                </a:solidFill>
                <a:latin typeface="Segoe UI"/>
                <a:cs typeface="Segoe UI"/>
              </a:rPr>
              <a:t> </a:t>
            </a:r>
            <a:r>
              <a:rPr sz="1600" dirty="0">
                <a:solidFill>
                  <a:srgbClr val="2C2C2C"/>
                </a:solidFill>
                <a:latin typeface="Segoe UI"/>
                <a:cs typeface="Segoe UI"/>
              </a:rPr>
              <a:t>i.e.</a:t>
            </a:r>
            <a:r>
              <a:rPr sz="1600" spc="-10" dirty="0">
                <a:solidFill>
                  <a:srgbClr val="2C2C2C"/>
                </a:solidFill>
                <a:latin typeface="Segoe UI"/>
                <a:cs typeface="Segoe UI"/>
              </a:rPr>
              <a:t> </a:t>
            </a:r>
            <a:r>
              <a:rPr sz="1600" dirty="0">
                <a:solidFill>
                  <a:srgbClr val="2C2C2C"/>
                </a:solidFill>
                <a:latin typeface="Segoe UI"/>
                <a:cs typeface="Segoe UI"/>
              </a:rPr>
              <a:t>weighted</a:t>
            </a:r>
            <a:r>
              <a:rPr sz="1600" spc="-35" dirty="0">
                <a:solidFill>
                  <a:srgbClr val="2C2C2C"/>
                </a:solidFill>
                <a:latin typeface="Segoe UI"/>
                <a:cs typeface="Segoe UI"/>
              </a:rPr>
              <a:t> </a:t>
            </a:r>
            <a:r>
              <a:rPr sz="1600" spc="-10" dirty="0">
                <a:solidFill>
                  <a:srgbClr val="2C2C2C"/>
                </a:solidFill>
                <a:latin typeface="Segoe UI"/>
                <a:cs typeface="Segoe UI"/>
              </a:rPr>
              <a:t>distribution</a:t>
            </a:r>
            <a:endParaRPr sz="1600">
              <a:latin typeface="Segoe UI"/>
              <a:cs typeface="Segoe UI"/>
            </a:endParaRPr>
          </a:p>
          <a:p>
            <a:pPr marL="400050" marR="390525" indent="-400685">
              <a:lnSpc>
                <a:spcPct val="100000"/>
              </a:lnSpc>
              <a:spcBef>
                <a:spcPts val="795"/>
              </a:spcBef>
              <a:buAutoNum type="romanLcPeriod"/>
              <a:tabLst>
                <a:tab pos="400050" algn="l"/>
                <a:tab pos="400685" algn="l"/>
              </a:tabLst>
            </a:pPr>
            <a:r>
              <a:rPr sz="1600" dirty="0">
                <a:solidFill>
                  <a:srgbClr val="2C2C2C"/>
                </a:solidFill>
                <a:latin typeface="Segoe UI"/>
                <a:cs typeface="Segoe UI"/>
              </a:rPr>
              <a:t>Brand</a:t>
            </a:r>
            <a:r>
              <a:rPr sz="1600" spc="-40" dirty="0">
                <a:solidFill>
                  <a:srgbClr val="2C2C2C"/>
                </a:solidFill>
                <a:latin typeface="Segoe UI"/>
                <a:cs typeface="Segoe UI"/>
              </a:rPr>
              <a:t> </a:t>
            </a:r>
            <a:r>
              <a:rPr sz="1600" dirty="0">
                <a:solidFill>
                  <a:srgbClr val="2C2C2C"/>
                </a:solidFill>
                <a:latin typeface="Segoe UI"/>
                <a:cs typeface="Segoe UI"/>
              </a:rPr>
              <a:t>Hansaplast</a:t>
            </a:r>
            <a:r>
              <a:rPr sz="1600" spc="-45" dirty="0">
                <a:solidFill>
                  <a:srgbClr val="2C2C2C"/>
                </a:solidFill>
                <a:latin typeface="Segoe UI"/>
                <a:cs typeface="Segoe UI"/>
              </a:rPr>
              <a:t> </a:t>
            </a:r>
            <a:r>
              <a:rPr sz="1600" dirty="0">
                <a:solidFill>
                  <a:srgbClr val="2C2C2C"/>
                </a:solidFill>
                <a:latin typeface="Segoe UI"/>
                <a:cs typeface="Segoe UI"/>
              </a:rPr>
              <a:t>has</a:t>
            </a:r>
            <a:r>
              <a:rPr sz="1600" spc="-45" dirty="0">
                <a:solidFill>
                  <a:srgbClr val="2C2C2C"/>
                </a:solidFill>
                <a:latin typeface="Segoe UI"/>
                <a:cs typeface="Segoe UI"/>
              </a:rPr>
              <a:t> </a:t>
            </a:r>
            <a:r>
              <a:rPr sz="1600" dirty="0">
                <a:solidFill>
                  <a:srgbClr val="2C2C2C"/>
                </a:solidFill>
                <a:latin typeface="Segoe UI"/>
                <a:cs typeface="Segoe UI"/>
              </a:rPr>
              <a:t>2</a:t>
            </a:r>
            <a:r>
              <a:rPr sz="1575" baseline="26455" dirty="0">
                <a:solidFill>
                  <a:srgbClr val="2C2C2C"/>
                </a:solidFill>
                <a:latin typeface="Segoe UI"/>
                <a:cs typeface="Segoe UI"/>
              </a:rPr>
              <a:t>nd</a:t>
            </a:r>
            <a:r>
              <a:rPr sz="1575" spc="179" baseline="26455" dirty="0">
                <a:solidFill>
                  <a:srgbClr val="2C2C2C"/>
                </a:solidFill>
                <a:latin typeface="Segoe UI"/>
                <a:cs typeface="Segoe UI"/>
              </a:rPr>
              <a:t> </a:t>
            </a:r>
            <a:r>
              <a:rPr sz="1600" dirty="0">
                <a:solidFill>
                  <a:srgbClr val="2C2C2C"/>
                </a:solidFill>
                <a:latin typeface="Segoe UI"/>
                <a:cs typeface="Segoe UI"/>
              </a:rPr>
              <a:t>strongest</a:t>
            </a:r>
            <a:r>
              <a:rPr sz="1600" spc="-35" dirty="0">
                <a:solidFill>
                  <a:srgbClr val="2C2C2C"/>
                </a:solidFill>
                <a:latin typeface="Segoe UI"/>
                <a:cs typeface="Segoe UI"/>
              </a:rPr>
              <a:t> </a:t>
            </a:r>
            <a:r>
              <a:rPr sz="1600" spc="-10" dirty="0">
                <a:solidFill>
                  <a:srgbClr val="2C2C2C"/>
                </a:solidFill>
                <a:latin typeface="Segoe UI"/>
                <a:cs typeface="Segoe UI"/>
              </a:rPr>
              <a:t>recognition </a:t>
            </a:r>
            <a:r>
              <a:rPr sz="1600" dirty="0">
                <a:solidFill>
                  <a:srgbClr val="2C2C2C"/>
                </a:solidFill>
                <a:latin typeface="Segoe UI"/>
                <a:cs typeface="Segoe UI"/>
              </a:rPr>
              <a:t>after</a:t>
            </a:r>
            <a:r>
              <a:rPr sz="1600" spc="-30" dirty="0">
                <a:solidFill>
                  <a:srgbClr val="2C2C2C"/>
                </a:solidFill>
                <a:latin typeface="Segoe UI"/>
                <a:cs typeface="Segoe UI"/>
              </a:rPr>
              <a:t> </a:t>
            </a:r>
            <a:r>
              <a:rPr sz="1600" dirty="0">
                <a:solidFill>
                  <a:srgbClr val="2C2C2C"/>
                </a:solidFill>
                <a:latin typeface="Segoe UI"/>
                <a:cs typeface="Segoe UI"/>
              </a:rPr>
              <a:t>private</a:t>
            </a:r>
            <a:r>
              <a:rPr sz="1600" spc="-30" dirty="0">
                <a:solidFill>
                  <a:srgbClr val="2C2C2C"/>
                </a:solidFill>
                <a:latin typeface="Segoe UI"/>
                <a:cs typeface="Segoe UI"/>
              </a:rPr>
              <a:t> </a:t>
            </a:r>
            <a:r>
              <a:rPr sz="1600" spc="-10" dirty="0">
                <a:solidFill>
                  <a:srgbClr val="2C2C2C"/>
                </a:solidFill>
                <a:latin typeface="Segoe UI"/>
                <a:cs typeface="Segoe UI"/>
              </a:rPr>
              <a:t>labels</a:t>
            </a:r>
            <a:endParaRPr sz="1600">
              <a:latin typeface="Segoe UI"/>
              <a:cs typeface="Segoe UI"/>
            </a:endParaRPr>
          </a:p>
          <a:p>
            <a:pPr marL="400050" marR="747395" indent="-400050">
              <a:lnSpc>
                <a:spcPct val="100000"/>
              </a:lnSpc>
              <a:spcBef>
                <a:spcPts val="805"/>
              </a:spcBef>
              <a:buAutoNum type="romanLcPeriod"/>
              <a:tabLst>
                <a:tab pos="400050" algn="l"/>
                <a:tab pos="400685" algn="l"/>
              </a:tabLst>
            </a:pPr>
            <a:r>
              <a:rPr sz="1600" dirty="0">
                <a:solidFill>
                  <a:srgbClr val="2C2C2C"/>
                </a:solidFill>
                <a:latin typeface="Segoe UI"/>
                <a:cs typeface="Segoe UI"/>
              </a:rPr>
              <a:t>Seasonality</a:t>
            </a:r>
            <a:r>
              <a:rPr sz="1600" spc="-45" dirty="0">
                <a:solidFill>
                  <a:srgbClr val="2C2C2C"/>
                </a:solidFill>
                <a:latin typeface="Segoe UI"/>
                <a:cs typeface="Segoe UI"/>
              </a:rPr>
              <a:t> </a:t>
            </a:r>
            <a:r>
              <a:rPr sz="1600" dirty="0">
                <a:solidFill>
                  <a:srgbClr val="2C2C2C"/>
                </a:solidFill>
                <a:latin typeface="Segoe UI"/>
                <a:cs typeface="Segoe UI"/>
              </a:rPr>
              <a:t>factor</a:t>
            </a:r>
            <a:r>
              <a:rPr sz="1600" spc="-20" dirty="0">
                <a:solidFill>
                  <a:srgbClr val="2C2C2C"/>
                </a:solidFill>
                <a:latin typeface="Segoe UI"/>
                <a:cs typeface="Segoe UI"/>
              </a:rPr>
              <a:t> </a:t>
            </a:r>
            <a:r>
              <a:rPr sz="1600" dirty="0">
                <a:solidFill>
                  <a:srgbClr val="2C2C2C"/>
                </a:solidFill>
                <a:latin typeface="Segoe UI"/>
                <a:cs typeface="Segoe UI"/>
              </a:rPr>
              <a:t>-</a:t>
            </a:r>
            <a:r>
              <a:rPr sz="1600" spc="-25" dirty="0">
                <a:solidFill>
                  <a:srgbClr val="2C2C2C"/>
                </a:solidFill>
                <a:latin typeface="Segoe UI"/>
                <a:cs typeface="Segoe UI"/>
              </a:rPr>
              <a:t> </a:t>
            </a:r>
            <a:r>
              <a:rPr sz="1600" dirty="0">
                <a:solidFill>
                  <a:srgbClr val="2C2C2C"/>
                </a:solidFill>
                <a:latin typeface="Segoe UI"/>
                <a:cs typeface="Segoe UI"/>
              </a:rPr>
              <a:t>summer</a:t>
            </a:r>
            <a:r>
              <a:rPr sz="1600" spc="-30" dirty="0">
                <a:solidFill>
                  <a:srgbClr val="2C2C2C"/>
                </a:solidFill>
                <a:latin typeface="Segoe UI"/>
                <a:cs typeface="Segoe UI"/>
              </a:rPr>
              <a:t> </a:t>
            </a:r>
            <a:r>
              <a:rPr sz="1600" dirty="0">
                <a:solidFill>
                  <a:srgbClr val="2C2C2C"/>
                </a:solidFill>
                <a:latin typeface="Segoe UI"/>
                <a:cs typeface="Segoe UI"/>
              </a:rPr>
              <a:t>time</a:t>
            </a:r>
            <a:r>
              <a:rPr sz="1600" spc="-25" dirty="0">
                <a:solidFill>
                  <a:srgbClr val="2C2C2C"/>
                </a:solidFill>
                <a:latin typeface="Segoe UI"/>
                <a:cs typeface="Segoe UI"/>
              </a:rPr>
              <a:t> </a:t>
            </a:r>
            <a:r>
              <a:rPr sz="1600" spc="-10" dirty="0">
                <a:solidFill>
                  <a:srgbClr val="2C2C2C"/>
                </a:solidFill>
                <a:latin typeface="Segoe UI"/>
                <a:cs typeface="Segoe UI"/>
              </a:rPr>
              <a:t>positively </a:t>
            </a:r>
            <a:r>
              <a:rPr sz="1600" dirty="0">
                <a:solidFill>
                  <a:srgbClr val="2C2C2C"/>
                </a:solidFill>
                <a:latin typeface="Segoe UI"/>
                <a:cs typeface="Segoe UI"/>
              </a:rPr>
              <a:t>influences</a:t>
            </a:r>
            <a:r>
              <a:rPr sz="1600" spc="-45" dirty="0">
                <a:solidFill>
                  <a:srgbClr val="2C2C2C"/>
                </a:solidFill>
                <a:latin typeface="Segoe UI"/>
                <a:cs typeface="Segoe UI"/>
              </a:rPr>
              <a:t> </a:t>
            </a:r>
            <a:r>
              <a:rPr sz="1600" dirty="0">
                <a:solidFill>
                  <a:srgbClr val="2C2C2C"/>
                </a:solidFill>
                <a:latin typeface="Segoe UI"/>
                <a:cs typeface="Segoe UI"/>
              </a:rPr>
              <a:t>the</a:t>
            </a:r>
            <a:r>
              <a:rPr sz="1600" spc="-30" dirty="0">
                <a:solidFill>
                  <a:srgbClr val="2C2C2C"/>
                </a:solidFill>
                <a:latin typeface="Segoe UI"/>
                <a:cs typeface="Segoe UI"/>
              </a:rPr>
              <a:t> </a:t>
            </a:r>
            <a:r>
              <a:rPr sz="1600" dirty="0">
                <a:solidFill>
                  <a:srgbClr val="2C2C2C"/>
                </a:solidFill>
                <a:latin typeface="Segoe UI"/>
                <a:cs typeface="Segoe UI"/>
              </a:rPr>
              <a:t>sales</a:t>
            </a:r>
            <a:r>
              <a:rPr sz="1600" spc="-30" dirty="0">
                <a:solidFill>
                  <a:srgbClr val="2C2C2C"/>
                </a:solidFill>
                <a:latin typeface="Segoe UI"/>
                <a:cs typeface="Segoe UI"/>
              </a:rPr>
              <a:t> </a:t>
            </a:r>
            <a:r>
              <a:rPr sz="1600" spc="-10" dirty="0">
                <a:solidFill>
                  <a:srgbClr val="2C2C2C"/>
                </a:solidFill>
                <a:latin typeface="Segoe UI"/>
                <a:cs typeface="Segoe UI"/>
              </a:rPr>
              <a:t>volume</a:t>
            </a:r>
            <a:endParaRPr sz="1600">
              <a:latin typeface="Segoe UI"/>
              <a:cs typeface="Segoe UI"/>
            </a:endParaRPr>
          </a:p>
        </p:txBody>
      </p:sp>
      <p:sp>
        <p:nvSpPr>
          <p:cNvPr id="17" name="object 17"/>
          <p:cNvSpPr/>
          <p:nvPr/>
        </p:nvSpPr>
        <p:spPr>
          <a:xfrm>
            <a:off x="6321809" y="1640077"/>
            <a:ext cx="4991735" cy="1829435"/>
          </a:xfrm>
          <a:custGeom>
            <a:avLst/>
            <a:gdLst/>
            <a:ahLst/>
            <a:cxnLst/>
            <a:rect l="l" t="t" r="r" b="b"/>
            <a:pathLst>
              <a:path w="4991734" h="1829435">
                <a:moveTo>
                  <a:pt x="4991261" y="1829095"/>
                </a:moveTo>
                <a:lnTo>
                  <a:pt x="0" y="1829095"/>
                </a:lnTo>
                <a:lnTo>
                  <a:pt x="0" y="0"/>
                </a:lnTo>
                <a:lnTo>
                  <a:pt x="4991261" y="0"/>
                </a:lnTo>
                <a:lnTo>
                  <a:pt x="4991261" y="1829095"/>
                </a:lnTo>
                <a:close/>
              </a:path>
            </a:pathLst>
          </a:custGeom>
          <a:solidFill>
            <a:srgbClr val="FFFFFF"/>
          </a:solidFill>
        </p:spPr>
        <p:txBody>
          <a:bodyPr wrap="square" lIns="0" tIns="0" rIns="0" bIns="0" rtlCol="0"/>
          <a:lstStyle/>
          <a:p>
            <a:endParaRPr/>
          </a:p>
        </p:txBody>
      </p:sp>
      <p:sp>
        <p:nvSpPr>
          <p:cNvPr id="18" name="object 18"/>
          <p:cNvSpPr txBox="1"/>
          <p:nvPr/>
        </p:nvSpPr>
        <p:spPr>
          <a:xfrm>
            <a:off x="6321809" y="1595622"/>
            <a:ext cx="4991735" cy="1854835"/>
          </a:xfrm>
          <a:prstGeom prst="rect">
            <a:avLst/>
          </a:prstGeom>
        </p:spPr>
        <p:txBody>
          <a:bodyPr vert="horz" wrap="square" lIns="0" tIns="63500" rIns="0" bIns="0" rtlCol="0">
            <a:spAutoFit/>
          </a:bodyPr>
          <a:lstStyle/>
          <a:p>
            <a:pPr marR="39370" algn="r">
              <a:lnSpc>
                <a:spcPct val="100000"/>
              </a:lnSpc>
              <a:spcBef>
                <a:spcPts val="500"/>
              </a:spcBef>
              <a:tabLst>
                <a:tab pos="2501900" algn="l"/>
              </a:tabLst>
            </a:pPr>
            <a:r>
              <a:rPr sz="1000" b="1" dirty="0">
                <a:latin typeface="Segoe UI"/>
                <a:cs typeface="Segoe UI"/>
              </a:rPr>
              <a:t>Fit</a:t>
            </a:r>
            <a:r>
              <a:rPr sz="1000" b="1" spc="15" dirty="0">
                <a:latin typeface="Segoe UI"/>
                <a:cs typeface="Segoe UI"/>
              </a:rPr>
              <a:t> </a:t>
            </a:r>
            <a:r>
              <a:rPr sz="1000" b="1" spc="-10" dirty="0">
                <a:latin typeface="Segoe UI"/>
                <a:cs typeface="Segoe UI"/>
              </a:rPr>
              <a:t>Variables</a:t>
            </a:r>
            <a:r>
              <a:rPr sz="1000" b="1" dirty="0">
                <a:latin typeface="Segoe UI"/>
                <a:cs typeface="Segoe UI"/>
              </a:rPr>
              <a:t>	Adjusted</a:t>
            </a:r>
            <a:r>
              <a:rPr sz="1000" b="1" spc="-35" dirty="0">
                <a:latin typeface="Segoe UI"/>
                <a:cs typeface="Segoe UI"/>
              </a:rPr>
              <a:t> </a:t>
            </a:r>
            <a:r>
              <a:rPr sz="1000" b="1" spc="-25" dirty="0">
                <a:latin typeface="Segoe UI"/>
                <a:cs typeface="Segoe UI"/>
              </a:rPr>
              <a:t>R2</a:t>
            </a:r>
            <a:endParaRPr sz="1000">
              <a:latin typeface="Segoe UI"/>
              <a:cs typeface="Segoe UI"/>
            </a:endParaRPr>
          </a:p>
          <a:p>
            <a:pPr marR="13970" algn="r">
              <a:lnSpc>
                <a:spcPct val="100000"/>
              </a:lnSpc>
              <a:spcBef>
                <a:spcPts val="400"/>
              </a:spcBef>
              <a:tabLst>
                <a:tab pos="4610100" algn="l"/>
              </a:tabLst>
            </a:pPr>
            <a:r>
              <a:rPr sz="1000" spc="-10" dirty="0">
                <a:latin typeface="Segoe UI"/>
                <a:cs typeface="Segoe UI"/>
              </a:rPr>
              <a:t>Volume_Ln~Price_Ln</a:t>
            </a:r>
            <a:r>
              <a:rPr sz="1000" dirty="0">
                <a:latin typeface="Segoe UI"/>
                <a:cs typeface="Segoe UI"/>
              </a:rPr>
              <a:t>	</a:t>
            </a:r>
            <a:r>
              <a:rPr sz="1000" spc="-10" dirty="0">
                <a:latin typeface="Segoe UI"/>
                <a:cs typeface="Segoe UI"/>
              </a:rPr>
              <a:t>0.63%</a:t>
            </a:r>
            <a:endParaRPr sz="1000">
              <a:latin typeface="Segoe UI"/>
              <a:cs typeface="Segoe UI"/>
            </a:endParaRPr>
          </a:p>
          <a:p>
            <a:pPr marR="13970" algn="r">
              <a:lnSpc>
                <a:spcPct val="100000"/>
              </a:lnSpc>
              <a:spcBef>
                <a:spcPts val="400"/>
              </a:spcBef>
              <a:tabLst>
                <a:tab pos="4540250" algn="l"/>
              </a:tabLst>
            </a:pPr>
            <a:r>
              <a:rPr sz="1000" spc="-10" dirty="0">
                <a:latin typeface="Segoe UI"/>
                <a:cs typeface="Segoe UI"/>
              </a:rPr>
              <a:t>Volume_Ln~TDP</a:t>
            </a:r>
            <a:r>
              <a:rPr sz="1000" dirty="0">
                <a:latin typeface="Segoe UI"/>
                <a:cs typeface="Segoe UI"/>
              </a:rPr>
              <a:t>	</a:t>
            </a:r>
            <a:r>
              <a:rPr sz="1000" spc="-10" dirty="0">
                <a:latin typeface="Segoe UI"/>
                <a:cs typeface="Segoe UI"/>
              </a:rPr>
              <a:t>45.43%</a:t>
            </a:r>
            <a:endParaRPr sz="1000">
              <a:latin typeface="Segoe UI"/>
              <a:cs typeface="Segoe UI"/>
            </a:endParaRPr>
          </a:p>
          <a:p>
            <a:pPr marR="13970" algn="r">
              <a:lnSpc>
                <a:spcPct val="100000"/>
              </a:lnSpc>
              <a:spcBef>
                <a:spcPts val="400"/>
              </a:spcBef>
              <a:tabLst>
                <a:tab pos="4540250" algn="l"/>
              </a:tabLst>
            </a:pPr>
            <a:r>
              <a:rPr sz="1000" spc="-10" dirty="0">
                <a:latin typeface="Segoe UI"/>
                <a:cs typeface="Segoe UI"/>
              </a:rPr>
              <a:t>Volume_Ln~Price_Ln+TDP</a:t>
            </a:r>
            <a:r>
              <a:rPr sz="1000" dirty="0">
                <a:latin typeface="Segoe UI"/>
                <a:cs typeface="Segoe UI"/>
              </a:rPr>
              <a:t>	</a:t>
            </a:r>
            <a:r>
              <a:rPr sz="1000" spc="-10" dirty="0">
                <a:latin typeface="Segoe UI"/>
                <a:cs typeface="Segoe UI"/>
              </a:rPr>
              <a:t>47.05%</a:t>
            </a:r>
            <a:endParaRPr sz="1000">
              <a:latin typeface="Segoe UI"/>
              <a:cs typeface="Segoe UI"/>
            </a:endParaRPr>
          </a:p>
          <a:p>
            <a:pPr marR="13970" algn="r">
              <a:lnSpc>
                <a:spcPct val="100000"/>
              </a:lnSpc>
              <a:spcBef>
                <a:spcPts val="400"/>
              </a:spcBef>
              <a:tabLst>
                <a:tab pos="4540250" algn="l"/>
              </a:tabLst>
            </a:pPr>
            <a:r>
              <a:rPr sz="1000" spc="-10" dirty="0">
                <a:latin typeface="Segoe UI"/>
                <a:cs typeface="Segoe UI"/>
              </a:rPr>
              <a:t>Volume_Ln~Price_Ln+TDP+Brand</a:t>
            </a:r>
            <a:r>
              <a:rPr sz="1000" dirty="0">
                <a:latin typeface="Segoe UI"/>
                <a:cs typeface="Segoe UI"/>
              </a:rPr>
              <a:t>	</a:t>
            </a:r>
            <a:r>
              <a:rPr sz="1000" spc="-10" dirty="0">
                <a:latin typeface="Segoe UI"/>
                <a:cs typeface="Segoe UI"/>
              </a:rPr>
              <a:t>64.08%</a:t>
            </a:r>
            <a:endParaRPr sz="1000">
              <a:latin typeface="Segoe UI"/>
              <a:cs typeface="Segoe UI"/>
            </a:endParaRPr>
          </a:p>
          <a:p>
            <a:pPr marR="13970" algn="r">
              <a:lnSpc>
                <a:spcPct val="100000"/>
              </a:lnSpc>
              <a:spcBef>
                <a:spcPts val="400"/>
              </a:spcBef>
              <a:tabLst>
                <a:tab pos="4540250" algn="l"/>
              </a:tabLst>
            </a:pPr>
            <a:r>
              <a:rPr sz="1000" spc="-10" dirty="0">
                <a:latin typeface="Segoe UI"/>
                <a:cs typeface="Segoe UI"/>
              </a:rPr>
              <a:t>Volume_Ln~Price_Ln+TDP+Brand+Season</a:t>
            </a:r>
            <a:r>
              <a:rPr sz="1000" dirty="0">
                <a:latin typeface="Segoe UI"/>
                <a:cs typeface="Segoe UI"/>
              </a:rPr>
              <a:t>	</a:t>
            </a:r>
            <a:r>
              <a:rPr sz="1000" spc="-10" dirty="0">
                <a:latin typeface="Segoe UI"/>
                <a:cs typeface="Segoe UI"/>
              </a:rPr>
              <a:t>64.22%</a:t>
            </a:r>
            <a:endParaRPr sz="1000">
              <a:latin typeface="Segoe UI"/>
              <a:cs typeface="Segoe UI"/>
            </a:endParaRPr>
          </a:p>
          <a:p>
            <a:pPr marL="18415" marR="13970" algn="just">
              <a:lnSpc>
                <a:spcPct val="133400"/>
              </a:lnSpc>
              <a:tabLst>
                <a:tab pos="4559300" algn="l"/>
              </a:tabLst>
            </a:pPr>
            <a:r>
              <a:rPr sz="1000" spc="-20" dirty="0">
                <a:latin typeface="Segoe UI"/>
                <a:cs typeface="Segoe UI"/>
              </a:rPr>
              <a:t>Volume_Ln</a:t>
            </a:r>
            <a:r>
              <a:rPr sz="1000" spc="-40" dirty="0">
                <a:latin typeface="Segoe UI"/>
                <a:cs typeface="Segoe UI"/>
              </a:rPr>
              <a:t> </a:t>
            </a:r>
            <a:r>
              <a:rPr sz="1000" dirty="0">
                <a:latin typeface="Segoe UI"/>
                <a:cs typeface="Segoe UI"/>
              </a:rPr>
              <a:t>~</a:t>
            </a:r>
            <a:r>
              <a:rPr sz="1000" spc="-10" dirty="0">
                <a:latin typeface="Segoe UI"/>
                <a:cs typeface="Segoe UI"/>
              </a:rPr>
              <a:t> </a:t>
            </a:r>
            <a:r>
              <a:rPr sz="1000" spc="-20" dirty="0">
                <a:latin typeface="Segoe UI"/>
                <a:cs typeface="Segoe UI"/>
              </a:rPr>
              <a:t>Price_Ln</a:t>
            </a:r>
            <a:r>
              <a:rPr sz="1000" spc="-40" dirty="0">
                <a:latin typeface="Segoe UI"/>
                <a:cs typeface="Segoe UI"/>
              </a:rPr>
              <a:t> </a:t>
            </a:r>
            <a:r>
              <a:rPr sz="1000" dirty="0">
                <a:latin typeface="Segoe UI"/>
                <a:cs typeface="Segoe UI"/>
              </a:rPr>
              <a:t>+</a:t>
            </a:r>
            <a:r>
              <a:rPr sz="1000" spc="-10" dirty="0">
                <a:latin typeface="Segoe UI"/>
                <a:cs typeface="Segoe UI"/>
              </a:rPr>
              <a:t> TDP</a:t>
            </a:r>
            <a:r>
              <a:rPr sz="1000" spc="-35" dirty="0">
                <a:latin typeface="Segoe UI"/>
                <a:cs typeface="Segoe UI"/>
              </a:rPr>
              <a:t> </a:t>
            </a:r>
            <a:r>
              <a:rPr sz="1000" dirty="0">
                <a:latin typeface="Segoe UI"/>
                <a:cs typeface="Segoe UI"/>
              </a:rPr>
              <a:t>+</a:t>
            </a:r>
            <a:r>
              <a:rPr sz="1000" spc="-10" dirty="0">
                <a:latin typeface="Segoe UI"/>
                <a:cs typeface="Segoe UI"/>
              </a:rPr>
              <a:t> Brand+Season</a:t>
            </a:r>
            <a:r>
              <a:rPr sz="1000" spc="-40" dirty="0">
                <a:latin typeface="Segoe UI"/>
                <a:cs typeface="Segoe UI"/>
              </a:rPr>
              <a:t> </a:t>
            </a:r>
            <a:r>
              <a:rPr sz="1000" dirty="0">
                <a:latin typeface="Segoe UI"/>
                <a:cs typeface="Segoe UI"/>
              </a:rPr>
              <a:t>+</a:t>
            </a:r>
            <a:r>
              <a:rPr sz="1000" spc="-10" dirty="0">
                <a:latin typeface="Segoe UI"/>
                <a:cs typeface="Segoe UI"/>
              </a:rPr>
              <a:t> </a:t>
            </a:r>
            <a:r>
              <a:rPr sz="1000" spc="-25" dirty="0">
                <a:latin typeface="Segoe UI"/>
                <a:cs typeface="Segoe UI"/>
              </a:rPr>
              <a:t>CPI</a:t>
            </a:r>
            <a:r>
              <a:rPr sz="1000" dirty="0">
                <a:latin typeface="Segoe UI"/>
                <a:cs typeface="Segoe UI"/>
              </a:rPr>
              <a:t>	</a:t>
            </a:r>
            <a:r>
              <a:rPr sz="1000" spc="-10" dirty="0">
                <a:latin typeface="Segoe UI"/>
                <a:cs typeface="Segoe UI"/>
              </a:rPr>
              <a:t>64.24% </a:t>
            </a:r>
            <a:r>
              <a:rPr sz="1000" spc="-20" dirty="0">
                <a:latin typeface="Segoe UI"/>
                <a:cs typeface="Segoe UI"/>
              </a:rPr>
              <a:t>Volume_Ln</a:t>
            </a:r>
            <a:r>
              <a:rPr sz="1000" spc="-40" dirty="0">
                <a:latin typeface="Segoe UI"/>
                <a:cs typeface="Segoe UI"/>
              </a:rPr>
              <a:t> </a:t>
            </a:r>
            <a:r>
              <a:rPr sz="1000" dirty="0">
                <a:latin typeface="Segoe UI"/>
                <a:cs typeface="Segoe UI"/>
              </a:rPr>
              <a:t>~</a:t>
            </a:r>
            <a:r>
              <a:rPr sz="1000" spc="-10" dirty="0">
                <a:latin typeface="Segoe UI"/>
                <a:cs typeface="Segoe UI"/>
              </a:rPr>
              <a:t> </a:t>
            </a:r>
            <a:r>
              <a:rPr sz="1000" spc="-20" dirty="0">
                <a:latin typeface="Segoe UI"/>
                <a:cs typeface="Segoe UI"/>
              </a:rPr>
              <a:t>Price_Ln</a:t>
            </a:r>
            <a:r>
              <a:rPr sz="1000" spc="-40" dirty="0">
                <a:latin typeface="Segoe UI"/>
                <a:cs typeface="Segoe UI"/>
              </a:rPr>
              <a:t> </a:t>
            </a:r>
            <a:r>
              <a:rPr sz="1000" dirty="0">
                <a:latin typeface="Segoe UI"/>
                <a:cs typeface="Segoe UI"/>
              </a:rPr>
              <a:t>+</a:t>
            </a:r>
            <a:r>
              <a:rPr sz="1000" spc="-10" dirty="0">
                <a:latin typeface="Segoe UI"/>
                <a:cs typeface="Segoe UI"/>
              </a:rPr>
              <a:t> TDP</a:t>
            </a:r>
            <a:r>
              <a:rPr sz="1000" spc="-35" dirty="0">
                <a:latin typeface="Segoe UI"/>
                <a:cs typeface="Segoe UI"/>
              </a:rPr>
              <a:t> </a:t>
            </a:r>
            <a:r>
              <a:rPr sz="1000" dirty="0">
                <a:latin typeface="Segoe UI"/>
                <a:cs typeface="Segoe UI"/>
              </a:rPr>
              <a:t>+</a:t>
            </a:r>
            <a:r>
              <a:rPr sz="1000" spc="-10" dirty="0">
                <a:latin typeface="Segoe UI"/>
                <a:cs typeface="Segoe UI"/>
              </a:rPr>
              <a:t> Brand+Season</a:t>
            </a:r>
            <a:r>
              <a:rPr sz="1000" spc="-40" dirty="0">
                <a:latin typeface="Segoe UI"/>
                <a:cs typeface="Segoe UI"/>
              </a:rPr>
              <a:t> </a:t>
            </a:r>
            <a:r>
              <a:rPr sz="1000" dirty="0">
                <a:latin typeface="Segoe UI"/>
                <a:cs typeface="Segoe UI"/>
              </a:rPr>
              <a:t>+</a:t>
            </a:r>
            <a:r>
              <a:rPr sz="1000" spc="-10" dirty="0">
                <a:latin typeface="Segoe UI"/>
                <a:cs typeface="Segoe UI"/>
              </a:rPr>
              <a:t> </a:t>
            </a:r>
            <a:r>
              <a:rPr sz="1000" spc="-20" dirty="0">
                <a:latin typeface="Segoe UI"/>
                <a:cs typeface="Segoe UI"/>
              </a:rPr>
              <a:t>CPI</a:t>
            </a:r>
            <a:r>
              <a:rPr sz="1000" spc="-45" dirty="0">
                <a:latin typeface="Segoe UI"/>
                <a:cs typeface="Segoe UI"/>
              </a:rPr>
              <a:t> </a:t>
            </a:r>
            <a:r>
              <a:rPr sz="1000" dirty="0">
                <a:latin typeface="Segoe UI"/>
                <a:cs typeface="Segoe UI"/>
              </a:rPr>
              <a:t>+</a:t>
            </a:r>
            <a:r>
              <a:rPr sz="1000" spc="-5" dirty="0">
                <a:latin typeface="Segoe UI"/>
                <a:cs typeface="Segoe UI"/>
              </a:rPr>
              <a:t> </a:t>
            </a:r>
            <a:r>
              <a:rPr sz="1000" spc="-10" dirty="0">
                <a:latin typeface="Segoe UI"/>
                <a:cs typeface="Segoe UI"/>
              </a:rPr>
              <a:t>Temperature</a:t>
            </a:r>
            <a:r>
              <a:rPr sz="1000" dirty="0">
                <a:latin typeface="Segoe UI"/>
                <a:cs typeface="Segoe UI"/>
              </a:rPr>
              <a:t>	</a:t>
            </a:r>
            <a:r>
              <a:rPr sz="1000" spc="-10" dirty="0">
                <a:latin typeface="Segoe UI"/>
                <a:cs typeface="Segoe UI"/>
              </a:rPr>
              <a:t>64.25% </a:t>
            </a:r>
            <a:r>
              <a:rPr sz="1000" spc="-20" dirty="0">
                <a:latin typeface="Segoe UI"/>
                <a:cs typeface="Segoe UI"/>
              </a:rPr>
              <a:t>Volume_Ln</a:t>
            </a:r>
            <a:r>
              <a:rPr sz="1000" spc="-40" dirty="0">
                <a:latin typeface="Segoe UI"/>
                <a:cs typeface="Segoe UI"/>
              </a:rPr>
              <a:t> </a:t>
            </a:r>
            <a:r>
              <a:rPr sz="1000" dirty="0">
                <a:latin typeface="Segoe UI"/>
                <a:cs typeface="Segoe UI"/>
              </a:rPr>
              <a:t>~ </a:t>
            </a:r>
            <a:r>
              <a:rPr sz="1000" spc="-20" dirty="0">
                <a:latin typeface="Segoe UI"/>
                <a:cs typeface="Segoe UI"/>
              </a:rPr>
              <a:t>Price_Ln</a:t>
            </a:r>
            <a:r>
              <a:rPr sz="1000" spc="-35" dirty="0">
                <a:latin typeface="Segoe UI"/>
                <a:cs typeface="Segoe UI"/>
              </a:rPr>
              <a:t> </a:t>
            </a:r>
            <a:r>
              <a:rPr sz="1000" dirty="0">
                <a:latin typeface="Segoe UI"/>
                <a:cs typeface="Segoe UI"/>
              </a:rPr>
              <a:t>+</a:t>
            </a:r>
            <a:r>
              <a:rPr sz="1000" spc="-5" dirty="0">
                <a:latin typeface="Segoe UI"/>
                <a:cs typeface="Segoe UI"/>
              </a:rPr>
              <a:t> </a:t>
            </a:r>
            <a:r>
              <a:rPr sz="1000" spc="-10" dirty="0">
                <a:latin typeface="Segoe UI"/>
                <a:cs typeface="Segoe UI"/>
              </a:rPr>
              <a:t>TDP</a:t>
            </a:r>
            <a:r>
              <a:rPr sz="1000" spc="-30" dirty="0">
                <a:latin typeface="Segoe UI"/>
                <a:cs typeface="Segoe UI"/>
              </a:rPr>
              <a:t> </a:t>
            </a:r>
            <a:r>
              <a:rPr sz="1000" dirty="0">
                <a:latin typeface="Segoe UI"/>
                <a:cs typeface="Segoe UI"/>
              </a:rPr>
              <a:t>+</a:t>
            </a:r>
            <a:r>
              <a:rPr sz="1000" spc="-5" dirty="0">
                <a:latin typeface="Segoe UI"/>
                <a:cs typeface="Segoe UI"/>
              </a:rPr>
              <a:t> </a:t>
            </a:r>
            <a:r>
              <a:rPr sz="1000" spc="-10" dirty="0">
                <a:latin typeface="Segoe UI"/>
                <a:cs typeface="Segoe UI"/>
              </a:rPr>
              <a:t>Brand+Season</a:t>
            </a:r>
            <a:r>
              <a:rPr sz="1000" spc="-35" dirty="0">
                <a:latin typeface="Segoe UI"/>
                <a:cs typeface="Segoe UI"/>
              </a:rPr>
              <a:t> </a:t>
            </a:r>
            <a:r>
              <a:rPr sz="1000" dirty="0">
                <a:latin typeface="Segoe UI"/>
                <a:cs typeface="Segoe UI"/>
              </a:rPr>
              <a:t>+</a:t>
            </a:r>
            <a:r>
              <a:rPr sz="1000" spc="-5" dirty="0">
                <a:latin typeface="Segoe UI"/>
                <a:cs typeface="Segoe UI"/>
              </a:rPr>
              <a:t> </a:t>
            </a:r>
            <a:r>
              <a:rPr sz="1000" spc="-20" dirty="0">
                <a:latin typeface="Segoe UI"/>
                <a:cs typeface="Segoe UI"/>
              </a:rPr>
              <a:t>CPI</a:t>
            </a:r>
            <a:r>
              <a:rPr sz="1000" spc="-40" dirty="0">
                <a:latin typeface="Segoe UI"/>
                <a:cs typeface="Segoe UI"/>
              </a:rPr>
              <a:t> </a:t>
            </a:r>
            <a:r>
              <a:rPr sz="1000" dirty="0">
                <a:latin typeface="Segoe UI"/>
                <a:cs typeface="Segoe UI"/>
              </a:rPr>
              <a:t>+</a:t>
            </a:r>
            <a:r>
              <a:rPr sz="1000" spc="-5" dirty="0">
                <a:latin typeface="Segoe UI"/>
                <a:cs typeface="Segoe UI"/>
              </a:rPr>
              <a:t> </a:t>
            </a:r>
            <a:r>
              <a:rPr sz="1000" spc="-20" dirty="0">
                <a:latin typeface="Segoe UI"/>
                <a:cs typeface="Segoe UI"/>
              </a:rPr>
              <a:t>Temperature</a:t>
            </a:r>
            <a:r>
              <a:rPr sz="1000" spc="-45" dirty="0">
                <a:latin typeface="Segoe UI"/>
                <a:cs typeface="Segoe UI"/>
              </a:rPr>
              <a:t> </a:t>
            </a:r>
            <a:r>
              <a:rPr sz="1000" dirty="0">
                <a:latin typeface="Segoe UI"/>
                <a:cs typeface="Segoe UI"/>
              </a:rPr>
              <a:t>+</a:t>
            </a:r>
            <a:r>
              <a:rPr sz="1000" spc="-5" dirty="0">
                <a:latin typeface="Segoe UI"/>
                <a:cs typeface="Segoe UI"/>
              </a:rPr>
              <a:t> </a:t>
            </a:r>
            <a:r>
              <a:rPr sz="1000" spc="-20" dirty="0">
                <a:latin typeface="Segoe UI"/>
                <a:cs typeface="Segoe UI"/>
              </a:rPr>
              <a:t>Suns</a:t>
            </a:r>
            <a:r>
              <a:rPr sz="1000" dirty="0">
                <a:latin typeface="Segoe UI"/>
                <a:cs typeface="Segoe UI"/>
              </a:rPr>
              <a:t>	</a:t>
            </a:r>
            <a:r>
              <a:rPr sz="1000" spc="-10" dirty="0">
                <a:latin typeface="Segoe UI"/>
                <a:cs typeface="Segoe UI"/>
              </a:rPr>
              <a:t>64.25%</a:t>
            </a:r>
            <a:endParaRPr sz="1000">
              <a:latin typeface="Segoe UI"/>
              <a:cs typeface="Segoe UI"/>
            </a:endParaRPr>
          </a:p>
        </p:txBody>
      </p:sp>
      <p:grpSp>
        <p:nvGrpSpPr>
          <p:cNvPr id="19" name="object 19"/>
          <p:cNvGrpSpPr/>
          <p:nvPr/>
        </p:nvGrpSpPr>
        <p:grpSpPr>
          <a:xfrm>
            <a:off x="6315455" y="3469171"/>
            <a:ext cx="4998085" cy="635"/>
            <a:chOff x="6315455" y="3469171"/>
            <a:chExt cx="4998085" cy="635"/>
          </a:xfrm>
        </p:grpSpPr>
        <p:sp>
          <p:nvSpPr>
            <p:cNvPr id="20" name="object 20"/>
            <p:cNvSpPr/>
            <p:nvPr/>
          </p:nvSpPr>
          <p:spPr>
            <a:xfrm>
              <a:off x="6315455" y="3469173"/>
              <a:ext cx="0" cy="635"/>
            </a:xfrm>
            <a:custGeom>
              <a:avLst/>
              <a:gdLst/>
              <a:ahLst/>
              <a:cxnLst/>
              <a:rect l="l" t="t" r="r" b="b"/>
              <a:pathLst>
                <a:path h="635">
                  <a:moveTo>
                    <a:pt x="0" y="0"/>
                  </a:moveTo>
                  <a:lnTo>
                    <a:pt x="0" y="8"/>
                  </a:lnTo>
                </a:path>
              </a:pathLst>
            </a:custGeom>
            <a:ln w="3175">
              <a:solidFill>
                <a:srgbClr val="D3D3D3"/>
              </a:solidFill>
            </a:ln>
          </p:spPr>
          <p:txBody>
            <a:bodyPr wrap="square" lIns="0" tIns="0" rIns="0" bIns="0" rtlCol="0"/>
            <a:lstStyle/>
            <a:p>
              <a:endParaRPr/>
            </a:p>
          </p:txBody>
        </p:sp>
        <p:sp>
          <p:nvSpPr>
            <p:cNvPr id="21" name="object 21"/>
            <p:cNvSpPr/>
            <p:nvPr/>
          </p:nvSpPr>
          <p:spPr>
            <a:xfrm>
              <a:off x="6315458" y="3469172"/>
              <a:ext cx="6350" cy="635"/>
            </a:xfrm>
            <a:custGeom>
              <a:avLst/>
              <a:gdLst/>
              <a:ahLst/>
              <a:cxnLst/>
              <a:rect l="l" t="t" r="r" b="b"/>
              <a:pathLst>
                <a:path w="6350" h="635">
                  <a:moveTo>
                    <a:pt x="6350" y="9"/>
                  </a:moveTo>
                  <a:lnTo>
                    <a:pt x="0" y="9"/>
                  </a:lnTo>
                  <a:lnTo>
                    <a:pt x="6350" y="0"/>
                  </a:lnTo>
                  <a:close/>
                </a:path>
              </a:pathLst>
            </a:custGeom>
            <a:solidFill>
              <a:srgbClr val="D3D3D3"/>
            </a:solidFill>
          </p:spPr>
          <p:txBody>
            <a:bodyPr wrap="square" lIns="0" tIns="0" rIns="0" bIns="0" rtlCol="0"/>
            <a:lstStyle/>
            <a:p>
              <a:endParaRPr/>
            </a:p>
          </p:txBody>
        </p:sp>
        <p:sp>
          <p:nvSpPr>
            <p:cNvPr id="22" name="object 22"/>
            <p:cNvSpPr/>
            <p:nvPr/>
          </p:nvSpPr>
          <p:spPr>
            <a:xfrm>
              <a:off x="10493896" y="3469172"/>
              <a:ext cx="0" cy="635"/>
            </a:xfrm>
            <a:custGeom>
              <a:avLst/>
              <a:gdLst/>
              <a:ahLst/>
              <a:cxnLst/>
              <a:rect l="l" t="t" r="r" b="b"/>
              <a:pathLst>
                <a:path h="635">
                  <a:moveTo>
                    <a:pt x="0" y="0"/>
                  </a:moveTo>
                  <a:lnTo>
                    <a:pt x="0" y="9"/>
                  </a:lnTo>
                </a:path>
              </a:pathLst>
            </a:custGeom>
            <a:ln w="3175">
              <a:solidFill>
                <a:srgbClr val="D3D3D3"/>
              </a:solidFill>
            </a:ln>
          </p:spPr>
          <p:txBody>
            <a:bodyPr wrap="square" lIns="0" tIns="0" rIns="0" bIns="0" rtlCol="0"/>
            <a:lstStyle/>
            <a:p>
              <a:endParaRPr/>
            </a:p>
          </p:txBody>
        </p:sp>
        <p:sp>
          <p:nvSpPr>
            <p:cNvPr id="23" name="object 23"/>
            <p:cNvSpPr/>
            <p:nvPr/>
          </p:nvSpPr>
          <p:spPr>
            <a:xfrm>
              <a:off x="10493898" y="3469171"/>
              <a:ext cx="6350" cy="635"/>
            </a:xfrm>
            <a:custGeom>
              <a:avLst/>
              <a:gdLst/>
              <a:ahLst/>
              <a:cxnLst/>
              <a:rect l="l" t="t" r="r" b="b"/>
              <a:pathLst>
                <a:path w="6350" h="635">
                  <a:moveTo>
                    <a:pt x="6350" y="10"/>
                  </a:moveTo>
                  <a:lnTo>
                    <a:pt x="0" y="10"/>
                  </a:lnTo>
                  <a:lnTo>
                    <a:pt x="6350" y="0"/>
                  </a:lnTo>
                  <a:close/>
                </a:path>
              </a:pathLst>
            </a:custGeom>
            <a:solidFill>
              <a:srgbClr val="D3D3D3"/>
            </a:solidFill>
          </p:spPr>
          <p:txBody>
            <a:bodyPr wrap="square" lIns="0" tIns="0" rIns="0" bIns="0" rtlCol="0"/>
            <a:lstStyle/>
            <a:p>
              <a:endParaRPr/>
            </a:p>
          </p:txBody>
        </p:sp>
        <p:sp>
          <p:nvSpPr>
            <p:cNvPr id="24" name="object 24"/>
            <p:cNvSpPr/>
            <p:nvPr/>
          </p:nvSpPr>
          <p:spPr>
            <a:xfrm>
              <a:off x="11306723" y="3469172"/>
              <a:ext cx="0" cy="635"/>
            </a:xfrm>
            <a:custGeom>
              <a:avLst/>
              <a:gdLst/>
              <a:ahLst/>
              <a:cxnLst/>
              <a:rect l="l" t="t" r="r" b="b"/>
              <a:pathLst>
                <a:path h="635">
                  <a:moveTo>
                    <a:pt x="0" y="0"/>
                  </a:moveTo>
                  <a:lnTo>
                    <a:pt x="0" y="10"/>
                  </a:lnTo>
                </a:path>
              </a:pathLst>
            </a:custGeom>
            <a:ln w="3175">
              <a:solidFill>
                <a:srgbClr val="D3D3D3"/>
              </a:solidFill>
            </a:ln>
          </p:spPr>
          <p:txBody>
            <a:bodyPr wrap="square" lIns="0" tIns="0" rIns="0" bIns="0" rtlCol="0"/>
            <a:lstStyle/>
            <a:p>
              <a:endParaRPr/>
            </a:p>
          </p:txBody>
        </p:sp>
        <p:sp>
          <p:nvSpPr>
            <p:cNvPr id="25" name="object 25"/>
            <p:cNvSpPr/>
            <p:nvPr/>
          </p:nvSpPr>
          <p:spPr>
            <a:xfrm>
              <a:off x="11306726" y="3469171"/>
              <a:ext cx="6350" cy="635"/>
            </a:xfrm>
            <a:custGeom>
              <a:avLst/>
              <a:gdLst/>
              <a:ahLst/>
              <a:cxnLst/>
              <a:rect l="l" t="t" r="r" b="b"/>
              <a:pathLst>
                <a:path w="6350" h="635">
                  <a:moveTo>
                    <a:pt x="6343" y="6"/>
                  </a:moveTo>
                  <a:lnTo>
                    <a:pt x="0" y="6"/>
                  </a:lnTo>
                  <a:lnTo>
                    <a:pt x="6343" y="0"/>
                  </a:lnTo>
                  <a:close/>
                </a:path>
              </a:pathLst>
            </a:custGeom>
            <a:solidFill>
              <a:srgbClr val="D3D3D3"/>
            </a:solidFill>
          </p:spPr>
          <p:txBody>
            <a:bodyPr wrap="square" lIns="0" tIns="0" rIns="0" bIns="0" rtlCol="0"/>
            <a:lstStyle/>
            <a:p>
              <a:endParaRPr/>
            </a:p>
          </p:txBody>
        </p:sp>
      </p:grpSp>
      <p:graphicFrame>
        <p:nvGraphicFramePr>
          <p:cNvPr id="26" name="object 26"/>
          <p:cNvGraphicFramePr>
            <a:graphicFrameLocks noGrp="1"/>
          </p:cNvGraphicFramePr>
          <p:nvPr/>
        </p:nvGraphicFramePr>
        <p:xfrm>
          <a:off x="919119" y="4154424"/>
          <a:ext cx="4368164" cy="2491103"/>
        </p:xfrm>
        <a:graphic>
          <a:graphicData uri="http://schemas.openxmlformats.org/drawingml/2006/table">
            <a:tbl>
              <a:tblPr firstRow="1" bandRow="1">
                <a:tableStyleId>{2D5ABB26-0587-4C30-8999-92F81FD0307C}</a:tableStyleId>
              </a:tblPr>
              <a:tblGrid>
                <a:gridCol w="2626995">
                  <a:extLst>
                    <a:ext uri="{9D8B030D-6E8A-4147-A177-3AD203B41FA5}">
                      <a16:colId xmlns:a16="http://schemas.microsoft.com/office/drawing/2014/main" val="20000"/>
                    </a:ext>
                  </a:extLst>
                </a:gridCol>
                <a:gridCol w="995044">
                  <a:extLst>
                    <a:ext uri="{9D8B030D-6E8A-4147-A177-3AD203B41FA5}">
                      <a16:colId xmlns:a16="http://schemas.microsoft.com/office/drawing/2014/main" val="20001"/>
                    </a:ext>
                  </a:extLst>
                </a:gridCol>
                <a:gridCol w="746125">
                  <a:extLst>
                    <a:ext uri="{9D8B030D-6E8A-4147-A177-3AD203B41FA5}">
                      <a16:colId xmlns:a16="http://schemas.microsoft.com/office/drawing/2014/main" val="20002"/>
                    </a:ext>
                  </a:extLst>
                </a:gridCol>
              </a:tblGrid>
              <a:tr h="248285">
                <a:tc>
                  <a:txBody>
                    <a:bodyPr/>
                    <a:lstStyle/>
                    <a:p>
                      <a:pPr marR="1270" algn="ctr">
                        <a:lnSpc>
                          <a:spcPct val="100000"/>
                        </a:lnSpc>
                        <a:spcBef>
                          <a:spcPts val="265"/>
                        </a:spcBef>
                      </a:pPr>
                      <a:r>
                        <a:rPr sz="1200" b="1" spc="-10" dirty="0">
                          <a:latin typeface="Segoe UI"/>
                          <a:cs typeface="Segoe UI"/>
                        </a:rPr>
                        <a:t>Variables</a:t>
                      </a:r>
                      <a:endParaRPr sz="1200">
                        <a:latin typeface="Segoe UI"/>
                        <a:cs typeface="Segoe UI"/>
                      </a:endParaRPr>
                    </a:p>
                  </a:txBody>
                  <a:tcPr marL="0" marR="0" marT="33655" marB="0">
                    <a:solidFill>
                      <a:srgbClr val="FFFFFF"/>
                    </a:solidFill>
                  </a:tcPr>
                </a:tc>
                <a:tc>
                  <a:txBody>
                    <a:bodyPr/>
                    <a:lstStyle/>
                    <a:p>
                      <a:pPr marL="326390">
                        <a:lnSpc>
                          <a:spcPct val="100000"/>
                        </a:lnSpc>
                        <a:spcBef>
                          <a:spcPts val="265"/>
                        </a:spcBef>
                      </a:pPr>
                      <a:r>
                        <a:rPr sz="1200" b="1" spc="-20" dirty="0">
                          <a:latin typeface="Segoe UI"/>
                          <a:cs typeface="Segoe UI"/>
                        </a:rPr>
                        <a:t>Coef</a:t>
                      </a:r>
                      <a:endParaRPr sz="1200">
                        <a:latin typeface="Segoe UI"/>
                        <a:cs typeface="Segoe UI"/>
                      </a:endParaRPr>
                    </a:p>
                  </a:txBody>
                  <a:tcPr marL="0" marR="0" marT="33655" marB="0">
                    <a:solidFill>
                      <a:srgbClr val="FFFFFF"/>
                    </a:solidFill>
                  </a:tcPr>
                </a:tc>
                <a:tc>
                  <a:txBody>
                    <a:bodyPr/>
                    <a:lstStyle/>
                    <a:p>
                      <a:pPr marR="253365" algn="r">
                        <a:lnSpc>
                          <a:spcPct val="100000"/>
                        </a:lnSpc>
                        <a:spcBef>
                          <a:spcPts val="265"/>
                        </a:spcBef>
                      </a:pPr>
                      <a:r>
                        <a:rPr sz="1200" b="1" spc="-25" dirty="0">
                          <a:latin typeface="Segoe UI"/>
                          <a:cs typeface="Segoe UI"/>
                        </a:rPr>
                        <a:t>Sig</a:t>
                      </a:r>
                      <a:endParaRPr sz="1200">
                        <a:latin typeface="Segoe UI"/>
                        <a:cs typeface="Segoe UI"/>
                      </a:endParaRPr>
                    </a:p>
                  </a:txBody>
                  <a:tcPr marL="0" marR="0" marT="33655" marB="0">
                    <a:solidFill>
                      <a:srgbClr val="FFFFFF"/>
                    </a:solidFill>
                  </a:tcPr>
                </a:tc>
                <a:extLst>
                  <a:ext uri="{0D108BD9-81ED-4DB2-BD59-A6C34878D82A}">
                    <a16:rowId xmlns:a16="http://schemas.microsoft.com/office/drawing/2014/main" val="10000"/>
                  </a:ext>
                </a:extLst>
              </a:tr>
              <a:tr h="248285">
                <a:tc>
                  <a:txBody>
                    <a:bodyPr/>
                    <a:lstStyle/>
                    <a:p>
                      <a:pPr marL="22860">
                        <a:lnSpc>
                          <a:spcPct val="100000"/>
                        </a:lnSpc>
                        <a:spcBef>
                          <a:spcPts val="265"/>
                        </a:spcBef>
                      </a:pPr>
                      <a:r>
                        <a:rPr sz="1200" spc="-10" dirty="0">
                          <a:latin typeface="Segoe UI"/>
                          <a:cs typeface="Segoe UI"/>
                        </a:rPr>
                        <a:t>(Intercept)</a:t>
                      </a:r>
                      <a:endParaRPr sz="1200">
                        <a:latin typeface="Segoe UI"/>
                        <a:cs typeface="Segoe UI"/>
                      </a:endParaRPr>
                    </a:p>
                  </a:txBody>
                  <a:tcPr marL="0" marR="0" marT="33655" marB="0">
                    <a:solidFill>
                      <a:srgbClr val="FFFFFF"/>
                    </a:solidFill>
                  </a:tcPr>
                </a:tc>
                <a:tc>
                  <a:txBody>
                    <a:bodyPr/>
                    <a:lstStyle/>
                    <a:p>
                      <a:pPr marR="69850" algn="r">
                        <a:lnSpc>
                          <a:spcPct val="100000"/>
                        </a:lnSpc>
                        <a:spcBef>
                          <a:spcPts val="265"/>
                        </a:spcBef>
                      </a:pPr>
                      <a:r>
                        <a:rPr sz="1200" spc="-10" dirty="0">
                          <a:latin typeface="Segoe UI"/>
                          <a:cs typeface="Segoe UI"/>
                        </a:rPr>
                        <a:t>3.9901</a:t>
                      </a:r>
                      <a:endParaRPr sz="1200">
                        <a:latin typeface="Segoe UI"/>
                        <a:cs typeface="Segoe UI"/>
                      </a:endParaRPr>
                    </a:p>
                  </a:txBody>
                  <a:tcPr marL="0" marR="0" marT="33655" marB="0">
                    <a:solidFill>
                      <a:srgbClr val="62BD7A"/>
                    </a:solidFill>
                  </a:tcPr>
                </a:tc>
                <a:tc>
                  <a:txBody>
                    <a:bodyPr/>
                    <a:lstStyle/>
                    <a:p>
                      <a:pPr marR="287655" algn="r">
                        <a:lnSpc>
                          <a:spcPct val="100000"/>
                        </a:lnSpc>
                        <a:spcBef>
                          <a:spcPts val="265"/>
                        </a:spcBef>
                      </a:pPr>
                      <a:r>
                        <a:rPr sz="1200" dirty="0">
                          <a:latin typeface="Webdings"/>
                          <a:cs typeface="Webdings"/>
                        </a:rPr>
                        <a:t></a:t>
                      </a:r>
                      <a:endParaRPr sz="1200">
                        <a:latin typeface="Webdings"/>
                        <a:cs typeface="Webdings"/>
                      </a:endParaRPr>
                    </a:p>
                  </a:txBody>
                  <a:tcPr marL="0" marR="0" marT="33655" marB="0">
                    <a:solidFill>
                      <a:srgbClr val="FFFFFF"/>
                    </a:solidFill>
                  </a:tcPr>
                </a:tc>
                <a:extLst>
                  <a:ext uri="{0D108BD9-81ED-4DB2-BD59-A6C34878D82A}">
                    <a16:rowId xmlns:a16="http://schemas.microsoft.com/office/drawing/2014/main" val="10001"/>
                  </a:ext>
                </a:extLst>
              </a:tr>
              <a:tr h="248285">
                <a:tc>
                  <a:txBody>
                    <a:bodyPr/>
                    <a:lstStyle/>
                    <a:p>
                      <a:pPr marL="22860">
                        <a:lnSpc>
                          <a:spcPct val="100000"/>
                        </a:lnSpc>
                        <a:spcBef>
                          <a:spcPts val="265"/>
                        </a:spcBef>
                      </a:pPr>
                      <a:r>
                        <a:rPr sz="1200" spc="-10" dirty="0">
                          <a:latin typeface="Segoe UI"/>
                          <a:cs typeface="Segoe UI"/>
                        </a:rPr>
                        <a:t>Price_Ln</a:t>
                      </a:r>
                      <a:endParaRPr sz="1200">
                        <a:latin typeface="Segoe UI"/>
                        <a:cs typeface="Segoe UI"/>
                      </a:endParaRPr>
                    </a:p>
                  </a:txBody>
                  <a:tcPr marL="0" marR="0" marT="33655" marB="0">
                    <a:solidFill>
                      <a:srgbClr val="FFFFFF"/>
                    </a:solidFill>
                  </a:tcPr>
                </a:tc>
                <a:tc>
                  <a:txBody>
                    <a:bodyPr/>
                    <a:lstStyle/>
                    <a:p>
                      <a:pPr marR="20955" algn="r">
                        <a:lnSpc>
                          <a:spcPct val="100000"/>
                        </a:lnSpc>
                        <a:spcBef>
                          <a:spcPts val="265"/>
                        </a:spcBef>
                      </a:pPr>
                      <a:r>
                        <a:rPr sz="1200" spc="-10" dirty="0">
                          <a:latin typeface="Segoe UI"/>
                          <a:cs typeface="Segoe UI"/>
                        </a:rPr>
                        <a:t>(1.0818)</a:t>
                      </a:r>
                      <a:endParaRPr sz="1200">
                        <a:latin typeface="Segoe UI"/>
                        <a:cs typeface="Segoe UI"/>
                      </a:endParaRPr>
                    </a:p>
                  </a:txBody>
                  <a:tcPr marL="0" marR="0" marT="33655" marB="0">
                    <a:solidFill>
                      <a:srgbClr val="F8696B"/>
                    </a:solidFill>
                  </a:tcPr>
                </a:tc>
                <a:tc>
                  <a:txBody>
                    <a:bodyPr/>
                    <a:lstStyle/>
                    <a:p>
                      <a:pPr marR="287655" algn="r">
                        <a:lnSpc>
                          <a:spcPct val="100000"/>
                        </a:lnSpc>
                        <a:spcBef>
                          <a:spcPts val="265"/>
                        </a:spcBef>
                      </a:pPr>
                      <a:r>
                        <a:rPr sz="1200" dirty="0">
                          <a:latin typeface="Webdings"/>
                          <a:cs typeface="Webdings"/>
                        </a:rPr>
                        <a:t></a:t>
                      </a:r>
                      <a:endParaRPr sz="1200">
                        <a:latin typeface="Webdings"/>
                        <a:cs typeface="Webdings"/>
                      </a:endParaRPr>
                    </a:p>
                  </a:txBody>
                  <a:tcPr marL="0" marR="0" marT="33655" marB="0">
                    <a:solidFill>
                      <a:srgbClr val="FFFFFF"/>
                    </a:solidFill>
                  </a:tcPr>
                </a:tc>
                <a:extLst>
                  <a:ext uri="{0D108BD9-81ED-4DB2-BD59-A6C34878D82A}">
                    <a16:rowId xmlns:a16="http://schemas.microsoft.com/office/drawing/2014/main" val="10002"/>
                  </a:ext>
                </a:extLst>
              </a:tr>
              <a:tr h="248285">
                <a:tc>
                  <a:txBody>
                    <a:bodyPr/>
                    <a:lstStyle/>
                    <a:p>
                      <a:pPr marL="22860">
                        <a:lnSpc>
                          <a:spcPct val="100000"/>
                        </a:lnSpc>
                        <a:spcBef>
                          <a:spcPts val="265"/>
                        </a:spcBef>
                      </a:pPr>
                      <a:r>
                        <a:rPr sz="1200" spc="-25" dirty="0">
                          <a:latin typeface="Segoe UI"/>
                          <a:cs typeface="Segoe UI"/>
                        </a:rPr>
                        <a:t>TDP</a:t>
                      </a:r>
                      <a:endParaRPr sz="1200">
                        <a:latin typeface="Segoe UI"/>
                        <a:cs typeface="Segoe UI"/>
                      </a:endParaRPr>
                    </a:p>
                  </a:txBody>
                  <a:tcPr marL="0" marR="0" marT="33655" marB="0">
                    <a:solidFill>
                      <a:srgbClr val="FFFFFF"/>
                    </a:solidFill>
                  </a:tcPr>
                </a:tc>
                <a:tc>
                  <a:txBody>
                    <a:bodyPr/>
                    <a:lstStyle/>
                    <a:p>
                      <a:pPr marR="69850" algn="r">
                        <a:lnSpc>
                          <a:spcPct val="100000"/>
                        </a:lnSpc>
                        <a:spcBef>
                          <a:spcPts val="265"/>
                        </a:spcBef>
                      </a:pPr>
                      <a:r>
                        <a:rPr sz="1200" spc="-10" dirty="0">
                          <a:latin typeface="Segoe UI"/>
                          <a:cs typeface="Segoe UI"/>
                        </a:rPr>
                        <a:t>0.1342</a:t>
                      </a:r>
                      <a:endParaRPr sz="1200">
                        <a:latin typeface="Segoe UI"/>
                        <a:cs typeface="Segoe UI"/>
                      </a:endParaRPr>
                    </a:p>
                  </a:txBody>
                  <a:tcPr marL="0" marR="0" marT="33655" marB="0">
                    <a:solidFill>
                      <a:srgbClr val="FDE082"/>
                    </a:solidFill>
                  </a:tcPr>
                </a:tc>
                <a:tc>
                  <a:txBody>
                    <a:bodyPr/>
                    <a:lstStyle/>
                    <a:p>
                      <a:pPr marR="287655" algn="r">
                        <a:lnSpc>
                          <a:spcPct val="100000"/>
                        </a:lnSpc>
                        <a:spcBef>
                          <a:spcPts val="265"/>
                        </a:spcBef>
                      </a:pPr>
                      <a:r>
                        <a:rPr sz="1200" dirty="0">
                          <a:latin typeface="Webdings"/>
                          <a:cs typeface="Webdings"/>
                        </a:rPr>
                        <a:t></a:t>
                      </a:r>
                      <a:endParaRPr sz="1200">
                        <a:latin typeface="Webdings"/>
                        <a:cs typeface="Webdings"/>
                      </a:endParaRPr>
                    </a:p>
                  </a:txBody>
                  <a:tcPr marL="0" marR="0" marT="33655" marB="0">
                    <a:solidFill>
                      <a:srgbClr val="FFFFFF"/>
                    </a:solidFill>
                  </a:tcPr>
                </a:tc>
                <a:extLst>
                  <a:ext uri="{0D108BD9-81ED-4DB2-BD59-A6C34878D82A}">
                    <a16:rowId xmlns:a16="http://schemas.microsoft.com/office/drawing/2014/main" val="10003"/>
                  </a:ext>
                </a:extLst>
              </a:tr>
              <a:tr h="248285">
                <a:tc>
                  <a:txBody>
                    <a:bodyPr/>
                    <a:lstStyle/>
                    <a:p>
                      <a:pPr marL="22860">
                        <a:lnSpc>
                          <a:spcPct val="100000"/>
                        </a:lnSpc>
                        <a:spcBef>
                          <a:spcPts val="265"/>
                        </a:spcBef>
                      </a:pPr>
                      <a:r>
                        <a:rPr sz="1200" spc="-10" dirty="0">
                          <a:latin typeface="Segoe UI"/>
                          <a:cs typeface="Segoe UI"/>
                        </a:rPr>
                        <a:t>BrandGOTHAPLAST</a:t>
                      </a:r>
                      <a:endParaRPr sz="1200">
                        <a:latin typeface="Segoe UI"/>
                        <a:cs typeface="Segoe UI"/>
                      </a:endParaRPr>
                    </a:p>
                  </a:txBody>
                  <a:tcPr marL="0" marR="0" marT="33655" marB="0">
                    <a:solidFill>
                      <a:srgbClr val="FFFFFF"/>
                    </a:solidFill>
                  </a:tcPr>
                </a:tc>
                <a:tc>
                  <a:txBody>
                    <a:bodyPr/>
                    <a:lstStyle/>
                    <a:p>
                      <a:pPr marR="69850" algn="r">
                        <a:lnSpc>
                          <a:spcPct val="100000"/>
                        </a:lnSpc>
                        <a:spcBef>
                          <a:spcPts val="265"/>
                        </a:spcBef>
                      </a:pPr>
                      <a:r>
                        <a:rPr sz="1200" spc="-10" dirty="0">
                          <a:latin typeface="Segoe UI"/>
                          <a:cs typeface="Segoe UI"/>
                        </a:rPr>
                        <a:t>0.9338</a:t>
                      </a:r>
                      <a:endParaRPr sz="1200">
                        <a:latin typeface="Segoe UI"/>
                        <a:cs typeface="Segoe UI"/>
                      </a:endParaRPr>
                    </a:p>
                  </a:txBody>
                  <a:tcPr marL="0" marR="0" marT="33655" marB="0">
                    <a:solidFill>
                      <a:srgbClr val="E1E283"/>
                    </a:solidFill>
                  </a:tcPr>
                </a:tc>
                <a:tc>
                  <a:txBody>
                    <a:bodyPr/>
                    <a:lstStyle/>
                    <a:p>
                      <a:pPr marR="287655" algn="r">
                        <a:lnSpc>
                          <a:spcPct val="100000"/>
                        </a:lnSpc>
                        <a:spcBef>
                          <a:spcPts val="265"/>
                        </a:spcBef>
                      </a:pPr>
                      <a:r>
                        <a:rPr sz="1200" dirty="0">
                          <a:latin typeface="Webdings"/>
                          <a:cs typeface="Webdings"/>
                        </a:rPr>
                        <a:t></a:t>
                      </a:r>
                      <a:endParaRPr sz="1200">
                        <a:latin typeface="Webdings"/>
                        <a:cs typeface="Webdings"/>
                      </a:endParaRPr>
                    </a:p>
                  </a:txBody>
                  <a:tcPr marL="0" marR="0" marT="33655" marB="0">
                    <a:solidFill>
                      <a:srgbClr val="FFFFFF"/>
                    </a:solidFill>
                  </a:tcPr>
                </a:tc>
                <a:extLst>
                  <a:ext uri="{0D108BD9-81ED-4DB2-BD59-A6C34878D82A}">
                    <a16:rowId xmlns:a16="http://schemas.microsoft.com/office/drawing/2014/main" val="10004"/>
                  </a:ext>
                </a:extLst>
              </a:tr>
              <a:tr h="246379">
                <a:tc>
                  <a:txBody>
                    <a:bodyPr/>
                    <a:lstStyle/>
                    <a:p>
                      <a:pPr marL="22860">
                        <a:lnSpc>
                          <a:spcPct val="100000"/>
                        </a:lnSpc>
                        <a:spcBef>
                          <a:spcPts val="265"/>
                        </a:spcBef>
                      </a:pPr>
                      <a:r>
                        <a:rPr sz="1200" spc="-10" dirty="0">
                          <a:latin typeface="Segoe UI"/>
                          <a:cs typeface="Segoe UI"/>
                        </a:rPr>
                        <a:t>BrandHANSAPLAST</a:t>
                      </a:r>
                      <a:endParaRPr sz="1200">
                        <a:latin typeface="Segoe UI"/>
                        <a:cs typeface="Segoe UI"/>
                      </a:endParaRPr>
                    </a:p>
                  </a:txBody>
                  <a:tcPr marL="0" marR="0" marT="33655" marB="0">
                    <a:solidFill>
                      <a:srgbClr val="FFFFFF"/>
                    </a:solidFill>
                  </a:tcPr>
                </a:tc>
                <a:tc>
                  <a:txBody>
                    <a:bodyPr/>
                    <a:lstStyle/>
                    <a:p>
                      <a:pPr marR="69850" algn="r">
                        <a:lnSpc>
                          <a:spcPct val="100000"/>
                        </a:lnSpc>
                        <a:spcBef>
                          <a:spcPts val="265"/>
                        </a:spcBef>
                      </a:pPr>
                      <a:r>
                        <a:rPr sz="1200" spc="-10" dirty="0">
                          <a:latin typeface="Segoe UI"/>
                          <a:cs typeface="Segoe UI"/>
                        </a:rPr>
                        <a:t>2.1888</a:t>
                      </a:r>
                      <a:endParaRPr sz="1200">
                        <a:latin typeface="Segoe UI"/>
                        <a:cs typeface="Segoe UI"/>
                      </a:endParaRPr>
                    </a:p>
                  </a:txBody>
                  <a:tcPr marL="0" marR="0" marT="33655" marB="0">
                    <a:solidFill>
                      <a:srgbClr val="ACD380"/>
                    </a:solidFill>
                  </a:tcPr>
                </a:tc>
                <a:tc>
                  <a:txBody>
                    <a:bodyPr/>
                    <a:lstStyle/>
                    <a:p>
                      <a:pPr marR="287655" algn="r">
                        <a:lnSpc>
                          <a:spcPct val="100000"/>
                        </a:lnSpc>
                        <a:spcBef>
                          <a:spcPts val="265"/>
                        </a:spcBef>
                      </a:pPr>
                      <a:r>
                        <a:rPr sz="1200" dirty="0">
                          <a:latin typeface="Webdings"/>
                          <a:cs typeface="Webdings"/>
                        </a:rPr>
                        <a:t></a:t>
                      </a:r>
                      <a:endParaRPr sz="1200">
                        <a:latin typeface="Webdings"/>
                        <a:cs typeface="Webdings"/>
                      </a:endParaRPr>
                    </a:p>
                  </a:txBody>
                  <a:tcPr marL="0" marR="0" marT="33655" marB="0">
                    <a:solidFill>
                      <a:srgbClr val="FFFFFF"/>
                    </a:solidFill>
                  </a:tcPr>
                </a:tc>
                <a:extLst>
                  <a:ext uri="{0D108BD9-81ED-4DB2-BD59-A6C34878D82A}">
                    <a16:rowId xmlns:a16="http://schemas.microsoft.com/office/drawing/2014/main" val="10005"/>
                  </a:ext>
                </a:extLst>
              </a:tr>
              <a:tr h="250825">
                <a:tc>
                  <a:txBody>
                    <a:bodyPr/>
                    <a:lstStyle/>
                    <a:p>
                      <a:pPr marL="22860">
                        <a:lnSpc>
                          <a:spcPct val="100000"/>
                        </a:lnSpc>
                        <a:spcBef>
                          <a:spcPts val="285"/>
                        </a:spcBef>
                      </a:pPr>
                      <a:r>
                        <a:rPr sz="1200" dirty="0">
                          <a:latin typeface="Segoe UI"/>
                          <a:cs typeface="Segoe UI"/>
                        </a:rPr>
                        <a:t>BrandPRIVATE</a:t>
                      </a:r>
                      <a:r>
                        <a:rPr sz="1200" spc="-25" dirty="0">
                          <a:latin typeface="Segoe UI"/>
                          <a:cs typeface="Segoe UI"/>
                        </a:rPr>
                        <a:t> </a:t>
                      </a:r>
                      <a:r>
                        <a:rPr sz="1200" spc="-10" dirty="0">
                          <a:latin typeface="Segoe UI"/>
                          <a:cs typeface="Segoe UI"/>
                        </a:rPr>
                        <a:t>LABELS</a:t>
                      </a:r>
                      <a:endParaRPr sz="1200">
                        <a:latin typeface="Segoe UI"/>
                        <a:cs typeface="Segoe UI"/>
                      </a:endParaRPr>
                    </a:p>
                  </a:txBody>
                  <a:tcPr marL="0" marR="0" marT="36195" marB="0">
                    <a:solidFill>
                      <a:srgbClr val="FFFFFF"/>
                    </a:solidFill>
                  </a:tcPr>
                </a:tc>
                <a:tc>
                  <a:txBody>
                    <a:bodyPr/>
                    <a:lstStyle/>
                    <a:p>
                      <a:pPr marR="69850" algn="r">
                        <a:lnSpc>
                          <a:spcPct val="100000"/>
                        </a:lnSpc>
                        <a:spcBef>
                          <a:spcPts val="285"/>
                        </a:spcBef>
                      </a:pPr>
                      <a:r>
                        <a:rPr sz="1200" spc="-10" dirty="0">
                          <a:latin typeface="Segoe UI"/>
                          <a:cs typeface="Segoe UI"/>
                        </a:rPr>
                        <a:t>2.2120</a:t>
                      </a:r>
                      <a:endParaRPr sz="1200">
                        <a:latin typeface="Segoe UI"/>
                        <a:cs typeface="Segoe UI"/>
                      </a:endParaRPr>
                    </a:p>
                  </a:txBody>
                  <a:tcPr marL="0" marR="0" marT="36195" marB="0">
                    <a:solidFill>
                      <a:srgbClr val="ACD380"/>
                    </a:solidFill>
                  </a:tcPr>
                </a:tc>
                <a:tc>
                  <a:txBody>
                    <a:bodyPr/>
                    <a:lstStyle/>
                    <a:p>
                      <a:pPr marR="287655" algn="r">
                        <a:lnSpc>
                          <a:spcPct val="100000"/>
                        </a:lnSpc>
                        <a:spcBef>
                          <a:spcPts val="285"/>
                        </a:spcBef>
                      </a:pPr>
                      <a:r>
                        <a:rPr sz="1200" dirty="0">
                          <a:latin typeface="Webdings"/>
                          <a:cs typeface="Webdings"/>
                        </a:rPr>
                        <a:t></a:t>
                      </a:r>
                      <a:endParaRPr sz="1200">
                        <a:latin typeface="Webdings"/>
                        <a:cs typeface="Webdings"/>
                      </a:endParaRPr>
                    </a:p>
                  </a:txBody>
                  <a:tcPr marL="0" marR="0" marT="36195" marB="0">
                    <a:solidFill>
                      <a:srgbClr val="FFFFFF"/>
                    </a:solidFill>
                  </a:tcPr>
                </a:tc>
                <a:extLst>
                  <a:ext uri="{0D108BD9-81ED-4DB2-BD59-A6C34878D82A}">
                    <a16:rowId xmlns:a16="http://schemas.microsoft.com/office/drawing/2014/main" val="10006"/>
                  </a:ext>
                </a:extLst>
              </a:tr>
              <a:tr h="248285">
                <a:tc>
                  <a:txBody>
                    <a:bodyPr/>
                    <a:lstStyle/>
                    <a:p>
                      <a:pPr marL="22860">
                        <a:lnSpc>
                          <a:spcPct val="100000"/>
                        </a:lnSpc>
                        <a:spcBef>
                          <a:spcPts val="265"/>
                        </a:spcBef>
                      </a:pPr>
                      <a:r>
                        <a:rPr sz="1200" spc="-10" dirty="0">
                          <a:latin typeface="Segoe UI"/>
                          <a:cs typeface="Segoe UI"/>
                        </a:rPr>
                        <a:t>SeasonSpring</a:t>
                      </a:r>
                      <a:endParaRPr sz="1200">
                        <a:latin typeface="Segoe UI"/>
                        <a:cs typeface="Segoe UI"/>
                      </a:endParaRPr>
                    </a:p>
                  </a:txBody>
                  <a:tcPr marL="0" marR="0" marT="33655" marB="0">
                    <a:solidFill>
                      <a:srgbClr val="FFFFFF"/>
                    </a:solidFill>
                  </a:tcPr>
                </a:tc>
                <a:tc>
                  <a:txBody>
                    <a:bodyPr/>
                    <a:lstStyle/>
                    <a:p>
                      <a:pPr marR="20955" algn="r">
                        <a:lnSpc>
                          <a:spcPct val="100000"/>
                        </a:lnSpc>
                        <a:spcBef>
                          <a:spcPts val="265"/>
                        </a:spcBef>
                      </a:pPr>
                      <a:r>
                        <a:rPr sz="1200" spc="-10" dirty="0">
                          <a:latin typeface="Segoe UI"/>
                          <a:cs typeface="Segoe UI"/>
                        </a:rPr>
                        <a:t>(0.0228)</a:t>
                      </a:r>
                      <a:endParaRPr sz="1200">
                        <a:latin typeface="Segoe UI"/>
                        <a:cs typeface="Segoe UI"/>
                      </a:endParaRPr>
                    </a:p>
                  </a:txBody>
                  <a:tcPr marL="0" marR="0" marT="33655" marB="0">
                    <a:solidFill>
                      <a:srgbClr val="FCD17E"/>
                    </a:solidFill>
                  </a:tcPr>
                </a:tc>
                <a:tc>
                  <a:txBody>
                    <a:bodyPr/>
                    <a:lstStyle/>
                    <a:p>
                      <a:pPr marR="320040" algn="r">
                        <a:lnSpc>
                          <a:spcPct val="100000"/>
                        </a:lnSpc>
                        <a:spcBef>
                          <a:spcPts val="265"/>
                        </a:spcBef>
                      </a:pPr>
                      <a:r>
                        <a:rPr sz="1200" dirty="0">
                          <a:latin typeface="Segoe UI"/>
                          <a:cs typeface="Segoe UI"/>
                        </a:rPr>
                        <a:t>X</a:t>
                      </a:r>
                      <a:endParaRPr sz="1200">
                        <a:latin typeface="Segoe UI"/>
                        <a:cs typeface="Segoe UI"/>
                      </a:endParaRPr>
                    </a:p>
                  </a:txBody>
                  <a:tcPr marL="0" marR="0" marT="33655" marB="0">
                    <a:solidFill>
                      <a:srgbClr val="FFFFFF"/>
                    </a:solidFill>
                  </a:tcPr>
                </a:tc>
                <a:extLst>
                  <a:ext uri="{0D108BD9-81ED-4DB2-BD59-A6C34878D82A}">
                    <a16:rowId xmlns:a16="http://schemas.microsoft.com/office/drawing/2014/main" val="10007"/>
                  </a:ext>
                </a:extLst>
              </a:tr>
              <a:tr h="248285">
                <a:tc>
                  <a:txBody>
                    <a:bodyPr/>
                    <a:lstStyle/>
                    <a:p>
                      <a:pPr marL="22860">
                        <a:lnSpc>
                          <a:spcPct val="100000"/>
                        </a:lnSpc>
                        <a:spcBef>
                          <a:spcPts val="265"/>
                        </a:spcBef>
                      </a:pPr>
                      <a:r>
                        <a:rPr sz="1200" spc="-10" dirty="0">
                          <a:latin typeface="Segoe UI"/>
                          <a:cs typeface="Segoe UI"/>
                        </a:rPr>
                        <a:t>SeasonSummer</a:t>
                      </a:r>
                      <a:endParaRPr sz="1200">
                        <a:latin typeface="Segoe UI"/>
                        <a:cs typeface="Segoe UI"/>
                      </a:endParaRPr>
                    </a:p>
                  </a:txBody>
                  <a:tcPr marL="0" marR="0" marT="33655" marB="0">
                    <a:solidFill>
                      <a:srgbClr val="FFFFFF"/>
                    </a:solidFill>
                  </a:tcPr>
                </a:tc>
                <a:tc>
                  <a:txBody>
                    <a:bodyPr/>
                    <a:lstStyle/>
                    <a:p>
                      <a:pPr marR="69850" algn="r">
                        <a:lnSpc>
                          <a:spcPct val="100000"/>
                        </a:lnSpc>
                        <a:spcBef>
                          <a:spcPts val="265"/>
                        </a:spcBef>
                      </a:pPr>
                      <a:r>
                        <a:rPr sz="1200" spc="-10" dirty="0">
                          <a:latin typeface="Segoe UI"/>
                          <a:cs typeface="Segoe UI"/>
                        </a:rPr>
                        <a:t>0.2304</a:t>
                      </a:r>
                      <a:endParaRPr sz="1200">
                        <a:latin typeface="Segoe UI"/>
                        <a:cs typeface="Segoe UI"/>
                      </a:endParaRPr>
                    </a:p>
                  </a:txBody>
                  <a:tcPr marL="0" marR="0" marT="33655" marB="0">
                    <a:solidFill>
                      <a:srgbClr val="FFEB84"/>
                    </a:solidFill>
                  </a:tcPr>
                </a:tc>
                <a:tc>
                  <a:txBody>
                    <a:bodyPr/>
                    <a:lstStyle/>
                    <a:p>
                      <a:pPr marR="287655" algn="r">
                        <a:lnSpc>
                          <a:spcPct val="100000"/>
                        </a:lnSpc>
                        <a:spcBef>
                          <a:spcPts val="265"/>
                        </a:spcBef>
                      </a:pPr>
                      <a:r>
                        <a:rPr sz="1200" dirty="0">
                          <a:latin typeface="Webdings"/>
                          <a:cs typeface="Webdings"/>
                        </a:rPr>
                        <a:t></a:t>
                      </a:r>
                      <a:endParaRPr sz="1200">
                        <a:latin typeface="Webdings"/>
                        <a:cs typeface="Webdings"/>
                      </a:endParaRPr>
                    </a:p>
                  </a:txBody>
                  <a:tcPr marL="0" marR="0" marT="33655" marB="0">
                    <a:solidFill>
                      <a:srgbClr val="FFFFFF"/>
                    </a:solidFill>
                  </a:tcPr>
                </a:tc>
                <a:extLst>
                  <a:ext uri="{0D108BD9-81ED-4DB2-BD59-A6C34878D82A}">
                    <a16:rowId xmlns:a16="http://schemas.microsoft.com/office/drawing/2014/main" val="10008"/>
                  </a:ext>
                </a:extLst>
              </a:tr>
              <a:tr h="255904">
                <a:tc>
                  <a:txBody>
                    <a:bodyPr/>
                    <a:lstStyle/>
                    <a:p>
                      <a:pPr marL="22860">
                        <a:lnSpc>
                          <a:spcPct val="100000"/>
                        </a:lnSpc>
                        <a:spcBef>
                          <a:spcPts val="265"/>
                        </a:spcBef>
                      </a:pPr>
                      <a:r>
                        <a:rPr sz="1200" spc="-10" dirty="0">
                          <a:latin typeface="Segoe UI"/>
                          <a:cs typeface="Segoe UI"/>
                        </a:rPr>
                        <a:t>SeasonWinter</a:t>
                      </a:r>
                      <a:endParaRPr sz="1200">
                        <a:latin typeface="Segoe UI"/>
                        <a:cs typeface="Segoe UI"/>
                      </a:endParaRPr>
                    </a:p>
                  </a:txBody>
                  <a:tcPr marL="0" marR="0" marT="33655" marB="0">
                    <a:solidFill>
                      <a:srgbClr val="FFFFFF"/>
                    </a:solidFill>
                  </a:tcPr>
                </a:tc>
                <a:tc>
                  <a:txBody>
                    <a:bodyPr/>
                    <a:lstStyle/>
                    <a:p>
                      <a:pPr marR="69850" algn="r">
                        <a:lnSpc>
                          <a:spcPct val="100000"/>
                        </a:lnSpc>
                        <a:spcBef>
                          <a:spcPts val="265"/>
                        </a:spcBef>
                      </a:pPr>
                      <a:r>
                        <a:rPr sz="1200" spc="-10" dirty="0">
                          <a:latin typeface="Segoe UI"/>
                          <a:cs typeface="Segoe UI"/>
                        </a:rPr>
                        <a:t>0.0066</a:t>
                      </a:r>
                      <a:endParaRPr sz="1200">
                        <a:latin typeface="Segoe UI"/>
                        <a:cs typeface="Segoe UI"/>
                      </a:endParaRPr>
                    </a:p>
                  </a:txBody>
                  <a:tcPr marL="0" marR="0" marT="33655" marB="0">
                    <a:solidFill>
                      <a:srgbClr val="FCD37E"/>
                    </a:solidFill>
                  </a:tcPr>
                </a:tc>
                <a:tc>
                  <a:txBody>
                    <a:bodyPr/>
                    <a:lstStyle/>
                    <a:p>
                      <a:pPr marR="320040" algn="r">
                        <a:lnSpc>
                          <a:spcPct val="100000"/>
                        </a:lnSpc>
                        <a:spcBef>
                          <a:spcPts val="265"/>
                        </a:spcBef>
                      </a:pPr>
                      <a:r>
                        <a:rPr sz="1200" dirty="0">
                          <a:latin typeface="Segoe UI"/>
                          <a:cs typeface="Segoe UI"/>
                        </a:rPr>
                        <a:t>X</a:t>
                      </a:r>
                      <a:endParaRPr sz="1200">
                        <a:latin typeface="Segoe UI"/>
                        <a:cs typeface="Segoe UI"/>
                      </a:endParaRPr>
                    </a:p>
                  </a:txBody>
                  <a:tcPr marL="0" marR="0" marT="33655" marB="0">
                    <a:solidFill>
                      <a:srgbClr val="FFFFFF"/>
                    </a:solidFill>
                  </a:tcPr>
                </a:tc>
                <a:extLst>
                  <a:ext uri="{0D108BD9-81ED-4DB2-BD59-A6C34878D82A}">
                    <a16:rowId xmlns:a16="http://schemas.microsoft.com/office/drawing/2014/main" val="10009"/>
                  </a:ext>
                </a:extLst>
              </a:tr>
            </a:tbl>
          </a:graphicData>
        </a:graphic>
      </p:graphicFrame>
      <p:sp>
        <p:nvSpPr>
          <p:cNvPr id="27" name="object 27"/>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52</a:t>
            </a:fld>
            <a:endParaRPr spc="-25" dirty="0"/>
          </a:p>
        </p:txBody>
      </p:sp>
    </p:spTree>
    <p:extLst>
      <p:ext uri="{BB962C8B-B14F-4D97-AF65-F5344CB8AC3E}">
        <p14:creationId xmlns:p14="http://schemas.microsoft.com/office/powerpoint/2010/main" val="3623124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6344" y="4065270"/>
            <a:ext cx="11587480" cy="2540635"/>
          </a:xfrm>
          <a:custGeom>
            <a:avLst/>
            <a:gdLst/>
            <a:ahLst/>
            <a:cxnLst/>
            <a:rect l="l" t="t" r="r" b="b"/>
            <a:pathLst>
              <a:path w="11587480" h="2540634">
                <a:moveTo>
                  <a:pt x="11586972" y="0"/>
                </a:moveTo>
                <a:lnTo>
                  <a:pt x="0" y="0"/>
                </a:lnTo>
                <a:lnTo>
                  <a:pt x="0" y="2540507"/>
                </a:lnTo>
                <a:lnTo>
                  <a:pt x="11586972" y="2540507"/>
                </a:lnTo>
                <a:lnTo>
                  <a:pt x="11586972" y="0"/>
                </a:lnTo>
                <a:close/>
              </a:path>
            </a:pathLst>
          </a:custGeom>
          <a:solidFill>
            <a:srgbClr val="C3C3DD"/>
          </a:solidFill>
        </p:spPr>
        <p:txBody>
          <a:bodyPr wrap="square" lIns="0" tIns="0" rIns="0" bIns="0" rtlCol="0"/>
          <a:lstStyle/>
          <a:p>
            <a:endParaRPr/>
          </a:p>
        </p:txBody>
      </p:sp>
      <p:sp>
        <p:nvSpPr>
          <p:cNvPr id="3" name="object 3"/>
          <p:cNvSpPr/>
          <p:nvPr/>
        </p:nvSpPr>
        <p:spPr>
          <a:xfrm>
            <a:off x="466344" y="1564386"/>
            <a:ext cx="11587480" cy="2344420"/>
          </a:xfrm>
          <a:custGeom>
            <a:avLst/>
            <a:gdLst/>
            <a:ahLst/>
            <a:cxnLst/>
            <a:rect l="l" t="t" r="r" b="b"/>
            <a:pathLst>
              <a:path w="11587480" h="2344420">
                <a:moveTo>
                  <a:pt x="11586972" y="0"/>
                </a:moveTo>
                <a:lnTo>
                  <a:pt x="0" y="0"/>
                </a:lnTo>
                <a:lnTo>
                  <a:pt x="0" y="2343912"/>
                </a:lnTo>
                <a:lnTo>
                  <a:pt x="11586972" y="2343912"/>
                </a:lnTo>
                <a:lnTo>
                  <a:pt x="11586972" y="0"/>
                </a:lnTo>
                <a:close/>
              </a:path>
            </a:pathLst>
          </a:custGeom>
          <a:solidFill>
            <a:srgbClr val="C3C3DD"/>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00252" rIns="0" bIns="0" rtlCol="0">
            <a:spAutoFit/>
          </a:bodyPr>
          <a:lstStyle/>
          <a:p>
            <a:pPr marL="12700" marR="5080">
              <a:lnSpc>
                <a:spcPts val="3890"/>
              </a:lnSpc>
              <a:spcBef>
                <a:spcPts val="585"/>
              </a:spcBef>
            </a:pPr>
            <a:r>
              <a:rPr dirty="0"/>
              <a:t>BDF</a:t>
            </a:r>
            <a:r>
              <a:rPr spc="-20" dirty="0"/>
              <a:t> </a:t>
            </a:r>
            <a:r>
              <a:rPr dirty="0"/>
              <a:t>can</a:t>
            </a:r>
            <a:r>
              <a:rPr spc="-25" dirty="0"/>
              <a:t> </a:t>
            </a:r>
            <a:r>
              <a:rPr dirty="0"/>
              <a:t>increase</a:t>
            </a:r>
            <a:r>
              <a:rPr spc="-40" dirty="0"/>
              <a:t> </a:t>
            </a:r>
            <a:r>
              <a:rPr dirty="0"/>
              <a:t>price</a:t>
            </a:r>
            <a:r>
              <a:rPr spc="-30" dirty="0"/>
              <a:t> </a:t>
            </a:r>
            <a:r>
              <a:rPr dirty="0"/>
              <a:t>for</a:t>
            </a:r>
            <a:r>
              <a:rPr spc="-35" dirty="0"/>
              <a:t> </a:t>
            </a:r>
            <a:r>
              <a:rPr dirty="0"/>
              <a:t>1</a:t>
            </a:r>
            <a:r>
              <a:rPr spc="-20" dirty="0"/>
              <a:t> </a:t>
            </a:r>
            <a:r>
              <a:rPr dirty="0"/>
              <a:t>product</a:t>
            </a:r>
            <a:r>
              <a:rPr spc="-25" dirty="0"/>
              <a:t> </a:t>
            </a:r>
            <a:r>
              <a:rPr dirty="0"/>
              <a:t>in</a:t>
            </a:r>
            <a:r>
              <a:rPr spc="-35" dirty="0"/>
              <a:t> </a:t>
            </a:r>
            <a:r>
              <a:rPr dirty="0"/>
              <a:t>the</a:t>
            </a:r>
            <a:r>
              <a:rPr spc="-25" dirty="0"/>
              <a:t> </a:t>
            </a:r>
            <a:r>
              <a:rPr dirty="0"/>
              <a:t>segment</a:t>
            </a:r>
            <a:r>
              <a:rPr spc="-30" dirty="0"/>
              <a:t> </a:t>
            </a:r>
            <a:r>
              <a:rPr spc="-25" dirty="0"/>
              <a:t>but </a:t>
            </a:r>
            <a:r>
              <a:rPr dirty="0"/>
              <a:t>most</a:t>
            </a:r>
            <a:r>
              <a:rPr spc="-15" dirty="0"/>
              <a:t> </a:t>
            </a:r>
            <a:r>
              <a:rPr dirty="0"/>
              <a:t>demand</a:t>
            </a:r>
            <a:r>
              <a:rPr spc="-30" dirty="0"/>
              <a:t> </a:t>
            </a:r>
            <a:r>
              <a:rPr dirty="0"/>
              <a:t>is</a:t>
            </a:r>
            <a:r>
              <a:rPr spc="-20" dirty="0"/>
              <a:t> </a:t>
            </a:r>
            <a:r>
              <a:rPr dirty="0"/>
              <a:t>driven</a:t>
            </a:r>
            <a:r>
              <a:rPr spc="-25" dirty="0"/>
              <a:t> </a:t>
            </a:r>
            <a:r>
              <a:rPr dirty="0"/>
              <a:t>by</a:t>
            </a:r>
            <a:r>
              <a:rPr spc="-25" dirty="0"/>
              <a:t> </a:t>
            </a:r>
            <a:r>
              <a:rPr dirty="0"/>
              <a:t>TDP</a:t>
            </a:r>
            <a:r>
              <a:rPr spc="-20" dirty="0"/>
              <a:t> </a:t>
            </a:r>
            <a:r>
              <a:rPr dirty="0"/>
              <a:t>with</a:t>
            </a:r>
            <a:r>
              <a:rPr spc="-10" dirty="0"/>
              <a:t> </a:t>
            </a:r>
            <a:r>
              <a:rPr dirty="0"/>
              <a:t>marginal</a:t>
            </a:r>
            <a:r>
              <a:rPr spc="-25" dirty="0"/>
              <a:t> </a:t>
            </a:r>
            <a:r>
              <a:rPr spc="-10" dirty="0"/>
              <a:t>returns</a:t>
            </a:r>
          </a:p>
        </p:txBody>
      </p:sp>
      <p:graphicFrame>
        <p:nvGraphicFramePr>
          <p:cNvPr id="5" name="object 5"/>
          <p:cNvGraphicFramePr>
            <a:graphicFrameLocks noGrp="1"/>
          </p:cNvGraphicFramePr>
          <p:nvPr/>
        </p:nvGraphicFramePr>
        <p:xfrm>
          <a:off x="508243" y="1752594"/>
          <a:ext cx="11483963" cy="1988819"/>
        </p:xfrm>
        <a:graphic>
          <a:graphicData uri="http://schemas.openxmlformats.org/drawingml/2006/table">
            <a:tbl>
              <a:tblPr firstRow="1" bandRow="1">
                <a:tableStyleId>{2D5ABB26-0587-4C30-8999-92F81FD0307C}</a:tableStyleId>
              </a:tblPr>
              <a:tblGrid>
                <a:gridCol w="3312160">
                  <a:extLst>
                    <a:ext uri="{9D8B030D-6E8A-4147-A177-3AD203B41FA5}">
                      <a16:colId xmlns:a16="http://schemas.microsoft.com/office/drawing/2014/main" val="20000"/>
                    </a:ext>
                  </a:extLst>
                </a:gridCol>
                <a:gridCol w="886460">
                  <a:extLst>
                    <a:ext uri="{9D8B030D-6E8A-4147-A177-3AD203B41FA5}">
                      <a16:colId xmlns:a16="http://schemas.microsoft.com/office/drawing/2014/main" val="20001"/>
                    </a:ext>
                  </a:extLst>
                </a:gridCol>
                <a:gridCol w="505460">
                  <a:extLst>
                    <a:ext uri="{9D8B030D-6E8A-4147-A177-3AD203B41FA5}">
                      <a16:colId xmlns:a16="http://schemas.microsoft.com/office/drawing/2014/main" val="20002"/>
                    </a:ext>
                  </a:extLst>
                </a:gridCol>
                <a:gridCol w="323214">
                  <a:extLst>
                    <a:ext uri="{9D8B030D-6E8A-4147-A177-3AD203B41FA5}">
                      <a16:colId xmlns:a16="http://schemas.microsoft.com/office/drawing/2014/main" val="20003"/>
                    </a:ext>
                  </a:extLst>
                </a:gridCol>
                <a:gridCol w="422275">
                  <a:extLst>
                    <a:ext uri="{9D8B030D-6E8A-4147-A177-3AD203B41FA5}">
                      <a16:colId xmlns:a16="http://schemas.microsoft.com/office/drawing/2014/main" val="20004"/>
                    </a:ext>
                  </a:extLst>
                </a:gridCol>
                <a:gridCol w="330835">
                  <a:extLst>
                    <a:ext uri="{9D8B030D-6E8A-4147-A177-3AD203B41FA5}">
                      <a16:colId xmlns:a16="http://schemas.microsoft.com/office/drawing/2014/main" val="20005"/>
                    </a:ext>
                  </a:extLst>
                </a:gridCol>
                <a:gridCol w="619760">
                  <a:extLst>
                    <a:ext uri="{9D8B030D-6E8A-4147-A177-3AD203B41FA5}">
                      <a16:colId xmlns:a16="http://schemas.microsoft.com/office/drawing/2014/main" val="20006"/>
                    </a:ext>
                  </a:extLst>
                </a:gridCol>
                <a:gridCol w="330834">
                  <a:extLst>
                    <a:ext uri="{9D8B030D-6E8A-4147-A177-3AD203B41FA5}">
                      <a16:colId xmlns:a16="http://schemas.microsoft.com/office/drawing/2014/main" val="20007"/>
                    </a:ext>
                  </a:extLst>
                </a:gridCol>
                <a:gridCol w="619759">
                  <a:extLst>
                    <a:ext uri="{9D8B030D-6E8A-4147-A177-3AD203B41FA5}">
                      <a16:colId xmlns:a16="http://schemas.microsoft.com/office/drawing/2014/main" val="20008"/>
                    </a:ext>
                  </a:extLst>
                </a:gridCol>
                <a:gridCol w="330834">
                  <a:extLst>
                    <a:ext uri="{9D8B030D-6E8A-4147-A177-3AD203B41FA5}">
                      <a16:colId xmlns:a16="http://schemas.microsoft.com/office/drawing/2014/main" val="20009"/>
                    </a:ext>
                  </a:extLst>
                </a:gridCol>
                <a:gridCol w="619759">
                  <a:extLst>
                    <a:ext uri="{9D8B030D-6E8A-4147-A177-3AD203B41FA5}">
                      <a16:colId xmlns:a16="http://schemas.microsoft.com/office/drawing/2014/main" val="20010"/>
                    </a:ext>
                  </a:extLst>
                </a:gridCol>
                <a:gridCol w="330834">
                  <a:extLst>
                    <a:ext uri="{9D8B030D-6E8A-4147-A177-3AD203B41FA5}">
                      <a16:colId xmlns:a16="http://schemas.microsoft.com/office/drawing/2014/main" val="20011"/>
                    </a:ext>
                  </a:extLst>
                </a:gridCol>
                <a:gridCol w="619759">
                  <a:extLst>
                    <a:ext uri="{9D8B030D-6E8A-4147-A177-3AD203B41FA5}">
                      <a16:colId xmlns:a16="http://schemas.microsoft.com/office/drawing/2014/main" val="20012"/>
                    </a:ext>
                  </a:extLst>
                </a:gridCol>
                <a:gridCol w="330834">
                  <a:extLst>
                    <a:ext uri="{9D8B030D-6E8A-4147-A177-3AD203B41FA5}">
                      <a16:colId xmlns:a16="http://schemas.microsoft.com/office/drawing/2014/main" val="20013"/>
                    </a:ext>
                  </a:extLst>
                </a:gridCol>
                <a:gridCol w="619759">
                  <a:extLst>
                    <a:ext uri="{9D8B030D-6E8A-4147-A177-3AD203B41FA5}">
                      <a16:colId xmlns:a16="http://schemas.microsoft.com/office/drawing/2014/main" val="20014"/>
                    </a:ext>
                  </a:extLst>
                </a:gridCol>
                <a:gridCol w="330834">
                  <a:extLst>
                    <a:ext uri="{9D8B030D-6E8A-4147-A177-3AD203B41FA5}">
                      <a16:colId xmlns:a16="http://schemas.microsoft.com/office/drawing/2014/main" val="20015"/>
                    </a:ext>
                  </a:extLst>
                </a:gridCol>
                <a:gridCol w="619759">
                  <a:extLst>
                    <a:ext uri="{9D8B030D-6E8A-4147-A177-3AD203B41FA5}">
                      <a16:colId xmlns:a16="http://schemas.microsoft.com/office/drawing/2014/main" val="20016"/>
                    </a:ext>
                  </a:extLst>
                </a:gridCol>
                <a:gridCol w="330834">
                  <a:extLst>
                    <a:ext uri="{9D8B030D-6E8A-4147-A177-3AD203B41FA5}">
                      <a16:colId xmlns:a16="http://schemas.microsoft.com/office/drawing/2014/main" val="20017"/>
                    </a:ext>
                  </a:extLst>
                </a:gridCol>
              </a:tblGrid>
              <a:tr h="224154">
                <a:tc>
                  <a:txBody>
                    <a:bodyPr/>
                    <a:lstStyle/>
                    <a:p>
                      <a:pPr>
                        <a:lnSpc>
                          <a:spcPct val="100000"/>
                        </a:lnSpc>
                      </a:pPr>
                      <a:endParaRPr sz="1300">
                        <a:latin typeface="Times New Roman"/>
                        <a:cs typeface="Times New Roman"/>
                      </a:endParaRPr>
                    </a:p>
                  </a:txBody>
                  <a:tcPr marL="0" marR="0" marT="0" marB="0">
                    <a:solidFill>
                      <a:srgbClr val="FFFFFF"/>
                    </a:solidFill>
                  </a:tcPr>
                </a:tc>
                <a:tc>
                  <a:txBody>
                    <a:bodyPr/>
                    <a:lstStyle/>
                    <a:p>
                      <a:pPr>
                        <a:lnSpc>
                          <a:spcPct val="100000"/>
                        </a:lnSpc>
                      </a:pPr>
                      <a:endParaRPr sz="1300">
                        <a:latin typeface="Times New Roman"/>
                        <a:cs typeface="Times New Roman"/>
                      </a:endParaRPr>
                    </a:p>
                  </a:txBody>
                  <a:tcPr marL="0" marR="0" marT="0" marB="0">
                    <a:lnR w="9525">
                      <a:solidFill>
                        <a:srgbClr val="000000"/>
                      </a:solidFill>
                      <a:prstDash val="solid"/>
                    </a:lnR>
                    <a:solidFill>
                      <a:srgbClr val="FFFFFF"/>
                    </a:solidFill>
                  </a:tcPr>
                </a:tc>
                <a:tc gridSpan="2">
                  <a:txBody>
                    <a:bodyPr/>
                    <a:lstStyle/>
                    <a:p>
                      <a:pPr marL="147955">
                        <a:lnSpc>
                          <a:spcPct val="100000"/>
                        </a:lnSpc>
                        <a:spcBef>
                          <a:spcPts val="175"/>
                        </a:spcBef>
                      </a:pPr>
                      <a:r>
                        <a:rPr sz="1200" b="1" spc="-10" dirty="0">
                          <a:latin typeface="Calibri"/>
                          <a:cs typeface="Calibri"/>
                        </a:rPr>
                        <a:t>Price_Ln</a:t>
                      </a:r>
                      <a:endParaRPr sz="1200">
                        <a:latin typeface="Calibri"/>
                        <a:cs typeface="Calibri"/>
                      </a:endParaRPr>
                    </a:p>
                  </a:txBody>
                  <a:tcPr marL="0" marR="0" marT="222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246379">
                        <a:lnSpc>
                          <a:spcPct val="100000"/>
                        </a:lnSpc>
                        <a:spcBef>
                          <a:spcPts val="175"/>
                        </a:spcBef>
                      </a:pPr>
                      <a:r>
                        <a:rPr sz="1200" b="1" spc="-25" dirty="0">
                          <a:latin typeface="Calibri"/>
                          <a:cs typeface="Calibri"/>
                        </a:rPr>
                        <a:t>TDP</a:t>
                      </a:r>
                      <a:endParaRPr sz="1200">
                        <a:latin typeface="Calibri"/>
                        <a:cs typeface="Calibri"/>
                      </a:endParaRPr>
                    </a:p>
                  </a:txBody>
                  <a:tcPr marL="0" marR="0" marT="222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276860">
                        <a:lnSpc>
                          <a:spcPct val="100000"/>
                        </a:lnSpc>
                        <a:spcBef>
                          <a:spcPts val="175"/>
                        </a:spcBef>
                      </a:pPr>
                      <a:r>
                        <a:rPr sz="1200" b="1" spc="-10" dirty="0">
                          <a:latin typeface="Calibri"/>
                          <a:cs typeface="Calibri"/>
                        </a:rPr>
                        <a:t>Spring</a:t>
                      </a:r>
                      <a:endParaRPr sz="1200">
                        <a:latin typeface="Calibri"/>
                        <a:cs typeface="Calibri"/>
                      </a:endParaRPr>
                    </a:p>
                  </a:txBody>
                  <a:tcPr marL="0" marR="0" marT="222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216535">
                        <a:lnSpc>
                          <a:spcPct val="100000"/>
                        </a:lnSpc>
                        <a:spcBef>
                          <a:spcPts val="175"/>
                        </a:spcBef>
                      </a:pPr>
                      <a:r>
                        <a:rPr sz="1200" b="1" spc="-10" dirty="0">
                          <a:latin typeface="Calibri"/>
                          <a:cs typeface="Calibri"/>
                        </a:rPr>
                        <a:t>Summer</a:t>
                      </a:r>
                      <a:endParaRPr sz="1200">
                        <a:latin typeface="Calibri"/>
                        <a:cs typeface="Calibri"/>
                      </a:endParaRPr>
                    </a:p>
                  </a:txBody>
                  <a:tcPr marL="0" marR="0" marT="222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254000">
                        <a:lnSpc>
                          <a:spcPct val="100000"/>
                        </a:lnSpc>
                        <a:spcBef>
                          <a:spcPts val="175"/>
                        </a:spcBef>
                      </a:pPr>
                      <a:r>
                        <a:rPr sz="1200" b="1" spc="-10" dirty="0">
                          <a:latin typeface="Calibri"/>
                          <a:cs typeface="Calibri"/>
                        </a:rPr>
                        <a:t>Winter</a:t>
                      </a:r>
                      <a:endParaRPr sz="1200">
                        <a:latin typeface="Calibri"/>
                        <a:cs typeface="Calibri"/>
                      </a:endParaRPr>
                    </a:p>
                  </a:txBody>
                  <a:tcPr marL="0" marR="0" marT="222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12700" algn="ctr">
                        <a:lnSpc>
                          <a:spcPct val="100000"/>
                        </a:lnSpc>
                        <a:spcBef>
                          <a:spcPts val="175"/>
                        </a:spcBef>
                      </a:pPr>
                      <a:r>
                        <a:rPr sz="1200" b="1" spc="-25" dirty="0">
                          <a:latin typeface="Calibri"/>
                          <a:cs typeface="Calibri"/>
                        </a:rPr>
                        <a:t>CPI</a:t>
                      </a:r>
                      <a:endParaRPr sz="1200">
                        <a:latin typeface="Calibri"/>
                        <a:cs typeface="Calibri"/>
                      </a:endParaRPr>
                    </a:p>
                  </a:txBody>
                  <a:tcPr marL="0" marR="0" marT="222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64135">
                        <a:lnSpc>
                          <a:spcPct val="100000"/>
                        </a:lnSpc>
                        <a:spcBef>
                          <a:spcPts val="175"/>
                        </a:spcBef>
                      </a:pPr>
                      <a:r>
                        <a:rPr sz="1200" b="1" spc="-10" dirty="0">
                          <a:latin typeface="Calibri"/>
                          <a:cs typeface="Calibri"/>
                        </a:rPr>
                        <a:t>Temperature</a:t>
                      </a:r>
                      <a:endParaRPr sz="1200">
                        <a:latin typeface="Calibri"/>
                        <a:cs typeface="Calibri"/>
                      </a:endParaRPr>
                    </a:p>
                  </a:txBody>
                  <a:tcPr marL="0" marR="0" marT="222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186055">
                        <a:lnSpc>
                          <a:spcPct val="100000"/>
                        </a:lnSpc>
                        <a:spcBef>
                          <a:spcPts val="175"/>
                        </a:spcBef>
                      </a:pPr>
                      <a:r>
                        <a:rPr sz="1200" b="1" spc="-10" dirty="0">
                          <a:latin typeface="Calibri"/>
                          <a:cs typeface="Calibri"/>
                        </a:rPr>
                        <a:t>Sunshine</a:t>
                      </a:r>
                      <a:endParaRPr sz="1200">
                        <a:latin typeface="Calibri"/>
                        <a:cs typeface="Calibri"/>
                      </a:endParaRPr>
                    </a:p>
                  </a:txBody>
                  <a:tcPr marL="0" marR="0" marT="222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extLst>
                  <a:ext uri="{0D108BD9-81ED-4DB2-BD59-A6C34878D82A}">
                    <a16:rowId xmlns:a16="http://schemas.microsoft.com/office/drawing/2014/main" val="10000"/>
                  </a:ext>
                </a:extLst>
              </a:tr>
              <a:tr h="220345">
                <a:tc>
                  <a:txBody>
                    <a:bodyPr/>
                    <a:lstStyle/>
                    <a:p>
                      <a:pPr marL="46990" algn="ctr">
                        <a:lnSpc>
                          <a:spcPct val="100000"/>
                        </a:lnSpc>
                        <a:spcBef>
                          <a:spcPts val="85"/>
                        </a:spcBef>
                      </a:pPr>
                      <a:r>
                        <a:rPr sz="1200" b="1" dirty="0">
                          <a:latin typeface="Calibri"/>
                          <a:cs typeface="Calibri"/>
                        </a:rPr>
                        <a:t>Product</a:t>
                      </a:r>
                      <a:r>
                        <a:rPr sz="1200" b="1" spc="15" dirty="0">
                          <a:latin typeface="Calibri"/>
                          <a:cs typeface="Calibri"/>
                        </a:rPr>
                        <a:t> </a:t>
                      </a:r>
                      <a:r>
                        <a:rPr sz="1200" b="1" spc="-20" dirty="0">
                          <a:latin typeface="Calibri"/>
                          <a:cs typeface="Calibri"/>
                        </a:rPr>
                        <a:t>Name</a:t>
                      </a:r>
                      <a:endParaRPr sz="1200">
                        <a:latin typeface="Calibri"/>
                        <a:cs typeface="Calibri"/>
                      </a:endParaRPr>
                    </a:p>
                  </a:txBody>
                  <a:tcPr marL="0" marR="0" marT="10795" marB="0">
                    <a:solidFill>
                      <a:srgbClr val="FFFFFF"/>
                    </a:solidFill>
                  </a:tcPr>
                </a:tc>
                <a:tc>
                  <a:txBody>
                    <a:bodyPr/>
                    <a:lstStyle/>
                    <a:p>
                      <a:pPr marR="24765" algn="r">
                        <a:lnSpc>
                          <a:spcPct val="100000"/>
                        </a:lnSpc>
                        <a:spcBef>
                          <a:spcPts val="145"/>
                        </a:spcBef>
                      </a:pPr>
                      <a:r>
                        <a:rPr sz="1200" b="1" dirty="0">
                          <a:latin typeface="Calibri"/>
                          <a:cs typeface="Calibri"/>
                        </a:rPr>
                        <a:t>Adjusted </a:t>
                      </a:r>
                      <a:r>
                        <a:rPr sz="1200" b="1" spc="-25" dirty="0">
                          <a:latin typeface="Calibri"/>
                          <a:cs typeface="Calibri"/>
                        </a:rPr>
                        <a:t>R2</a:t>
                      </a:r>
                      <a:endParaRPr sz="1200">
                        <a:latin typeface="Calibri"/>
                        <a:cs typeface="Calibri"/>
                      </a:endParaRPr>
                    </a:p>
                  </a:txBody>
                  <a:tcPr marL="0" marR="0" marT="18415" marB="0">
                    <a:lnR w="9525">
                      <a:solidFill>
                        <a:srgbClr val="000000"/>
                      </a:solidFill>
                      <a:prstDash val="solid"/>
                    </a:lnR>
                    <a:solidFill>
                      <a:srgbClr val="FFFFFF"/>
                    </a:solidFill>
                  </a:tcPr>
                </a:tc>
                <a:tc gridSpan="2">
                  <a:txBody>
                    <a:bodyPr/>
                    <a:lstStyle/>
                    <a:p>
                      <a:pPr marL="86995">
                        <a:lnSpc>
                          <a:spcPct val="100000"/>
                        </a:lnSpc>
                        <a:spcBef>
                          <a:spcPts val="85"/>
                        </a:spcBef>
                      </a:pPr>
                      <a:r>
                        <a:rPr sz="1200" b="1" dirty="0">
                          <a:latin typeface="Calibri"/>
                          <a:cs typeface="Calibri"/>
                        </a:rPr>
                        <a:t>Coeff</a:t>
                      </a:r>
                      <a:r>
                        <a:rPr sz="1200" b="1" spc="150" dirty="0">
                          <a:latin typeface="Calibri"/>
                          <a:cs typeface="Calibri"/>
                        </a:rPr>
                        <a:t>  </a:t>
                      </a:r>
                      <a:r>
                        <a:rPr sz="1200" b="1" spc="-20" dirty="0">
                          <a:latin typeface="Calibri"/>
                          <a:cs typeface="Calibri"/>
                        </a:rPr>
                        <a:t>Sign</a:t>
                      </a:r>
                      <a:endParaRPr sz="1200">
                        <a:latin typeface="Calibri"/>
                        <a:cs typeface="Calibri"/>
                      </a:endParaRPr>
                    </a:p>
                  </a:txBody>
                  <a:tcPr marL="0" marR="0" marT="10795"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gridSpan="2">
                  <a:txBody>
                    <a:bodyPr/>
                    <a:lstStyle/>
                    <a:p>
                      <a:pPr marL="48895">
                        <a:lnSpc>
                          <a:spcPct val="100000"/>
                        </a:lnSpc>
                        <a:spcBef>
                          <a:spcPts val="85"/>
                        </a:spcBef>
                      </a:pPr>
                      <a:r>
                        <a:rPr sz="1200" b="1" dirty="0">
                          <a:latin typeface="Calibri"/>
                          <a:cs typeface="Calibri"/>
                        </a:rPr>
                        <a:t>Coeff</a:t>
                      </a:r>
                      <a:r>
                        <a:rPr sz="1200" b="1" spc="280" dirty="0">
                          <a:latin typeface="Calibri"/>
                          <a:cs typeface="Calibri"/>
                        </a:rPr>
                        <a:t> </a:t>
                      </a:r>
                      <a:r>
                        <a:rPr sz="1200" b="1" spc="-20" dirty="0">
                          <a:latin typeface="Calibri"/>
                          <a:cs typeface="Calibri"/>
                        </a:rPr>
                        <a:t>Sign</a:t>
                      </a:r>
                      <a:endParaRPr sz="1200">
                        <a:latin typeface="Calibri"/>
                        <a:cs typeface="Calibri"/>
                      </a:endParaRPr>
                    </a:p>
                  </a:txBody>
                  <a:tcPr marL="0" marR="0" marT="10795" marB="0">
                    <a:lnL w="9525">
                      <a:solidFill>
                        <a:srgbClr val="000000"/>
                      </a:solidFill>
                      <a:prstDash val="solid"/>
                    </a:lnL>
                    <a:lnR w="9525">
                      <a:solidFill>
                        <a:srgbClr val="000000"/>
                      </a:solidFill>
                      <a:prstDash val="solid"/>
                    </a:lnR>
                    <a:solidFill>
                      <a:srgbClr val="FFFFFF"/>
                    </a:solidFill>
                  </a:tcPr>
                </a:tc>
                <a:tc hMerge="1">
                  <a:txBody>
                    <a:bodyPr/>
                    <a:lstStyle/>
                    <a:p>
                      <a:endParaRPr/>
                    </a:p>
                  </a:txBody>
                  <a:tcPr marL="0" marR="0" marT="0" marB="0"/>
                </a:tc>
                <a:tc>
                  <a:txBody>
                    <a:bodyPr/>
                    <a:lstStyle/>
                    <a:p>
                      <a:pPr marL="147955">
                        <a:lnSpc>
                          <a:spcPct val="100000"/>
                        </a:lnSpc>
                        <a:spcBef>
                          <a:spcPts val="85"/>
                        </a:spcBef>
                      </a:pPr>
                      <a:r>
                        <a:rPr sz="1200" b="1" spc="-20" dirty="0">
                          <a:latin typeface="Calibri"/>
                          <a:cs typeface="Calibri"/>
                        </a:rPr>
                        <a:t>Coeff</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31750" algn="r">
                        <a:lnSpc>
                          <a:spcPct val="100000"/>
                        </a:lnSpc>
                        <a:spcBef>
                          <a:spcPts val="85"/>
                        </a:spcBef>
                      </a:pPr>
                      <a:r>
                        <a:rPr sz="1200" b="1" spc="-20" dirty="0">
                          <a:latin typeface="Calibri"/>
                          <a:cs typeface="Calibri"/>
                        </a:rPr>
                        <a:t>Sign</a:t>
                      </a:r>
                      <a:endParaRPr sz="1200">
                        <a:latin typeface="Calibri"/>
                        <a:cs typeface="Calibri"/>
                      </a:endParaRPr>
                    </a:p>
                  </a:txBody>
                  <a:tcPr marL="0" marR="0" marT="10795" marB="0">
                    <a:lnR w="9525">
                      <a:solidFill>
                        <a:srgbClr val="000000"/>
                      </a:solidFill>
                      <a:prstDash val="solid"/>
                    </a:lnR>
                    <a:solidFill>
                      <a:srgbClr val="FFFFFF"/>
                    </a:solidFill>
                  </a:tcPr>
                </a:tc>
                <a:tc>
                  <a:txBody>
                    <a:bodyPr/>
                    <a:lstStyle/>
                    <a:p>
                      <a:pPr marL="10795" algn="ctr">
                        <a:lnSpc>
                          <a:spcPct val="100000"/>
                        </a:lnSpc>
                        <a:spcBef>
                          <a:spcPts val="85"/>
                        </a:spcBef>
                      </a:pPr>
                      <a:r>
                        <a:rPr sz="1200" b="1" spc="-20" dirty="0">
                          <a:latin typeface="Calibri"/>
                          <a:cs typeface="Calibri"/>
                        </a:rPr>
                        <a:t>Coeff</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31750" algn="r">
                        <a:lnSpc>
                          <a:spcPct val="100000"/>
                        </a:lnSpc>
                        <a:spcBef>
                          <a:spcPts val="85"/>
                        </a:spcBef>
                      </a:pPr>
                      <a:r>
                        <a:rPr sz="1200" b="1" spc="-20" dirty="0">
                          <a:latin typeface="Calibri"/>
                          <a:cs typeface="Calibri"/>
                        </a:rPr>
                        <a:t>Sign</a:t>
                      </a:r>
                      <a:endParaRPr sz="1200">
                        <a:latin typeface="Calibri"/>
                        <a:cs typeface="Calibri"/>
                      </a:endParaRPr>
                    </a:p>
                  </a:txBody>
                  <a:tcPr marL="0" marR="0" marT="10795" marB="0">
                    <a:lnR w="9525">
                      <a:solidFill>
                        <a:srgbClr val="000000"/>
                      </a:solidFill>
                      <a:prstDash val="solid"/>
                    </a:lnR>
                    <a:solidFill>
                      <a:srgbClr val="FFFFFF"/>
                    </a:solidFill>
                  </a:tcPr>
                </a:tc>
                <a:tc>
                  <a:txBody>
                    <a:bodyPr/>
                    <a:lstStyle/>
                    <a:p>
                      <a:pPr marL="147955">
                        <a:lnSpc>
                          <a:spcPct val="100000"/>
                        </a:lnSpc>
                        <a:spcBef>
                          <a:spcPts val="85"/>
                        </a:spcBef>
                      </a:pPr>
                      <a:r>
                        <a:rPr sz="1200" b="1" spc="-20" dirty="0">
                          <a:latin typeface="Calibri"/>
                          <a:cs typeface="Calibri"/>
                        </a:rPr>
                        <a:t>Coeff</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algn="ctr">
                        <a:lnSpc>
                          <a:spcPct val="100000"/>
                        </a:lnSpc>
                        <a:spcBef>
                          <a:spcPts val="85"/>
                        </a:spcBef>
                      </a:pPr>
                      <a:r>
                        <a:rPr sz="1200" b="1" spc="-20" dirty="0">
                          <a:latin typeface="Calibri"/>
                          <a:cs typeface="Calibri"/>
                        </a:rPr>
                        <a:t>Sign</a:t>
                      </a:r>
                      <a:endParaRPr sz="1200">
                        <a:latin typeface="Calibri"/>
                        <a:cs typeface="Calibri"/>
                      </a:endParaRPr>
                    </a:p>
                  </a:txBody>
                  <a:tcPr marL="0" marR="0" marT="10795" marB="0">
                    <a:lnR w="9525">
                      <a:solidFill>
                        <a:srgbClr val="000000"/>
                      </a:solidFill>
                      <a:prstDash val="solid"/>
                    </a:lnR>
                    <a:solidFill>
                      <a:srgbClr val="FFFFFF"/>
                    </a:solidFill>
                  </a:tcPr>
                </a:tc>
                <a:tc>
                  <a:txBody>
                    <a:bodyPr/>
                    <a:lstStyle/>
                    <a:p>
                      <a:pPr marL="11430" algn="ctr">
                        <a:lnSpc>
                          <a:spcPct val="100000"/>
                        </a:lnSpc>
                        <a:spcBef>
                          <a:spcPts val="85"/>
                        </a:spcBef>
                      </a:pPr>
                      <a:r>
                        <a:rPr sz="1200" b="1" spc="-20" dirty="0">
                          <a:latin typeface="Calibri"/>
                          <a:cs typeface="Calibri"/>
                        </a:rPr>
                        <a:t>Coeff</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31750" algn="r">
                        <a:lnSpc>
                          <a:spcPct val="100000"/>
                        </a:lnSpc>
                        <a:spcBef>
                          <a:spcPts val="85"/>
                        </a:spcBef>
                      </a:pPr>
                      <a:r>
                        <a:rPr sz="1200" b="1" spc="-20" dirty="0">
                          <a:latin typeface="Calibri"/>
                          <a:cs typeface="Calibri"/>
                        </a:rPr>
                        <a:t>Sign</a:t>
                      </a:r>
                      <a:endParaRPr sz="1200">
                        <a:latin typeface="Calibri"/>
                        <a:cs typeface="Calibri"/>
                      </a:endParaRPr>
                    </a:p>
                  </a:txBody>
                  <a:tcPr marL="0" marR="0" marT="10795" marB="0">
                    <a:lnR w="9525">
                      <a:solidFill>
                        <a:srgbClr val="000000"/>
                      </a:solidFill>
                      <a:prstDash val="solid"/>
                    </a:lnR>
                    <a:solidFill>
                      <a:srgbClr val="FFFFFF"/>
                    </a:solidFill>
                  </a:tcPr>
                </a:tc>
                <a:tc>
                  <a:txBody>
                    <a:bodyPr/>
                    <a:lstStyle/>
                    <a:p>
                      <a:pPr marL="11430" algn="ctr">
                        <a:lnSpc>
                          <a:spcPct val="100000"/>
                        </a:lnSpc>
                        <a:spcBef>
                          <a:spcPts val="85"/>
                        </a:spcBef>
                      </a:pPr>
                      <a:r>
                        <a:rPr sz="1200" b="1" spc="-20" dirty="0">
                          <a:latin typeface="Calibri"/>
                          <a:cs typeface="Calibri"/>
                        </a:rPr>
                        <a:t>Coeff</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31750" algn="r">
                        <a:lnSpc>
                          <a:spcPct val="100000"/>
                        </a:lnSpc>
                        <a:spcBef>
                          <a:spcPts val="85"/>
                        </a:spcBef>
                      </a:pPr>
                      <a:r>
                        <a:rPr sz="1200" b="1" spc="-20" dirty="0">
                          <a:latin typeface="Calibri"/>
                          <a:cs typeface="Calibri"/>
                        </a:rPr>
                        <a:t>Sign</a:t>
                      </a:r>
                      <a:endParaRPr sz="1200">
                        <a:latin typeface="Calibri"/>
                        <a:cs typeface="Calibri"/>
                      </a:endParaRPr>
                    </a:p>
                  </a:txBody>
                  <a:tcPr marL="0" marR="0" marT="10795" marB="0">
                    <a:lnR w="9525">
                      <a:solidFill>
                        <a:srgbClr val="000000"/>
                      </a:solidFill>
                      <a:prstDash val="solid"/>
                    </a:lnR>
                    <a:solidFill>
                      <a:srgbClr val="FFFFFF"/>
                    </a:solidFill>
                  </a:tcPr>
                </a:tc>
                <a:tc>
                  <a:txBody>
                    <a:bodyPr/>
                    <a:lstStyle/>
                    <a:p>
                      <a:pPr marL="147955">
                        <a:lnSpc>
                          <a:spcPct val="100000"/>
                        </a:lnSpc>
                        <a:spcBef>
                          <a:spcPts val="85"/>
                        </a:spcBef>
                      </a:pPr>
                      <a:r>
                        <a:rPr sz="1200" b="1" spc="-20" dirty="0">
                          <a:latin typeface="Calibri"/>
                          <a:cs typeface="Calibri"/>
                        </a:rPr>
                        <a:t>Coeff</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31750" algn="r">
                        <a:lnSpc>
                          <a:spcPct val="100000"/>
                        </a:lnSpc>
                        <a:spcBef>
                          <a:spcPts val="85"/>
                        </a:spcBef>
                      </a:pPr>
                      <a:r>
                        <a:rPr sz="1200" b="1" spc="-20" dirty="0">
                          <a:latin typeface="Calibri"/>
                          <a:cs typeface="Calibri"/>
                        </a:rPr>
                        <a:t>Sign</a:t>
                      </a:r>
                      <a:endParaRPr sz="1200">
                        <a:latin typeface="Calibri"/>
                        <a:cs typeface="Calibri"/>
                      </a:endParaRPr>
                    </a:p>
                  </a:txBody>
                  <a:tcPr marL="0" marR="0" marT="10795" marB="0">
                    <a:lnR w="9525">
                      <a:solidFill>
                        <a:srgbClr val="000000"/>
                      </a:solidFill>
                      <a:prstDash val="solid"/>
                    </a:lnR>
                    <a:solidFill>
                      <a:srgbClr val="FFFFFF"/>
                    </a:solidFill>
                  </a:tcPr>
                </a:tc>
                <a:extLst>
                  <a:ext uri="{0D108BD9-81ED-4DB2-BD59-A6C34878D82A}">
                    <a16:rowId xmlns:a16="http://schemas.microsoft.com/office/drawing/2014/main" val="10001"/>
                  </a:ext>
                </a:extLst>
              </a:tr>
              <a:tr h="216535">
                <a:tc>
                  <a:txBody>
                    <a:bodyPr/>
                    <a:lstStyle/>
                    <a:p>
                      <a:pPr marL="22225">
                        <a:lnSpc>
                          <a:spcPct val="100000"/>
                        </a:lnSpc>
                        <a:spcBef>
                          <a:spcPts val="145"/>
                        </a:spcBef>
                      </a:pPr>
                      <a:r>
                        <a:rPr sz="1200" dirty="0">
                          <a:latin typeface="Calibri"/>
                          <a:cs typeface="Calibri"/>
                        </a:rPr>
                        <a:t>HANSAPLAST</a:t>
                      </a:r>
                      <a:r>
                        <a:rPr sz="1200" spc="20" dirty="0">
                          <a:latin typeface="Calibri"/>
                          <a:cs typeface="Calibri"/>
                        </a:rPr>
                        <a:t> </a:t>
                      </a:r>
                      <a:r>
                        <a:rPr sz="1200" spc="-10" dirty="0">
                          <a:latin typeface="Calibri"/>
                          <a:cs typeface="Calibri"/>
                        </a:rPr>
                        <a:t>SELBSTHAFTENDER</a:t>
                      </a:r>
                      <a:r>
                        <a:rPr sz="1200" spc="20" dirty="0">
                          <a:latin typeface="Calibri"/>
                          <a:cs typeface="Calibri"/>
                        </a:rPr>
                        <a:t> </a:t>
                      </a:r>
                      <a:r>
                        <a:rPr sz="1200" dirty="0">
                          <a:latin typeface="Calibri"/>
                          <a:cs typeface="Calibri"/>
                        </a:rPr>
                        <a:t>5 M</a:t>
                      </a:r>
                      <a:r>
                        <a:rPr sz="1200" spc="5" dirty="0">
                          <a:latin typeface="Calibri"/>
                          <a:cs typeface="Calibri"/>
                        </a:rPr>
                        <a:t> </a:t>
                      </a:r>
                      <a:r>
                        <a:rPr sz="1200" dirty="0">
                          <a:latin typeface="Calibri"/>
                          <a:cs typeface="Calibri"/>
                        </a:rPr>
                        <a:t>X</a:t>
                      </a:r>
                      <a:r>
                        <a:rPr sz="1200" spc="-5" dirty="0">
                          <a:latin typeface="Calibri"/>
                          <a:cs typeface="Calibri"/>
                        </a:rPr>
                        <a:t> </a:t>
                      </a:r>
                      <a:r>
                        <a:rPr sz="1200" dirty="0">
                          <a:latin typeface="Calibri"/>
                          <a:cs typeface="Calibri"/>
                        </a:rPr>
                        <a:t>2.5 CM</a:t>
                      </a:r>
                      <a:r>
                        <a:rPr sz="1200" spc="5" dirty="0">
                          <a:latin typeface="Calibri"/>
                          <a:cs typeface="Calibri"/>
                        </a:rPr>
                        <a:t> </a:t>
                      </a:r>
                      <a:r>
                        <a:rPr sz="1200" dirty="0">
                          <a:latin typeface="Calibri"/>
                          <a:cs typeface="Calibri"/>
                        </a:rPr>
                        <a:t>1 </a:t>
                      </a:r>
                      <a:r>
                        <a:rPr sz="1200" spc="-25" dirty="0">
                          <a:latin typeface="Calibri"/>
                          <a:cs typeface="Calibri"/>
                        </a:rPr>
                        <a:t>ST</a:t>
                      </a:r>
                      <a:endParaRPr sz="1200">
                        <a:latin typeface="Calibri"/>
                        <a:cs typeface="Calibri"/>
                      </a:endParaRPr>
                    </a:p>
                  </a:txBody>
                  <a:tcPr marL="0" marR="0" marT="18415" marB="0">
                    <a:solidFill>
                      <a:srgbClr val="FFFFFF"/>
                    </a:solidFill>
                  </a:tcPr>
                </a:tc>
                <a:tc>
                  <a:txBody>
                    <a:bodyPr/>
                    <a:lstStyle/>
                    <a:p>
                      <a:pPr marR="17145" algn="r">
                        <a:lnSpc>
                          <a:spcPct val="100000"/>
                        </a:lnSpc>
                        <a:spcBef>
                          <a:spcPts val="85"/>
                        </a:spcBef>
                      </a:pPr>
                      <a:r>
                        <a:rPr sz="1200" spc="-10" dirty="0">
                          <a:latin typeface="Calibri"/>
                          <a:cs typeface="Calibri"/>
                        </a:rPr>
                        <a:t>65.0%</a:t>
                      </a:r>
                      <a:endParaRPr sz="1200">
                        <a:latin typeface="Calibri"/>
                        <a:cs typeface="Calibri"/>
                      </a:endParaRPr>
                    </a:p>
                  </a:txBody>
                  <a:tcPr marL="0" marR="0" marT="10795" marB="0">
                    <a:lnR w="9525">
                      <a:solidFill>
                        <a:srgbClr val="000000"/>
                      </a:solidFill>
                      <a:prstDash val="solid"/>
                    </a:lnR>
                    <a:solidFill>
                      <a:srgbClr val="FFFFFF"/>
                    </a:solidFill>
                  </a:tcPr>
                </a:tc>
                <a:tc>
                  <a:txBody>
                    <a:bodyPr/>
                    <a:lstStyle/>
                    <a:p>
                      <a:pPr marL="86995">
                        <a:lnSpc>
                          <a:spcPct val="100000"/>
                        </a:lnSpc>
                        <a:spcBef>
                          <a:spcPts val="85"/>
                        </a:spcBef>
                      </a:pPr>
                      <a:r>
                        <a:rPr sz="1200" spc="-10" dirty="0">
                          <a:latin typeface="Calibri"/>
                          <a:cs typeface="Calibri"/>
                        </a:rPr>
                        <a:t>14.30</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L="55880" algn="ctr">
                        <a:lnSpc>
                          <a:spcPct val="100000"/>
                        </a:lnSpc>
                        <a:spcBef>
                          <a:spcPts val="145"/>
                        </a:spcBef>
                      </a:pPr>
                      <a:r>
                        <a:rPr sz="1200" spc="-25" dirty="0">
                          <a:solidFill>
                            <a:srgbClr val="006000"/>
                          </a:solidFill>
                          <a:latin typeface="Calibri"/>
                          <a:cs typeface="Calibri"/>
                        </a:rPr>
                        <a:t>Yes</a:t>
                      </a:r>
                      <a:endParaRPr sz="1200">
                        <a:latin typeface="Calibri"/>
                        <a:cs typeface="Calibri"/>
                      </a:endParaRPr>
                    </a:p>
                  </a:txBody>
                  <a:tcPr marL="0" marR="0" marT="18415" marB="0">
                    <a:lnR w="9525">
                      <a:solidFill>
                        <a:srgbClr val="000000"/>
                      </a:solidFill>
                      <a:prstDash val="solid"/>
                    </a:lnR>
                    <a:lnT w="9525">
                      <a:solidFill>
                        <a:srgbClr val="FFFFFF"/>
                      </a:solidFill>
                      <a:prstDash val="solid"/>
                    </a:lnT>
                    <a:solidFill>
                      <a:srgbClr val="C5EECE"/>
                    </a:solidFill>
                  </a:tcPr>
                </a:tc>
                <a:tc>
                  <a:txBody>
                    <a:bodyPr/>
                    <a:lstStyle/>
                    <a:p>
                      <a:pPr marR="60325" algn="r">
                        <a:lnSpc>
                          <a:spcPct val="100000"/>
                        </a:lnSpc>
                        <a:spcBef>
                          <a:spcPts val="85"/>
                        </a:spcBef>
                      </a:pPr>
                      <a:r>
                        <a:rPr sz="1200" spc="-20" dirty="0">
                          <a:latin typeface="Calibri"/>
                          <a:cs typeface="Calibri"/>
                        </a:rPr>
                        <a:t>0.05</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19685" algn="r">
                        <a:lnSpc>
                          <a:spcPct val="100000"/>
                        </a:lnSpc>
                        <a:spcBef>
                          <a:spcPts val="145"/>
                        </a:spcBef>
                      </a:pPr>
                      <a:r>
                        <a:rPr sz="1200" spc="-25" dirty="0">
                          <a:solidFill>
                            <a:srgbClr val="006000"/>
                          </a:solidFill>
                          <a:latin typeface="Calibri"/>
                          <a:cs typeface="Calibri"/>
                        </a:rPr>
                        <a:t>Yes</a:t>
                      </a:r>
                      <a:endParaRPr sz="1200">
                        <a:latin typeface="Calibri"/>
                        <a:cs typeface="Calibri"/>
                      </a:endParaRPr>
                    </a:p>
                  </a:txBody>
                  <a:tcPr marL="0" marR="0" marT="18415" marB="0">
                    <a:lnR w="9525">
                      <a:solidFill>
                        <a:srgbClr val="000000"/>
                      </a:solidFill>
                      <a:prstDash val="solid"/>
                    </a:lnR>
                    <a:solidFill>
                      <a:srgbClr val="C5EECE"/>
                    </a:solidFill>
                  </a:tcPr>
                </a:tc>
                <a:tc>
                  <a:txBody>
                    <a:bodyPr/>
                    <a:lstStyle/>
                    <a:p>
                      <a:pPr marL="132715">
                        <a:lnSpc>
                          <a:spcPct val="100000"/>
                        </a:lnSpc>
                        <a:spcBef>
                          <a:spcPts val="85"/>
                        </a:spcBef>
                      </a:pPr>
                      <a:r>
                        <a:rPr sz="1200" spc="-10" dirty="0">
                          <a:latin typeface="Calibri"/>
                          <a:cs typeface="Calibri"/>
                        </a:rPr>
                        <a:t>0.2197</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22225" algn="r">
                        <a:lnSpc>
                          <a:spcPct val="100000"/>
                        </a:lnSpc>
                        <a:spcBef>
                          <a:spcPts val="145"/>
                        </a:spcBef>
                      </a:pPr>
                      <a:r>
                        <a:rPr sz="1200" spc="-25" dirty="0">
                          <a:solidFill>
                            <a:srgbClr val="9C0006"/>
                          </a:solidFill>
                          <a:latin typeface="Calibri"/>
                          <a:cs typeface="Calibri"/>
                        </a:rPr>
                        <a:t>No</a:t>
                      </a:r>
                      <a:endParaRPr sz="1200">
                        <a:latin typeface="Calibri"/>
                        <a:cs typeface="Calibri"/>
                      </a:endParaRPr>
                    </a:p>
                  </a:txBody>
                  <a:tcPr marL="0" marR="0" marT="18415" marB="0">
                    <a:lnR w="9525">
                      <a:solidFill>
                        <a:srgbClr val="000000"/>
                      </a:solidFill>
                      <a:prstDash val="solid"/>
                    </a:lnR>
                    <a:solidFill>
                      <a:srgbClr val="FFC6CE"/>
                    </a:solidFill>
                  </a:tcPr>
                </a:tc>
                <a:tc>
                  <a:txBody>
                    <a:bodyPr/>
                    <a:lstStyle/>
                    <a:p>
                      <a:pPr marL="64135" algn="ctr">
                        <a:lnSpc>
                          <a:spcPct val="100000"/>
                        </a:lnSpc>
                        <a:spcBef>
                          <a:spcPts val="85"/>
                        </a:spcBef>
                      </a:pPr>
                      <a:r>
                        <a:rPr sz="1200" spc="-10" dirty="0">
                          <a:latin typeface="Calibri"/>
                          <a:cs typeface="Calibri"/>
                        </a:rPr>
                        <a:t>0.4547</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19685" algn="r">
                        <a:lnSpc>
                          <a:spcPct val="100000"/>
                        </a:lnSpc>
                        <a:spcBef>
                          <a:spcPts val="145"/>
                        </a:spcBef>
                      </a:pPr>
                      <a:r>
                        <a:rPr sz="1200" spc="-25" dirty="0">
                          <a:solidFill>
                            <a:srgbClr val="006000"/>
                          </a:solidFill>
                          <a:latin typeface="Calibri"/>
                          <a:cs typeface="Calibri"/>
                        </a:rPr>
                        <a:t>Yes</a:t>
                      </a:r>
                      <a:endParaRPr sz="1200">
                        <a:latin typeface="Calibri"/>
                        <a:cs typeface="Calibri"/>
                      </a:endParaRPr>
                    </a:p>
                  </a:txBody>
                  <a:tcPr marL="0" marR="0" marT="18415" marB="0">
                    <a:lnR w="9525">
                      <a:solidFill>
                        <a:srgbClr val="000000"/>
                      </a:solidFill>
                      <a:prstDash val="solid"/>
                    </a:lnR>
                    <a:solidFill>
                      <a:srgbClr val="C5EECE"/>
                    </a:solidFill>
                  </a:tcPr>
                </a:tc>
                <a:tc>
                  <a:txBody>
                    <a:bodyPr/>
                    <a:lstStyle/>
                    <a:p>
                      <a:pPr marR="60325" algn="r">
                        <a:lnSpc>
                          <a:spcPct val="100000"/>
                        </a:lnSpc>
                        <a:spcBef>
                          <a:spcPts val="85"/>
                        </a:spcBef>
                      </a:pPr>
                      <a:r>
                        <a:rPr sz="1200" spc="-10" dirty="0">
                          <a:latin typeface="Calibri"/>
                          <a:cs typeface="Calibri"/>
                        </a:rPr>
                        <a:t>0.0337</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L="91440" algn="ctr">
                        <a:lnSpc>
                          <a:spcPct val="100000"/>
                        </a:lnSpc>
                        <a:spcBef>
                          <a:spcPts val="145"/>
                        </a:spcBef>
                      </a:pPr>
                      <a:r>
                        <a:rPr sz="1200" spc="-25" dirty="0">
                          <a:solidFill>
                            <a:srgbClr val="9C0006"/>
                          </a:solidFill>
                          <a:latin typeface="Calibri"/>
                          <a:cs typeface="Calibri"/>
                        </a:rPr>
                        <a:t>No</a:t>
                      </a:r>
                      <a:endParaRPr sz="1200">
                        <a:latin typeface="Calibri"/>
                        <a:cs typeface="Calibri"/>
                      </a:endParaRPr>
                    </a:p>
                  </a:txBody>
                  <a:tcPr marL="0" marR="0" marT="18415" marB="0">
                    <a:lnR w="9525">
                      <a:solidFill>
                        <a:srgbClr val="000000"/>
                      </a:solidFill>
                      <a:prstDash val="solid"/>
                    </a:lnR>
                    <a:solidFill>
                      <a:srgbClr val="FFC6CE"/>
                    </a:solidFill>
                  </a:tcPr>
                </a:tc>
                <a:tc>
                  <a:txBody>
                    <a:bodyPr/>
                    <a:lstStyle/>
                    <a:p>
                      <a:pPr marL="64135" algn="ctr">
                        <a:lnSpc>
                          <a:spcPct val="100000"/>
                        </a:lnSpc>
                        <a:spcBef>
                          <a:spcPts val="85"/>
                        </a:spcBef>
                      </a:pPr>
                      <a:r>
                        <a:rPr sz="1200" spc="-10" dirty="0">
                          <a:latin typeface="Calibri"/>
                          <a:cs typeface="Calibri"/>
                        </a:rPr>
                        <a:t>0.3558</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19685" algn="r">
                        <a:lnSpc>
                          <a:spcPct val="100000"/>
                        </a:lnSpc>
                        <a:spcBef>
                          <a:spcPts val="145"/>
                        </a:spcBef>
                      </a:pPr>
                      <a:r>
                        <a:rPr sz="1200" spc="-25" dirty="0">
                          <a:solidFill>
                            <a:srgbClr val="006000"/>
                          </a:solidFill>
                          <a:latin typeface="Calibri"/>
                          <a:cs typeface="Calibri"/>
                        </a:rPr>
                        <a:t>Yes</a:t>
                      </a:r>
                      <a:endParaRPr sz="1200">
                        <a:latin typeface="Calibri"/>
                        <a:cs typeface="Calibri"/>
                      </a:endParaRPr>
                    </a:p>
                  </a:txBody>
                  <a:tcPr marL="0" marR="0" marT="18415" marB="0">
                    <a:lnR w="9525">
                      <a:solidFill>
                        <a:srgbClr val="000000"/>
                      </a:solidFill>
                      <a:prstDash val="solid"/>
                    </a:lnR>
                    <a:solidFill>
                      <a:srgbClr val="C5EECE"/>
                    </a:solidFill>
                  </a:tcPr>
                </a:tc>
                <a:tc>
                  <a:txBody>
                    <a:bodyPr/>
                    <a:lstStyle/>
                    <a:p>
                      <a:pPr marL="64135" algn="ctr">
                        <a:lnSpc>
                          <a:spcPct val="100000"/>
                        </a:lnSpc>
                        <a:spcBef>
                          <a:spcPts val="85"/>
                        </a:spcBef>
                      </a:pPr>
                      <a:r>
                        <a:rPr sz="1200" spc="-10" dirty="0">
                          <a:latin typeface="Calibri"/>
                          <a:cs typeface="Calibri"/>
                        </a:rPr>
                        <a:t>(0.0631)</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19685" algn="r">
                        <a:lnSpc>
                          <a:spcPct val="100000"/>
                        </a:lnSpc>
                        <a:spcBef>
                          <a:spcPts val="145"/>
                        </a:spcBef>
                      </a:pPr>
                      <a:r>
                        <a:rPr sz="1200" spc="-25" dirty="0">
                          <a:solidFill>
                            <a:srgbClr val="006000"/>
                          </a:solidFill>
                          <a:latin typeface="Calibri"/>
                          <a:cs typeface="Calibri"/>
                        </a:rPr>
                        <a:t>Yes</a:t>
                      </a:r>
                      <a:endParaRPr sz="1200">
                        <a:latin typeface="Calibri"/>
                        <a:cs typeface="Calibri"/>
                      </a:endParaRPr>
                    </a:p>
                  </a:txBody>
                  <a:tcPr marL="0" marR="0" marT="18415" marB="0">
                    <a:lnR w="9525">
                      <a:solidFill>
                        <a:srgbClr val="000000"/>
                      </a:solidFill>
                      <a:prstDash val="solid"/>
                    </a:lnR>
                    <a:solidFill>
                      <a:srgbClr val="C5EECE"/>
                    </a:solidFill>
                  </a:tcPr>
                </a:tc>
                <a:tc>
                  <a:txBody>
                    <a:bodyPr/>
                    <a:lstStyle/>
                    <a:p>
                      <a:pPr marL="132715">
                        <a:lnSpc>
                          <a:spcPct val="100000"/>
                        </a:lnSpc>
                        <a:spcBef>
                          <a:spcPts val="85"/>
                        </a:spcBef>
                      </a:pPr>
                      <a:r>
                        <a:rPr sz="1200" spc="-10" dirty="0">
                          <a:latin typeface="Calibri"/>
                          <a:cs typeface="Calibri"/>
                        </a:rPr>
                        <a:t>0.0030</a:t>
                      </a:r>
                      <a:endParaRPr sz="1200">
                        <a:latin typeface="Calibri"/>
                        <a:cs typeface="Calibri"/>
                      </a:endParaRPr>
                    </a:p>
                  </a:txBody>
                  <a:tcPr marL="0" marR="0" marT="10795" marB="0">
                    <a:lnL w="9525">
                      <a:solidFill>
                        <a:srgbClr val="000000"/>
                      </a:solidFill>
                      <a:prstDash val="solid"/>
                    </a:lnL>
                    <a:solidFill>
                      <a:srgbClr val="FFFFFF"/>
                    </a:solidFill>
                  </a:tcPr>
                </a:tc>
                <a:tc>
                  <a:txBody>
                    <a:bodyPr/>
                    <a:lstStyle/>
                    <a:p>
                      <a:pPr marR="19685" algn="r">
                        <a:lnSpc>
                          <a:spcPct val="100000"/>
                        </a:lnSpc>
                        <a:spcBef>
                          <a:spcPts val="145"/>
                        </a:spcBef>
                      </a:pPr>
                      <a:r>
                        <a:rPr sz="1200" spc="-25" dirty="0">
                          <a:solidFill>
                            <a:srgbClr val="006000"/>
                          </a:solidFill>
                          <a:latin typeface="Calibri"/>
                          <a:cs typeface="Calibri"/>
                        </a:rPr>
                        <a:t>Yes</a:t>
                      </a:r>
                      <a:endParaRPr sz="1200">
                        <a:latin typeface="Calibri"/>
                        <a:cs typeface="Calibri"/>
                      </a:endParaRPr>
                    </a:p>
                  </a:txBody>
                  <a:tcPr marL="0" marR="0" marT="18415" marB="0">
                    <a:lnR w="9525">
                      <a:solidFill>
                        <a:srgbClr val="000000"/>
                      </a:solidFill>
                      <a:prstDash val="solid"/>
                    </a:lnR>
                    <a:solidFill>
                      <a:srgbClr val="C5EECE"/>
                    </a:solidFill>
                  </a:tcPr>
                </a:tc>
                <a:extLst>
                  <a:ext uri="{0D108BD9-81ED-4DB2-BD59-A6C34878D82A}">
                    <a16:rowId xmlns:a16="http://schemas.microsoft.com/office/drawing/2014/main" val="10002"/>
                  </a:ext>
                </a:extLst>
              </a:tr>
              <a:tr h="220345">
                <a:tc>
                  <a:txBody>
                    <a:bodyPr/>
                    <a:lstStyle/>
                    <a:p>
                      <a:pPr marL="22225">
                        <a:lnSpc>
                          <a:spcPct val="100000"/>
                        </a:lnSpc>
                        <a:spcBef>
                          <a:spcPts val="175"/>
                        </a:spcBef>
                      </a:pPr>
                      <a:r>
                        <a:rPr sz="1200" dirty="0">
                          <a:latin typeface="Calibri"/>
                          <a:cs typeface="Calibri"/>
                        </a:rPr>
                        <a:t>HANSAPLAST</a:t>
                      </a:r>
                      <a:r>
                        <a:rPr sz="1200" spc="5" dirty="0">
                          <a:latin typeface="Calibri"/>
                          <a:cs typeface="Calibri"/>
                        </a:rPr>
                        <a:t> </a:t>
                      </a:r>
                      <a:r>
                        <a:rPr sz="1200" dirty="0">
                          <a:latin typeface="Calibri"/>
                          <a:cs typeface="Calibri"/>
                        </a:rPr>
                        <a:t>FINGERSTRIPS</a:t>
                      </a:r>
                      <a:r>
                        <a:rPr sz="1200" spc="-15" dirty="0">
                          <a:latin typeface="Calibri"/>
                          <a:cs typeface="Calibri"/>
                        </a:rPr>
                        <a:t> </a:t>
                      </a:r>
                      <a:r>
                        <a:rPr sz="1200" dirty="0">
                          <a:latin typeface="Calibri"/>
                          <a:cs typeface="Calibri"/>
                        </a:rPr>
                        <a:t>1.9</a:t>
                      </a:r>
                      <a:r>
                        <a:rPr sz="1200" spc="-15" dirty="0">
                          <a:latin typeface="Calibri"/>
                          <a:cs typeface="Calibri"/>
                        </a:rPr>
                        <a:t> </a:t>
                      </a:r>
                      <a:r>
                        <a:rPr sz="1200" dirty="0">
                          <a:latin typeface="Calibri"/>
                          <a:cs typeface="Calibri"/>
                        </a:rPr>
                        <a:t>CM</a:t>
                      </a:r>
                      <a:r>
                        <a:rPr sz="1200" spc="-10" dirty="0">
                          <a:latin typeface="Calibri"/>
                          <a:cs typeface="Calibri"/>
                        </a:rPr>
                        <a:t> </a:t>
                      </a:r>
                      <a:r>
                        <a:rPr sz="1200" dirty="0">
                          <a:latin typeface="Calibri"/>
                          <a:cs typeface="Calibri"/>
                        </a:rPr>
                        <a:t>X</a:t>
                      </a:r>
                      <a:r>
                        <a:rPr sz="1200" spc="-20" dirty="0">
                          <a:latin typeface="Calibri"/>
                          <a:cs typeface="Calibri"/>
                        </a:rPr>
                        <a:t> </a:t>
                      </a:r>
                      <a:r>
                        <a:rPr sz="1200" dirty="0">
                          <a:latin typeface="Calibri"/>
                          <a:cs typeface="Calibri"/>
                        </a:rPr>
                        <a:t>12</a:t>
                      </a:r>
                      <a:r>
                        <a:rPr sz="1200" spc="-15" dirty="0">
                          <a:latin typeface="Calibri"/>
                          <a:cs typeface="Calibri"/>
                        </a:rPr>
                        <a:t> </a:t>
                      </a:r>
                      <a:r>
                        <a:rPr sz="1200" dirty="0">
                          <a:latin typeface="Calibri"/>
                          <a:cs typeface="Calibri"/>
                        </a:rPr>
                        <a:t>CM</a:t>
                      </a:r>
                      <a:r>
                        <a:rPr sz="1200" spc="-10" dirty="0">
                          <a:latin typeface="Calibri"/>
                          <a:cs typeface="Calibri"/>
                        </a:rPr>
                        <a:t> </a:t>
                      </a:r>
                      <a:r>
                        <a:rPr sz="1200" dirty="0">
                          <a:latin typeface="Calibri"/>
                          <a:cs typeface="Calibri"/>
                        </a:rPr>
                        <a:t>16</a:t>
                      </a:r>
                      <a:r>
                        <a:rPr sz="1200" spc="-15" dirty="0">
                          <a:latin typeface="Calibri"/>
                          <a:cs typeface="Calibri"/>
                        </a:rPr>
                        <a:t> </a:t>
                      </a:r>
                      <a:r>
                        <a:rPr sz="1200" spc="-25" dirty="0">
                          <a:latin typeface="Calibri"/>
                          <a:cs typeface="Calibri"/>
                        </a:rPr>
                        <a:t>ST</a:t>
                      </a:r>
                      <a:endParaRPr sz="1200">
                        <a:latin typeface="Calibri"/>
                        <a:cs typeface="Calibri"/>
                      </a:endParaRPr>
                    </a:p>
                  </a:txBody>
                  <a:tcPr marL="0" marR="0" marT="22225" marB="0">
                    <a:solidFill>
                      <a:srgbClr val="FFFFFF"/>
                    </a:solidFill>
                  </a:tcPr>
                </a:tc>
                <a:tc>
                  <a:txBody>
                    <a:bodyPr/>
                    <a:lstStyle/>
                    <a:p>
                      <a:pPr marR="17145" algn="r">
                        <a:lnSpc>
                          <a:spcPct val="100000"/>
                        </a:lnSpc>
                        <a:spcBef>
                          <a:spcPts val="114"/>
                        </a:spcBef>
                      </a:pPr>
                      <a:r>
                        <a:rPr sz="1200" spc="-10" dirty="0">
                          <a:latin typeface="Calibri"/>
                          <a:cs typeface="Calibri"/>
                        </a:rPr>
                        <a:t>84.2%</a:t>
                      </a:r>
                      <a:endParaRPr sz="1200">
                        <a:latin typeface="Calibri"/>
                        <a:cs typeface="Calibri"/>
                      </a:endParaRPr>
                    </a:p>
                  </a:txBody>
                  <a:tcPr marL="0" marR="0" marT="14604" marB="0">
                    <a:lnR w="9525">
                      <a:solidFill>
                        <a:srgbClr val="000000"/>
                      </a:solidFill>
                      <a:prstDash val="solid"/>
                    </a:lnR>
                    <a:solidFill>
                      <a:srgbClr val="FFFFFF"/>
                    </a:solidFill>
                  </a:tcPr>
                </a:tc>
                <a:tc>
                  <a:txBody>
                    <a:bodyPr/>
                    <a:lstStyle/>
                    <a:p>
                      <a:pPr marL="117475">
                        <a:lnSpc>
                          <a:spcPct val="100000"/>
                        </a:lnSpc>
                        <a:spcBef>
                          <a:spcPts val="114"/>
                        </a:spcBef>
                      </a:pPr>
                      <a:r>
                        <a:rPr sz="1200" spc="-10" dirty="0">
                          <a:latin typeface="Calibri"/>
                          <a:cs typeface="Calibri"/>
                        </a:rPr>
                        <a:t>(2.54)</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L="55880" algn="ct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R="60325" algn="r">
                        <a:lnSpc>
                          <a:spcPct val="100000"/>
                        </a:lnSpc>
                        <a:spcBef>
                          <a:spcPts val="114"/>
                        </a:spcBef>
                      </a:pPr>
                      <a:r>
                        <a:rPr sz="1200" spc="-20" dirty="0">
                          <a:latin typeface="Calibri"/>
                          <a:cs typeface="Calibri"/>
                        </a:rPr>
                        <a:t>0.05</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R="19685" algn="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L="132715">
                        <a:lnSpc>
                          <a:spcPct val="100000"/>
                        </a:lnSpc>
                        <a:spcBef>
                          <a:spcPts val="114"/>
                        </a:spcBef>
                      </a:pPr>
                      <a:r>
                        <a:rPr sz="1200" spc="-10" dirty="0">
                          <a:latin typeface="Calibri"/>
                          <a:cs typeface="Calibri"/>
                        </a:rPr>
                        <a:t>0.0347</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R="22225" algn="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L="64135" algn="ctr">
                        <a:lnSpc>
                          <a:spcPct val="100000"/>
                        </a:lnSpc>
                        <a:spcBef>
                          <a:spcPts val="114"/>
                        </a:spcBef>
                      </a:pPr>
                      <a:r>
                        <a:rPr sz="1200" spc="-10" dirty="0">
                          <a:latin typeface="Calibri"/>
                          <a:cs typeface="Calibri"/>
                        </a:rPr>
                        <a:t>0.3232</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R="19685" algn="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R="15240" algn="r">
                        <a:lnSpc>
                          <a:spcPct val="100000"/>
                        </a:lnSpc>
                        <a:spcBef>
                          <a:spcPts val="114"/>
                        </a:spcBef>
                      </a:pPr>
                      <a:r>
                        <a:rPr sz="1200" spc="-10" dirty="0">
                          <a:latin typeface="Calibri"/>
                          <a:cs typeface="Calibri"/>
                        </a:rPr>
                        <a:t>(0.0494)</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L="91440" algn="ct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L="64135" algn="ctr">
                        <a:lnSpc>
                          <a:spcPct val="100000"/>
                        </a:lnSpc>
                        <a:spcBef>
                          <a:spcPts val="114"/>
                        </a:spcBef>
                      </a:pPr>
                      <a:r>
                        <a:rPr sz="1200" spc="-10" dirty="0">
                          <a:latin typeface="Calibri"/>
                          <a:cs typeface="Calibri"/>
                        </a:rPr>
                        <a:t>0.0069</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R="22225" algn="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L="64135" algn="ctr">
                        <a:lnSpc>
                          <a:spcPct val="100000"/>
                        </a:lnSpc>
                        <a:spcBef>
                          <a:spcPts val="114"/>
                        </a:spcBef>
                      </a:pPr>
                      <a:r>
                        <a:rPr sz="1200" spc="-10" dirty="0">
                          <a:latin typeface="Calibri"/>
                          <a:cs typeface="Calibri"/>
                        </a:rPr>
                        <a:t>(0.0190)</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R="19685" algn="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L="132715">
                        <a:lnSpc>
                          <a:spcPct val="100000"/>
                        </a:lnSpc>
                        <a:spcBef>
                          <a:spcPts val="114"/>
                        </a:spcBef>
                      </a:pPr>
                      <a:r>
                        <a:rPr sz="1200" spc="-10" dirty="0">
                          <a:latin typeface="Calibri"/>
                          <a:cs typeface="Calibri"/>
                        </a:rPr>
                        <a:t>0.0009</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R="19685" algn="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extLst>
                  <a:ext uri="{0D108BD9-81ED-4DB2-BD59-A6C34878D82A}">
                    <a16:rowId xmlns:a16="http://schemas.microsoft.com/office/drawing/2014/main" val="10003"/>
                  </a:ext>
                </a:extLst>
              </a:tr>
              <a:tr h="218440">
                <a:tc>
                  <a:txBody>
                    <a:bodyPr/>
                    <a:lstStyle/>
                    <a:p>
                      <a:pPr marL="22225">
                        <a:lnSpc>
                          <a:spcPct val="100000"/>
                        </a:lnSpc>
                        <a:spcBef>
                          <a:spcPts val="175"/>
                        </a:spcBef>
                      </a:pPr>
                      <a:r>
                        <a:rPr sz="1200" dirty="0">
                          <a:latin typeface="Calibri"/>
                          <a:cs typeface="Calibri"/>
                        </a:rPr>
                        <a:t>EIGENMARKE</a:t>
                      </a:r>
                      <a:r>
                        <a:rPr sz="1200" spc="-15" dirty="0">
                          <a:latin typeface="Calibri"/>
                          <a:cs typeface="Calibri"/>
                        </a:rPr>
                        <a:t> </a:t>
                      </a:r>
                      <a:r>
                        <a:rPr sz="1200" dirty="0">
                          <a:latin typeface="Calibri"/>
                          <a:cs typeface="Calibri"/>
                        </a:rPr>
                        <a:t>DIVERSE</a:t>
                      </a:r>
                      <a:r>
                        <a:rPr sz="1200" spc="-10" dirty="0">
                          <a:latin typeface="Calibri"/>
                          <a:cs typeface="Calibri"/>
                        </a:rPr>
                        <a:t> </a:t>
                      </a:r>
                      <a:r>
                        <a:rPr sz="1200" dirty="0">
                          <a:latin typeface="Calibri"/>
                          <a:cs typeface="Calibri"/>
                        </a:rPr>
                        <a:t>24</a:t>
                      </a:r>
                      <a:r>
                        <a:rPr sz="1200" spc="-30" dirty="0">
                          <a:latin typeface="Calibri"/>
                          <a:cs typeface="Calibri"/>
                        </a:rPr>
                        <a:t> </a:t>
                      </a:r>
                      <a:r>
                        <a:rPr sz="1200" spc="-25" dirty="0">
                          <a:latin typeface="Calibri"/>
                          <a:cs typeface="Calibri"/>
                        </a:rPr>
                        <a:t>ST</a:t>
                      </a:r>
                      <a:endParaRPr sz="1200">
                        <a:latin typeface="Calibri"/>
                        <a:cs typeface="Calibri"/>
                      </a:endParaRPr>
                    </a:p>
                  </a:txBody>
                  <a:tcPr marL="0" marR="0" marT="22225" marB="0">
                    <a:solidFill>
                      <a:srgbClr val="FFFFFF"/>
                    </a:solidFill>
                  </a:tcPr>
                </a:tc>
                <a:tc>
                  <a:txBody>
                    <a:bodyPr/>
                    <a:lstStyle/>
                    <a:p>
                      <a:pPr marR="17145" algn="r">
                        <a:lnSpc>
                          <a:spcPct val="100000"/>
                        </a:lnSpc>
                        <a:spcBef>
                          <a:spcPts val="175"/>
                        </a:spcBef>
                      </a:pPr>
                      <a:r>
                        <a:rPr sz="1200" spc="-10" dirty="0">
                          <a:latin typeface="Calibri"/>
                          <a:cs typeface="Calibri"/>
                        </a:rPr>
                        <a:t>58.2%</a:t>
                      </a:r>
                      <a:endParaRPr sz="1200">
                        <a:latin typeface="Calibri"/>
                        <a:cs typeface="Calibri"/>
                      </a:endParaRPr>
                    </a:p>
                  </a:txBody>
                  <a:tcPr marL="0" marR="0" marT="22225" marB="0">
                    <a:lnR w="9525">
                      <a:solidFill>
                        <a:srgbClr val="000000"/>
                      </a:solidFill>
                      <a:prstDash val="solid"/>
                    </a:lnR>
                    <a:solidFill>
                      <a:srgbClr val="FFFFFF"/>
                    </a:solidFill>
                  </a:tcPr>
                </a:tc>
                <a:tc>
                  <a:txBody>
                    <a:bodyPr/>
                    <a:lstStyle/>
                    <a:p>
                      <a:pPr marL="163195">
                        <a:lnSpc>
                          <a:spcPct val="100000"/>
                        </a:lnSpc>
                        <a:spcBef>
                          <a:spcPts val="175"/>
                        </a:spcBef>
                      </a:pPr>
                      <a:r>
                        <a:rPr sz="1200" spc="-20" dirty="0">
                          <a:latin typeface="Calibri"/>
                          <a:cs typeface="Calibri"/>
                        </a:rPr>
                        <a:t>0.03</a:t>
                      </a:r>
                      <a:endParaRPr sz="1200">
                        <a:latin typeface="Calibri"/>
                        <a:cs typeface="Calibri"/>
                      </a:endParaRPr>
                    </a:p>
                  </a:txBody>
                  <a:tcPr marL="0" marR="0" marT="22225" marB="0">
                    <a:lnL w="9525">
                      <a:solidFill>
                        <a:srgbClr val="000000"/>
                      </a:solidFill>
                      <a:prstDash val="solid"/>
                    </a:lnL>
                    <a:solidFill>
                      <a:srgbClr val="FFFFFF"/>
                    </a:solidFill>
                  </a:tcPr>
                </a:tc>
                <a:tc>
                  <a:txBody>
                    <a:bodyPr/>
                    <a:lstStyle/>
                    <a:p>
                      <a:pPr marL="7620" algn="ct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R="60325" algn="r">
                        <a:lnSpc>
                          <a:spcPct val="100000"/>
                        </a:lnSpc>
                        <a:spcBef>
                          <a:spcPts val="175"/>
                        </a:spcBef>
                      </a:pPr>
                      <a:r>
                        <a:rPr sz="1200" spc="-20" dirty="0">
                          <a:latin typeface="Calibri"/>
                          <a:cs typeface="Calibri"/>
                        </a:rPr>
                        <a:t>0.14</a:t>
                      </a:r>
                      <a:endParaRPr sz="1200">
                        <a:latin typeface="Calibri"/>
                        <a:cs typeface="Calibri"/>
                      </a:endParaRPr>
                    </a:p>
                  </a:txBody>
                  <a:tcPr marL="0" marR="0" marT="22225" marB="0">
                    <a:lnL w="9525">
                      <a:solidFill>
                        <a:srgbClr val="000000"/>
                      </a:solidFill>
                      <a:prstDash val="solid"/>
                    </a:lnL>
                    <a:solidFill>
                      <a:srgbClr val="FFFFFF"/>
                    </a:solidFill>
                  </a:tcPr>
                </a:tc>
                <a:tc>
                  <a:txBody>
                    <a:bodyPr/>
                    <a:lstStyle/>
                    <a:p>
                      <a:pPr marR="19685" algn="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L="86995">
                        <a:lnSpc>
                          <a:spcPct val="100000"/>
                        </a:lnSpc>
                        <a:spcBef>
                          <a:spcPts val="175"/>
                        </a:spcBef>
                      </a:pPr>
                      <a:r>
                        <a:rPr sz="1200" spc="-10" dirty="0">
                          <a:latin typeface="Calibri"/>
                          <a:cs typeface="Calibri"/>
                        </a:rPr>
                        <a:t>(0.0818)</a:t>
                      </a:r>
                      <a:endParaRPr sz="1200">
                        <a:latin typeface="Calibri"/>
                        <a:cs typeface="Calibri"/>
                      </a:endParaRPr>
                    </a:p>
                  </a:txBody>
                  <a:tcPr marL="0" marR="0" marT="22225" marB="0">
                    <a:lnL w="9525">
                      <a:solidFill>
                        <a:srgbClr val="000000"/>
                      </a:solidFill>
                      <a:prstDash val="solid"/>
                    </a:lnL>
                    <a:solidFill>
                      <a:srgbClr val="FFFFFF"/>
                    </a:solidFill>
                  </a:tcPr>
                </a:tc>
                <a:tc>
                  <a:txBody>
                    <a:bodyPr/>
                    <a:lstStyle/>
                    <a:p>
                      <a:pPr marR="22225" algn="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L="64135" algn="ctr">
                        <a:lnSpc>
                          <a:spcPct val="100000"/>
                        </a:lnSpc>
                        <a:spcBef>
                          <a:spcPts val="175"/>
                        </a:spcBef>
                      </a:pPr>
                      <a:r>
                        <a:rPr sz="1200" spc="-10" dirty="0">
                          <a:latin typeface="Calibri"/>
                          <a:cs typeface="Calibri"/>
                        </a:rPr>
                        <a:t>(0.3848)</a:t>
                      </a:r>
                      <a:endParaRPr sz="1200">
                        <a:latin typeface="Calibri"/>
                        <a:cs typeface="Calibri"/>
                      </a:endParaRPr>
                    </a:p>
                  </a:txBody>
                  <a:tcPr marL="0" marR="0" marT="22225" marB="0">
                    <a:lnL w="9525">
                      <a:solidFill>
                        <a:srgbClr val="000000"/>
                      </a:solidFill>
                      <a:prstDash val="solid"/>
                    </a:lnL>
                    <a:solidFill>
                      <a:srgbClr val="FFFFFF"/>
                    </a:solidFill>
                  </a:tcPr>
                </a:tc>
                <a:tc>
                  <a:txBody>
                    <a:bodyPr/>
                    <a:lstStyle/>
                    <a:p>
                      <a:pPr marR="22225" algn="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R="15240" algn="r">
                        <a:lnSpc>
                          <a:spcPct val="100000"/>
                        </a:lnSpc>
                        <a:spcBef>
                          <a:spcPts val="175"/>
                        </a:spcBef>
                      </a:pPr>
                      <a:r>
                        <a:rPr sz="1200" spc="-10" dirty="0">
                          <a:latin typeface="Calibri"/>
                          <a:cs typeface="Calibri"/>
                        </a:rPr>
                        <a:t>(0.1191)</a:t>
                      </a:r>
                      <a:endParaRPr sz="1200">
                        <a:latin typeface="Calibri"/>
                        <a:cs typeface="Calibri"/>
                      </a:endParaRPr>
                    </a:p>
                  </a:txBody>
                  <a:tcPr marL="0" marR="0" marT="22225" marB="0">
                    <a:lnL w="9525">
                      <a:solidFill>
                        <a:srgbClr val="000000"/>
                      </a:solidFill>
                      <a:prstDash val="solid"/>
                    </a:lnL>
                    <a:solidFill>
                      <a:srgbClr val="FFFFFF"/>
                    </a:solidFill>
                  </a:tcPr>
                </a:tc>
                <a:tc>
                  <a:txBody>
                    <a:bodyPr/>
                    <a:lstStyle/>
                    <a:p>
                      <a:pPr marL="91440" algn="ct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L="64135" algn="ctr">
                        <a:lnSpc>
                          <a:spcPct val="100000"/>
                        </a:lnSpc>
                        <a:spcBef>
                          <a:spcPts val="114"/>
                        </a:spcBef>
                      </a:pPr>
                      <a:r>
                        <a:rPr sz="1200" spc="-10" dirty="0">
                          <a:latin typeface="Calibri"/>
                          <a:cs typeface="Calibri"/>
                        </a:rPr>
                        <a:t>0.6992</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R="19685" algn="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L="64135" algn="ctr">
                        <a:lnSpc>
                          <a:spcPct val="100000"/>
                        </a:lnSpc>
                        <a:spcBef>
                          <a:spcPts val="114"/>
                        </a:spcBef>
                      </a:pPr>
                      <a:r>
                        <a:rPr sz="1200" spc="-10" dirty="0">
                          <a:latin typeface="Calibri"/>
                          <a:cs typeface="Calibri"/>
                        </a:rPr>
                        <a:t>0.1003</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R="22225" algn="r">
                        <a:lnSpc>
                          <a:spcPct val="100000"/>
                        </a:lnSpc>
                        <a:spcBef>
                          <a:spcPts val="160"/>
                        </a:spcBef>
                      </a:pPr>
                      <a:r>
                        <a:rPr sz="1200" spc="-25" dirty="0">
                          <a:solidFill>
                            <a:srgbClr val="9C0006"/>
                          </a:solidFill>
                          <a:latin typeface="Calibri"/>
                          <a:cs typeface="Calibri"/>
                        </a:rPr>
                        <a:t>No</a:t>
                      </a:r>
                      <a:endParaRPr sz="1200">
                        <a:latin typeface="Calibri"/>
                        <a:cs typeface="Calibri"/>
                      </a:endParaRPr>
                    </a:p>
                  </a:txBody>
                  <a:tcPr marL="0" marR="0" marT="20320" marB="0">
                    <a:lnR w="9525">
                      <a:solidFill>
                        <a:srgbClr val="000000"/>
                      </a:solidFill>
                      <a:prstDash val="solid"/>
                    </a:lnR>
                    <a:solidFill>
                      <a:srgbClr val="FFC6CE"/>
                    </a:solidFill>
                  </a:tcPr>
                </a:tc>
                <a:tc>
                  <a:txBody>
                    <a:bodyPr/>
                    <a:lstStyle/>
                    <a:p>
                      <a:pPr marL="86995">
                        <a:lnSpc>
                          <a:spcPct val="100000"/>
                        </a:lnSpc>
                        <a:spcBef>
                          <a:spcPts val="114"/>
                        </a:spcBef>
                      </a:pPr>
                      <a:r>
                        <a:rPr sz="1200" spc="-10" dirty="0">
                          <a:latin typeface="Calibri"/>
                          <a:cs typeface="Calibri"/>
                        </a:rPr>
                        <a:t>(0.0001)</a:t>
                      </a:r>
                      <a:endParaRPr sz="1200">
                        <a:latin typeface="Calibri"/>
                        <a:cs typeface="Calibri"/>
                      </a:endParaRPr>
                    </a:p>
                  </a:txBody>
                  <a:tcPr marL="0" marR="0" marT="14604" marB="0">
                    <a:lnL w="9525">
                      <a:solidFill>
                        <a:srgbClr val="000000"/>
                      </a:solidFill>
                      <a:prstDash val="solid"/>
                    </a:lnL>
                    <a:solidFill>
                      <a:srgbClr val="FFFFFF"/>
                    </a:solidFill>
                  </a:tcPr>
                </a:tc>
                <a:tc>
                  <a:txBody>
                    <a:bodyPr/>
                    <a:lstStyle/>
                    <a:p>
                      <a:pPr marR="60325" algn="r">
                        <a:lnSpc>
                          <a:spcPct val="100000"/>
                        </a:lnSpc>
                        <a:spcBef>
                          <a:spcPts val="160"/>
                        </a:spcBef>
                      </a:pPr>
                      <a:r>
                        <a:rPr sz="1200" spc="-25" dirty="0">
                          <a:solidFill>
                            <a:srgbClr val="9C0006"/>
                          </a:solidFill>
                          <a:latin typeface="Calibri"/>
                          <a:cs typeface="Calibri"/>
                        </a:rPr>
                        <a:t>No</a:t>
                      </a:r>
                      <a:endParaRPr sz="1200">
                        <a:latin typeface="Calibri"/>
                        <a:cs typeface="Calibri"/>
                      </a:endParaRPr>
                    </a:p>
                  </a:txBody>
                  <a:tcPr marL="0" marR="0" marT="20320" marB="0">
                    <a:lnR w="9525">
                      <a:solidFill>
                        <a:srgbClr val="000000"/>
                      </a:solidFill>
                      <a:prstDash val="solid"/>
                    </a:lnR>
                    <a:solidFill>
                      <a:srgbClr val="FFC6CE"/>
                    </a:solidFill>
                  </a:tcPr>
                </a:tc>
                <a:extLst>
                  <a:ext uri="{0D108BD9-81ED-4DB2-BD59-A6C34878D82A}">
                    <a16:rowId xmlns:a16="http://schemas.microsoft.com/office/drawing/2014/main" val="10004"/>
                  </a:ext>
                </a:extLst>
              </a:tr>
              <a:tr h="220345">
                <a:tc>
                  <a:txBody>
                    <a:bodyPr/>
                    <a:lstStyle/>
                    <a:p>
                      <a:pPr marL="22225">
                        <a:lnSpc>
                          <a:spcPct val="100000"/>
                        </a:lnSpc>
                        <a:spcBef>
                          <a:spcPts val="190"/>
                        </a:spcBef>
                      </a:pPr>
                      <a:r>
                        <a:rPr sz="1200" dirty="0">
                          <a:latin typeface="Calibri"/>
                          <a:cs typeface="Calibri"/>
                        </a:rPr>
                        <a:t>EIGENMARKE</a:t>
                      </a:r>
                      <a:r>
                        <a:rPr sz="1200" spc="-15" dirty="0">
                          <a:latin typeface="Calibri"/>
                          <a:cs typeface="Calibri"/>
                        </a:rPr>
                        <a:t> </a:t>
                      </a:r>
                      <a:r>
                        <a:rPr sz="1200" dirty="0">
                          <a:latin typeface="Calibri"/>
                          <a:cs typeface="Calibri"/>
                        </a:rPr>
                        <a:t>DIVERSE</a:t>
                      </a:r>
                      <a:r>
                        <a:rPr sz="1200" spc="-10" dirty="0">
                          <a:latin typeface="Calibri"/>
                          <a:cs typeface="Calibri"/>
                        </a:rPr>
                        <a:t> </a:t>
                      </a:r>
                      <a:r>
                        <a:rPr sz="1200" dirty="0">
                          <a:latin typeface="Calibri"/>
                          <a:cs typeface="Calibri"/>
                        </a:rPr>
                        <a:t>28</a:t>
                      </a:r>
                      <a:r>
                        <a:rPr sz="1200" spc="-30" dirty="0">
                          <a:latin typeface="Calibri"/>
                          <a:cs typeface="Calibri"/>
                        </a:rPr>
                        <a:t> </a:t>
                      </a:r>
                      <a:r>
                        <a:rPr sz="1200" spc="-25" dirty="0">
                          <a:latin typeface="Calibri"/>
                          <a:cs typeface="Calibri"/>
                        </a:rPr>
                        <a:t>ST</a:t>
                      </a:r>
                      <a:endParaRPr sz="1200">
                        <a:latin typeface="Calibri"/>
                        <a:cs typeface="Calibri"/>
                      </a:endParaRPr>
                    </a:p>
                  </a:txBody>
                  <a:tcPr marL="0" marR="0" marT="24130" marB="0">
                    <a:solidFill>
                      <a:srgbClr val="FFFFFF"/>
                    </a:solidFill>
                  </a:tcPr>
                </a:tc>
                <a:tc>
                  <a:txBody>
                    <a:bodyPr/>
                    <a:lstStyle/>
                    <a:p>
                      <a:pPr marR="17145" algn="r">
                        <a:lnSpc>
                          <a:spcPct val="100000"/>
                        </a:lnSpc>
                        <a:spcBef>
                          <a:spcPts val="130"/>
                        </a:spcBef>
                      </a:pPr>
                      <a:r>
                        <a:rPr sz="1200" spc="-10" dirty="0">
                          <a:latin typeface="Calibri"/>
                          <a:cs typeface="Calibri"/>
                        </a:rPr>
                        <a:t>41.7%</a:t>
                      </a:r>
                      <a:endParaRPr sz="1200">
                        <a:latin typeface="Calibri"/>
                        <a:cs typeface="Calibri"/>
                      </a:endParaRPr>
                    </a:p>
                  </a:txBody>
                  <a:tcPr marL="0" marR="0" marT="16510" marB="0">
                    <a:lnR w="9525">
                      <a:solidFill>
                        <a:srgbClr val="000000"/>
                      </a:solidFill>
                      <a:prstDash val="solid"/>
                    </a:lnR>
                    <a:solidFill>
                      <a:srgbClr val="FFFFFF"/>
                    </a:solidFill>
                  </a:tcPr>
                </a:tc>
                <a:tc>
                  <a:txBody>
                    <a:bodyPr/>
                    <a:lstStyle/>
                    <a:p>
                      <a:pPr marL="163195">
                        <a:lnSpc>
                          <a:spcPct val="100000"/>
                        </a:lnSpc>
                        <a:spcBef>
                          <a:spcPts val="130"/>
                        </a:spcBef>
                      </a:pPr>
                      <a:r>
                        <a:rPr sz="1200" spc="-20" dirty="0">
                          <a:latin typeface="Calibri"/>
                          <a:cs typeface="Calibri"/>
                        </a:rPr>
                        <a:t>1.18</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L="83820" algn="ct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R="60325" algn="r">
                        <a:lnSpc>
                          <a:spcPct val="100000"/>
                        </a:lnSpc>
                        <a:spcBef>
                          <a:spcPts val="130"/>
                        </a:spcBef>
                      </a:pPr>
                      <a:r>
                        <a:rPr sz="1200" spc="-20" dirty="0">
                          <a:latin typeface="Calibri"/>
                          <a:cs typeface="Calibri"/>
                        </a:rPr>
                        <a:t>0.50</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19685" algn="r">
                        <a:lnSpc>
                          <a:spcPct val="100000"/>
                        </a:lnSpc>
                        <a:spcBef>
                          <a:spcPts val="190"/>
                        </a:spcBef>
                      </a:pPr>
                      <a:r>
                        <a:rPr sz="1200" spc="-25" dirty="0">
                          <a:solidFill>
                            <a:srgbClr val="006000"/>
                          </a:solidFill>
                          <a:latin typeface="Calibri"/>
                          <a:cs typeface="Calibri"/>
                        </a:rPr>
                        <a:t>Yes</a:t>
                      </a:r>
                      <a:endParaRPr sz="1200">
                        <a:latin typeface="Calibri"/>
                        <a:cs typeface="Calibri"/>
                      </a:endParaRPr>
                    </a:p>
                  </a:txBody>
                  <a:tcPr marL="0" marR="0" marT="24130" marB="0">
                    <a:lnR w="9525">
                      <a:solidFill>
                        <a:srgbClr val="000000"/>
                      </a:solidFill>
                      <a:prstDash val="solid"/>
                    </a:lnR>
                    <a:solidFill>
                      <a:srgbClr val="C5EECE"/>
                    </a:solidFill>
                  </a:tcPr>
                </a:tc>
                <a:tc>
                  <a:txBody>
                    <a:bodyPr/>
                    <a:lstStyle/>
                    <a:p>
                      <a:pPr marL="132715">
                        <a:lnSpc>
                          <a:spcPct val="100000"/>
                        </a:lnSpc>
                        <a:spcBef>
                          <a:spcPts val="130"/>
                        </a:spcBef>
                      </a:pPr>
                      <a:r>
                        <a:rPr sz="1200" spc="-10" dirty="0">
                          <a:latin typeface="Calibri"/>
                          <a:cs typeface="Calibri"/>
                        </a:rPr>
                        <a:t>0.0989</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64135" algn="ctr">
                        <a:lnSpc>
                          <a:spcPct val="100000"/>
                        </a:lnSpc>
                        <a:spcBef>
                          <a:spcPts val="130"/>
                        </a:spcBef>
                      </a:pPr>
                      <a:r>
                        <a:rPr sz="1200" spc="-10" dirty="0">
                          <a:latin typeface="Calibri"/>
                          <a:cs typeface="Calibri"/>
                        </a:rPr>
                        <a:t>0.5146</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19685" algn="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R="60325" algn="r">
                        <a:lnSpc>
                          <a:spcPct val="100000"/>
                        </a:lnSpc>
                        <a:spcBef>
                          <a:spcPts val="130"/>
                        </a:spcBef>
                      </a:pPr>
                      <a:r>
                        <a:rPr sz="1200" spc="-10" dirty="0">
                          <a:latin typeface="Calibri"/>
                          <a:cs typeface="Calibri"/>
                        </a:rPr>
                        <a:t>0.3854</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L="63500" algn="ct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L="64135" algn="ctr">
                        <a:lnSpc>
                          <a:spcPct val="100000"/>
                        </a:lnSpc>
                        <a:spcBef>
                          <a:spcPts val="130"/>
                        </a:spcBef>
                      </a:pPr>
                      <a:r>
                        <a:rPr sz="1200" spc="-10" dirty="0">
                          <a:latin typeface="Calibri"/>
                          <a:cs typeface="Calibri"/>
                        </a:rPr>
                        <a:t>0.2195</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L="64135" algn="ctr">
                        <a:lnSpc>
                          <a:spcPct val="100000"/>
                        </a:lnSpc>
                        <a:spcBef>
                          <a:spcPts val="130"/>
                        </a:spcBef>
                      </a:pPr>
                      <a:r>
                        <a:rPr sz="1200" spc="-10" dirty="0">
                          <a:latin typeface="Calibri"/>
                          <a:cs typeface="Calibri"/>
                        </a:rPr>
                        <a:t>(0.0357)</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132715">
                        <a:lnSpc>
                          <a:spcPct val="100000"/>
                        </a:lnSpc>
                        <a:spcBef>
                          <a:spcPts val="130"/>
                        </a:spcBef>
                      </a:pPr>
                      <a:r>
                        <a:rPr sz="1200" spc="-10" dirty="0">
                          <a:latin typeface="Calibri"/>
                          <a:cs typeface="Calibri"/>
                        </a:rPr>
                        <a:t>0.0015</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extLst>
                  <a:ext uri="{0D108BD9-81ED-4DB2-BD59-A6C34878D82A}">
                    <a16:rowId xmlns:a16="http://schemas.microsoft.com/office/drawing/2014/main" val="10005"/>
                  </a:ext>
                </a:extLst>
              </a:tr>
              <a:tr h="220345">
                <a:tc>
                  <a:txBody>
                    <a:bodyPr/>
                    <a:lstStyle/>
                    <a:p>
                      <a:pPr marL="22225">
                        <a:lnSpc>
                          <a:spcPct val="100000"/>
                        </a:lnSpc>
                        <a:spcBef>
                          <a:spcPts val="190"/>
                        </a:spcBef>
                      </a:pPr>
                      <a:r>
                        <a:rPr sz="1200" dirty="0">
                          <a:latin typeface="Calibri"/>
                          <a:cs typeface="Calibri"/>
                        </a:rPr>
                        <a:t>EIGENMARKE</a:t>
                      </a:r>
                      <a:r>
                        <a:rPr sz="1200" spc="-15" dirty="0">
                          <a:latin typeface="Calibri"/>
                          <a:cs typeface="Calibri"/>
                        </a:rPr>
                        <a:t> </a:t>
                      </a:r>
                      <a:r>
                        <a:rPr sz="1200" dirty="0">
                          <a:latin typeface="Calibri"/>
                          <a:cs typeface="Calibri"/>
                        </a:rPr>
                        <a:t>DIVERSE</a:t>
                      </a:r>
                      <a:r>
                        <a:rPr sz="1200" spc="-10" dirty="0">
                          <a:latin typeface="Calibri"/>
                          <a:cs typeface="Calibri"/>
                        </a:rPr>
                        <a:t> </a:t>
                      </a:r>
                      <a:r>
                        <a:rPr sz="1200" dirty="0">
                          <a:latin typeface="Calibri"/>
                          <a:cs typeface="Calibri"/>
                        </a:rPr>
                        <a:t>16</a:t>
                      </a:r>
                      <a:r>
                        <a:rPr sz="1200" spc="-30" dirty="0">
                          <a:latin typeface="Calibri"/>
                          <a:cs typeface="Calibri"/>
                        </a:rPr>
                        <a:t> </a:t>
                      </a:r>
                      <a:r>
                        <a:rPr sz="1200" spc="-25" dirty="0">
                          <a:latin typeface="Calibri"/>
                          <a:cs typeface="Calibri"/>
                        </a:rPr>
                        <a:t>ST</a:t>
                      </a:r>
                      <a:endParaRPr sz="1200">
                        <a:latin typeface="Calibri"/>
                        <a:cs typeface="Calibri"/>
                      </a:endParaRPr>
                    </a:p>
                  </a:txBody>
                  <a:tcPr marL="0" marR="0" marT="24130" marB="0">
                    <a:solidFill>
                      <a:srgbClr val="FFFFFF"/>
                    </a:solidFill>
                  </a:tcPr>
                </a:tc>
                <a:tc>
                  <a:txBody>
                    <a:bodyPr/>
                    <a:lstStyle/>
                    <a:p>
                      <a:pPr marR="17145" algn="r">
                        <a:lnSpc>
                          <a:spcPct val="100000"/>
                        </a:lnSpc>
                        <a:spcBef>
                          <a:spcPts val="190"/>
                        </a:spcBef>
                      </a:pPr>
                      <a:r>
                        <a:rPr sz="1200" spc="-10" dirty="0">
                          <a:latin typeface="Calibri"/>
                          <a:cs typeface="Calibri"/>
                        </a:rPr>
                        <a:t>73.5%</a:t>
                      </a:r>
                      <a:endParaRPr sz="1200">
                        <a:latin typeface="Calibri"/>
                        <a:cs typeface="Calibri"/>
                      </a:endParaRPr>
                    </a:p>
                  </a:txBody>
                  <a:tcPr marL="0" marR="0" marT="24130" marB="0">
                    <a:lnR w="9525">
                      <a:solidFill>
                        <a:srgbClr val="000000"/>
                      </a:solidFill>
                      <a:prstDash val="solid"/>
                    </a:lnR>
                    <a:solidFill>
                      <a:srgbClr val="FFFFFF"/>
                    </a:solidFill>
                  </a:tcPr>
                </a:tc>
                <a:tc>
                  <a:txBody>
                    <a:bodyPr/>
                    <a:lstStyle/>
                    <a:p>
                      <a:pPr marL="163195">
                        <a:lnSpc>
                          <a:spcPct val="100000"/>
                        </a:lnSpc>
                        <a:spcBef>
                          <a:spcPts val="190"/>
                        </a:spcBef>
                      </a:pPr>
                      <a:r>
                        <a:rPr sz="1200" spc="-20" dirty="0">
                          <a:latin typeface="Calibri"/>
                          <a:cs typeface="Calibri"/>
                        </a:rPr>
                        <a:t>3.37</a:t>
                      </a:r>
                      <a:endParaRPr sz="1200">
                        <a:latin typeface="Calibri"/>
                        <a:cs typeface="Calibri"/>
                      </a:endParaRPr>
                    </a:p>
                  </a:txBody>
                  <a:tcPr marL="0" marR="0" marT="24130" marB="0">
                    <a:lnL w="9525">
                      <a:solidFill>
                        <a:srgbClr val="000000"/>
                      </a:solidFill>
                      <a:prstDash val="solid"/>
                    </a:lnL>
                    <a:solidFill>
                      <a:srgbClr val="FFFFFF"/>
                    </a:solidFill>
                  </a:tcPr>
                </a:tc>
                <a:tc>
                  <a:txBody>
                    <a:bodyPr/>
                    <a:lstStyle/>
                    <a:p>
                      <a:pPr marL="55880" algn="ct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R="60325" algn="r">
                        <a:lnSpc>
                          <a:spcPct val="100000"/>
                        </a:lnSpc>
                        <a:spcBef>
                          <a:spcPts val="190"/>
                        </a:spcBef>
                      </a:pPr>
                      <a:r>
                        <a:rPr sz="1200" spc="-20" dirty="0">
                          <a:latin typeface="Calibri"/>
                          <a:cs typeface="Calibri"/>
                        </a:rPr>
                        <a:t>0.16</a:t>
                      </a:r>
                      <a:endParaRPr sz="1200">
                        <a:latin typeface="Calibri"/>
                        <a:cs typeface="Calibri"/>
                      </a:endParaRPr>
                    </a:p>
                  </a:txBody>
                  <a:tcPr marL="0" marR="0" marT="24130" marB="0">
                    <a:lnL w="9525">
                      <a:solidFill>
                        <a:srgbClr val="000000"/>
                      </a:solidFill>
                      <a:prstDash val="solid"/>
                    </a:lnL>
                    <a:solidFill>
                      <a:srgbClr val="FFFFFF"/>
                    </a:solidFill>
                  </a:tcPr>
                </a:tc>
                <a:tc>
                  <a:txBody>
                    <a:bodyPr/>
                    <a:lstStyle/>
                    <a:p>
                      <a:pPr marR="19685" algn="r">
                        <a:lnSpc>
                          <a:spcPct val="100000"/>
                        </a:lnSpc>
                        <a:spcBef>
                          <a:spcPts val="190"/>
                        </a:spcBef>
                      </a:pPr>
                      <a:r>
                        <a:rPr sz="1200" spc="-25" dirty="0">
                          <a:solidFill>
                            <a:srgbClr val="006000"/>
                          </a:solidFill>
                          <a:latin typeface="Calibri"/>
                          <a:cs typeface="Calibri"/>
                        </a:rPr>
                        <a:t>Yes</a:t>
                      </a:r>
                      <a:endParaRPr sz="1200">
                        <a:latin typeface="Calibri"/>
                        <a:cs typeface="Calibri"/>
                      </a:endParaRPr>
                    </a:p>
                  </a:txBody>
                  <a:tcPr marL="0" marR="0" marT="24130" marB="0">
                    <a:lnR w="9525">
                      <a:solidFill>
                        <a:srgbClr val="000000"/>
                      </a:solidFill>
                      <a:prstDash val="solid"/>
                    </a:lnR>
                    <a:solidFill>
                      <a:srgbClr val="C5EECE"/>
                    </a:solidFill>
                  </a:tcPr>
                </a:tc>
                <a:tc>
                  <a:txBody>
                    <a:bodyPr/>
                    <a:lstStyle/>
                    <a:p>
                      <a:pPr marL="86995">
                        <a:lnSpc>
                          <a:spcPct val="100000"/>
                        </a:lnSpc>
                        <a:spcBef>
                          <a:spcPts val="190"/>
                        </a:spcBef>
                      </a:pPr>
                      <a:r>
                        <a:rPr sz="1200" spc="-10" dirty="0">
                          <a:latin typeface="Calibri"/>
                          <a:cs typeface="Calibri"/>
                        </a:rPr>
                        <a:t>(0.1014)</a:t>
                      </a:r>
                      <a:endParaRPr sz="1200">
                        <a:latin typeface="Calibri"/>
                        <a:cs typeface="Calibri"/>
                      </a:endParaRPr>
                    </a:p>
                  </a:txBody>
                  <a:tcPr marL="0" marR="0" marT="2413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64135" algn="ctr">
                        <a:lnSpc>
                          <a:spcPct val="100000"/>
                        </a:lnSpc>
                        <a:spcBef>
                          <a:spcPts val="190"/>
                        </a:spcBef>
                      </a:pPr>
                      <a:r>
                        <a:rPr sz="1200" spc="-10" dirty="0">
                          <a:latin typeface="Calibri"/>
                          <a:cs typeface="Calibri"/>
                        </a:rPr>
                        <a:t>0.0496</a:t>
                      </a:r>
                      <a:endParaRPr sz="1200">
                        <a:latin typeface="Calibri"/>
                        <a:cs typeface="Calibri"/>
                      </a:endParaRPr>
                    </a:p>
                  </a:txBody>
                  <a:tcPr marL="0" marR="0" marT="24130" marB="0">
                    <a:lnL w="9525">
                      <a:solidFill>
                        <a:srgbClr val="000000"/>
                      </a:solidFill>
                      <a:prstDash val="solid"/>
                    </a:lnL>
                    <a:solidFill>
                      <a:srgbClr val="FFFFFF"/>
                    </a:solidFill>
                  </a:tcPr>
                </a:tc>
                <a:tc>
                  <a:txBody>
                    <a:bodyPr/>
                    <a:lstStyle/>
                    <a:p>
                      <a:pPr marR="22225" algn="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R="60325" algn="r">
                        <a:lnSpc>
                          <a:spcPct val="100000"/>
                        </a:lnSpc>
                        <a:spcBef>
                          <a:spcPts val="190"/>
                        </a:spcBef>
                      </a:pPr>
                      <a:r>
                        <a:rPr sz="1200" spc="-10" dirty="0">
                          <a:latin typeface="Calibri"/>
                          <a:cs typeface="Calibri"/>
                        </a:rPr>
                        <a:t>0.0088</a:t>
                      </a:r>
                      <a:endParaRPr sz="1200">
                        <a:latin typeface="Calibri"/>
                        <a:cs typeface="Calibri"/>
                      </a:endParaRPr>
                    </a:p>
                  </a:txBody>
                  <a:tcPr marL="0" marR="0" marT="24130" marB="0">
                    <a:lnL w="9525">
                      <a:solidFill>
                        <a:srgbClr val="000000"/>
                      </a:solidFill>
                      <a:prstDash val="solid"/>
                    </a:lnL>
                    <a:solidFill>
                      <a:srgbClr val="FFFFFF"/>
                    </a:solidFill>
                  </a:tcPr>
                </a:tc>
                <a:tc>
                  <a:txBody>
                    <a:bodyPr/>
                    <a:lstStyle/>
                    <a:p>
                      <a:pPr marL="91440" algn="ct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L="64135" algn="ctr">
                        <a:lnSpc>
                          <a:spcPct val="100000"/>
                        </a:lnSpc>
                        <a:spcBef>
                          <a:spcPts val="190"/>
                        </a:spcBef>
                      </a:pPr>
                      <a:r>
                        <a:rPr sz="1200" spc="-10" dirty="0">
                          <a:latin typeface="Calibri"/>
                          <a:cs typeface="Calibri"/>
                        </a:rPr>
                        <a:t>(0.0175)</a:t>
                      </a:r>
                      <a:endParaRPr sz="1200">
                        <a:latin typeface="Calibri"/>
                        <a:cs typeface="Calibri"/>
                      </a:endParaRPr>
                    </a:p>
                  </a:txBody>
                  <a:tcPr marL="0" marR="0" marT="2413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64135" algn="ctr">
                        <a:lnSpc>
                          <a:spcPct val="100000"/>
                        </a:lnSpc>
                        <a:spcBef>
                          <a:spcPts val="190"/>
                        </a:spcBef>
                      </a:pPr>
                      <a:r>
                        <a:rPr sz="1200" spc="-10" dirty="0">
                          <a:latin typeface="Calibri"/>
                          <a:cs typeface="Calibri"/>
                        </a:rPr>
                        <a:t>(0.0310)</a:t>
                      </a:r>
                      <a:endParaRPr sz="1200">
                        <a:latin typeface="Calibri"/>
                        <a:cs typeface="Calibri"/>
                      </a:endParaRPr>
                    </a:p>
                  </a:txBody>
                  <a:tcPr marL="0" marR="0" marT="24130" marB="0">
                    <a:lnL w="9525">
                      <a:solidFill>
                        <a:srgbClr val="000000"/>
                      </a:solidFill>
                      <a:prstDash val="solid"/>
                    </a:lnL>
                    <a:solidFill>
                      <a:srgbClr val="FFFFFF"/>
                    </a:solidFill>
                  </a:tcPr>
                </a:tc>
                <a:tc>
                  <a:txBody>
                    <a:bodyPr/>
                    <a:lstStyle/>
                    <a:p>
                      <a:pPr marR="19685" algn="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L="86995">
                        <a:lnSpc>
                          <a:spcPct val="100000"/>
                        </a:lnSpc>
                        <a:spcBef>
                          <a:spcPts val="190"/>
                        </a:spcBef>
                      </a:pPr>
                      <a:r>
                        <a:rPr sz="1200" spc="-10" dirty="0">
                          <a:latin typeface="Calibri"/>
                          <a:cs typeface="Calibri"/>
                        </a:rPr>
                        <a:t>(0.0002)</a:t>
                      </a:r>
                      <a:endParaRPr sz="1200">
                        <a:latin typeface="Calibri"/>
                        <a:cs typeface="Calibri"/>
                      </a:endParaRPr>
                    </a:p>
                  </a:txBody>
                  <a:tcPr marL="0" marR="0" marT="2413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extLst>
                  <a:ext uri="{0D108BD9-81ED-4DB2-BD59-A6C34878D82A}">
                    <a16:rowId xmlns:a16="http://schemas.microsoft.com/office/drawing/2014/main" val="10006"/>
                  </a:ext>
                </a:extLst>
              </a:tr>
              <a:tr h="220345">
                <a:tc>
                  <a:txBody>
                    <a:bodyPr/>
                    <a:lstStyle/>
                    <a:p>
                      <a:pPr marL="22225">
                        <a:lnSpc>
                          <a:spcPct val="100000"/>
                        </a:lnSpc>
                        <a:spcBef>
                          <a:spcPts val="190"/>
                        </a:spcBef>
                      </a:pPr>
                      <a:r>
                        <a:rPr sz="1200" dirty="0">
                          <a:latin typeface="Calibri"/>
                          <a:cs typeface="Calibri"/>
                        </a:rPr>
                        <a:t>EIGENMARKE</a:t>
                      </a:r>
                      <a:r>
                        <a:rPr sz="1200" spc="-15" dirty="0">
                          <a:latin typeface="Calibri"/>
                          <a:cs typeface="Calibri"/>
                        </a:rPr>
                        <a:t> </a:t>
                      </a:r>
                      <a:r>
                        <a:rPr sz="1200" dirty="0">
                          <a:latin typeface="Calibri"/>
                          <a:cs typeface="Calibri"/>
                        </a:rPr>
                        <a:t>DIVERSE</a:t>
                      </a:r>
                      <a:r>
                        <a:rPr sz="1200" spc="-10" dirty="0">
                          <a:latin typeface="Calibri"/>
                          <a:cs typeface="Calibri"/>
                        </a:rPr>
                        <a:t> </a:t>
                      </a:r>
                      <a:r>
                        <a:rPr sz="1200" dirty="0">
                          <a:latin typeface="Calibri"/>
                          <a:cs typeface="Calibri"/>
                        </a:rPr>
                        <a:t>10</a:t>
                      </a:r>
                      <a:r>
                        <a:rPr sz="1200" spc="-30" dirty="0">
                          <a:latin typeface="Calibri"/>
                          <a:cs typeface="Calibri"/>
                        </a:rPr>
                        <a:t> </a:t>
                      </a:r>
                      <a:r>
                        <a:rPr sz="1200" spc="-25" dirty="0">
                          <a:latin typeface="Calibri"/>
                          <a:cs typeface="Calibri"/>
                        </a:rPr>
                        <a:t>ST</a:t>
                      </a:r>
                      <a:endParaRPr sz="1200">
                        <a:latin typeface="Calibri"/>
                        <a:cs typeface="Calibri"/>
                      </a:endParaRPr>
                    </a:p>
                  </a:txBody>
                  <a:tcPr marL="0" marR="0" marT="24130" marB="0">
                    <a:solidFill>
                      <a:srgbClr val="FFFFFF"/>
                    </a:solidFill>
                  </a:tcPr>
                </a:tc>
                <a:tc>
                  <a:txBody>
                    <a:bodyPr/>
                    <a:lstStyle/>
                    <a:p>
                      <a:pPr marR="17145" algn="r">
                        <a:lnSpc>
                          <a:spcPct val="100000"/>
                        </a:lnSpc>
                        <a:spcBef>
                          <a:spcPts val="130"/>
                        </a:spcBef>
                      </a:pPr>
                      <a:r>
                        <a:rPr sz="1200" spc="-10" dirty="0">
                          <a:latin typeface="Calibri"/>
                          <a:cs typeface="Calibri"/>
                        </a:rPr>
                        <a:t>77.0%</a:t>
                      </a:r>
                      <a:endParaRPr sz="1200">
                        <a:latin typeface="Calibri"/>
                        <a:cs typeface="Calibri"/>
                      </a:endParaRPr>
                    </a:p>
                  </a:txBody>
                  <a:tcPr marL="0" marR="0" marT="16510" marB="0">
                    <a:lnR w="9525">
                      <a:solidFill>
                        <a:srgbClr val="000000"/>
                      </a:solidFill>
                      <a:prstDash val="solid"/>
                    </a:lnR>
                    <a:solidFill>
                      <a:srgbClr val="FFFFFF"/>
                    </a:solidFill>
                  </a:tcPr>
                </a:tc>
                <a:tc>
                  <a:txBody>
                    <a:bodyPr/>
                    <a:lstStyle/>
                    <a:p>
                      <a:pPr marL="163195">
                        <a:lnSpc>
                          <a:spcPct val="100000"/>
                        </a:lnSpc>
                        <a:spcBef>
                          <a:spcPts val="130"/>
                        </a:spcBef>
                      </a:pPr>
                      <a:r>
                        <a:rPr sz="1200" spc="-20" dirty="0">
                          <a:latin typeface="Calibri"/>
                          <a:cs typeface="Calibri"/>
                        </a:rPr>
                        <a:t>5.43</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L="83820" algn="ct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R="60325" algn="r">
                        <a:lnSpc>
                          <a:spcPct val="100000"/>
                        </a:lnSpc>
                        <a:spcBef>
                          <a:spcPts val="130"/>
                        </a:spcBef>
                      </a:pPr>
                      <a:r>
                        <a:rPr sz="1200" spc="-20" dirty="0">
                          <a:latin typeface="Calibri"/>
                          <a:cs typeface="Calibri"/>
                        </a:rPr>
                        <a:t>0.32</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19685" algn="r">
                        <a:lnSpc>
                          <a:spcPct val="100000"/>
                        </a:lnSpc>
                        <a:spcBef>
                          <a:spcPts val="190"/>
                        </a:spcBef>
                      </a:pPr>
                      <a:r>
                        <a:rPr sz="1200" spc="-25" dirty="0">
                          <a:solidFill>
                            <a:srgbClr val="006000"/>
                          </a:solidFill>
                          <a:latin typeface="Calibri"/>
                          <a:cs typeface="Calibri"/>
                        </a:rPr>
                        <a:t>Yes</a:t>
                      </a:r>
                      <a:endParaRPr sz="1200">
                        <a:latin typeface="Calibri"/>
                        <a:cs typeface="Calibri"/>
                      </a:endParaRPr>
                    </a:p>
                  </a:txBody>
                  <a:tcPr marL="0" marR="0" marT="24130" marB="0">
                    <a:lnR w="9525">
                      <a:solidFill>
                        <a:srgbClr val="000000"/>
                      </a:solidFill>
                      <a:prstDash val="solid"/>
                    </a:lnR>
                    <a:solidFill>
                      <a:srgbClr val="C5EECE"/>
                    </a:solidFill>
                  </a:tcPr>
                </a:tc>
                <a:tc>
                  <a:txBody>
                    <a:bodyPr/>
                    <a:lstStyle/>
                    <a:p>
                      <a:pPr marL="132715">
                        <a:lnSpc>
                          <a:spcPct val="100000"/>
                        </a:lnSpc>
                        <a:spcBef>
                          <a:spcPts val="130"/>
                        </a:spcBef>
                      </a:pPr>
                      <a:r>
                        <a:rPr sz="1200" spc="-10" dirty="0">
                          <a:latin typeface="Calibri"/>
                          <a:cs typeface="Calibri"/>
                        </a:rPr>
                        <a:t>0.0832</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64135" algn="ctr">
                        <a:lnSpc>
                          <a:spcPct val="100000"/>
                        </a:lnSpc>
                        <a:spcBef>
                          <a:spcPts val="130"/>
                        </a:spcBef>
                      </a:pPr>
                      <a:r>
                        <a:rPr sz="1200" spc="-10" dirty="0">
                          <a:latin typeface="Calibri"/>
                          <a:cs typeface="Calibri"/>
                        </a:rPr>
                        <a:t>0.2724</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19685" algn="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R="60325" algn="r">
                        <a:lnSpc>
                          <a:spcPct val="100000"/>
                        </a:lnSpc>
                        <a:spcBef>
                          <a:spcPts val="130"/>
                        </a:spcBef>
                      </a:pPr>
                      <a:r>
                        <a:rPr sz="1200" spc="-10" dirty="0">
                          <a:latin typeface="Calibri"/>
                          <a:cs typeface="Calibri"/>
                        </a:rPr>
                        <a:t>0.0325</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L="91440" algn="ct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64135" algn="ctr">
                        <a:lnSpc>
                          <a:spcPct val="100000"/>
                        </a:lnSpc>
                        <a:spcBef>
                          <a:spcPts val="130"/>
                        </a:spcBef>
                      </a:pPr>
                      <a:r>
                        <a:rPr sz="1200" spc="-10" dirty="0">
                          <a:latin typeface="Calibri"/>
                          <a:cs typeface="Calibri"/>
                        </a:rPr>
                        <a:t>0.0544</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64135" algn="ctr">
                        <a:lnSpc>
                          <a:spcPct val="100000"/>
                        </a:lnSpc>
                        <a:spcBef>
                          <a:spcPts val="130"/>
                        </a:spcBef>
                      </a:pPr>
                      <a:r>
                        <a:rPr sz="1200" spc="-10" dirty="0">
                          <a:latin typeface="Calibri"/>
                          <a:cs typeface="Calibri"/>
                        </a:rPr>
                        <a:t>(0.0017)</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L="132715">
                        <a:lnSpc>
                          <a:spcPct val="100000"/>
                        </a:lnSpc>
                        <a:spcBef>
                          <a:spcPts val="130"/>
                        </a:spcBef>
                      </a:pPr>
                      <a:r>
                        <a:rPr sz="1200" spc="-10" dirty="0">
                          <a:latin typeface="Calibri"/>
                          <a:cs typeface="Calibri"/>
                        </a:rPr>
                        <a:t>0.0009</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extLst>
                  <a:ext uri="{0D108BD9-81ED-4DB2-BD59-A6C34878D82A}">
                    <a16:rowId xmlns:a16="http://schemas.microsoft.com/office/drawing/2014/main" val="10007"/>
                  </a:ext>
                </a:extLst>
              </a:tr>
              <a:tr h="227965">
                <a:tc>
                  <a:txBody>
                    <a:bodyPr/>
                    <a:lstStyle/>
                    <a:p>
                      <a:pPr marL="22225">
                        <a:lnSpc>
                          <a:spcPct val="100000"/>
                        </a:lnSpc>
                        <a:spcBef>
                          <a:spcPts val="190"/>
                        </a:spcBef>
                      </a:pPr>
                      <a:r>
                        <a:rPr sz="1200" dirty="0">
                          <a:latin typeface="Calibri"/>
                          <a:cs typeface="Calibri"/>
                        </a:rPr>
                        <a:t>EIGENMARKE</a:t>
                      </a:r>
                      <a:r>
                        <a:rPr sz="1200" spc="25" dirty="0">
                          <a:latin typeface="Calibri"/>
                          <a:cs typeface="Calibri"/>
                        </a:rPr>
                        <a:t> </a:t>
                      </a:r>
                      <a:r>
                        <a:rPr sz="1200" dirty="0">
                          <a:latin typeface="Calibri"/>
                          <a:cs typeface="Calibri"/>
                        </a:rPr>
                        <a:t>2.5 CM</a:t>
                      </a:r>
                      <a:r>
                        <a:rPr sz="1200" spc="10" dirty="0">
                          <a:latin typeface="Calibri"/>
                          <a:cs typeface="Calibri"/>
                        </a:rPr>
                        <a:t> </a:t>
                      </a:r>
                      <a:r>
                        <a:rPr sz="1200" dirty="0">
                          <a:latin typeface="Calibri"/>
                          <a:cs typeface="Calibri"/>
                        </a:rPr>
                        <a:t>X</a:t>
                      </a:r>
                      <a:r>
                        <a:rPr sz="1200" spc="-5" dirty="0">
                          <a:latin typeface="Calibri"/>
                          <a:cs typeface="Calibri"/>
                        </a:rPr>
                        <a:t> </a:t>
                      </a:r>
                      <a:r>
                        <a:rPr sz="1200" dirty="0">
                          <a:latin typeface="Calibri"/>
                          <a:cs typeface="Calibri"/>
                        </a:rPr>
                        <a:t>4 M</a:t>
                      </a:r>
                      <a:r>
                        <a:rPr sz="1200" spc="10" dirty="0">
                          <a:latin typeface="Calibri"/>
                          <a:cs typeface="Calibri"/>
                        </a:rPr>
                        <a:t> </a:t>
                      </a:r>
                      <a:r>
                        <a:rPr sz="1200" dirty="0">
                          <a:latin typeface="Calibri"/>
                          <a:cs typeface="Calibri"/>
                        </a:rPr>
                        <a:t>1 </a:t>
                      </a:r>
                      <a:r>
                        <a:rPr sz="1200" spc="-25" dirty="0">
                          <a:latin typeface="Calibri"/>
                          <a:cs typeface="Calibri"/>
                        </a:rPr>
                        <a:t>ST</a:t>
                      </a:r>
                      <a:endParaRPr sz="1200">
                        <a:latin typeface="Calibri"/>
                        <a:cs typeface="Calibri"/>
                      </a:endParaRPr>
                    </a:p>
                  </a:txBody>
                  <a:tcPr marL="0" marR="0" marT="24130" marB="0">
                    <a:solidFill>
                      <a:srgbClr val="FFFFFF"/>
                    </a:solidFill>
                  </a:tcPr>
                </a:tc>
                <a:tc>
                  <a:txBody>
                    <a:bodyPr/>
                    <a:lstStyle/>
                    <a:p>
                      <a:pPr marR="17145" algn="r">
                        <a:lnSpc>
                          <a:spcPct val="100000"/>
                        </a:lnSpc>
                        <a:spcBef>
                          <a:spcPts val="130"/>
                        </a:spcBef>
                      </a:pPr>
                      <a:r>
                        <a:rPr sz="1200" spc="-10" dirty="0">
                          <a:latin typeface="Calibri"/>
                          <a:cs typeface="Calibri"/>
                        </a:rPr>
                        <a:t>54.6%</a:t>
                      </a:r>
                      <a:endParaRPr sz="1200">
                        <a:latin typeface="Calibri"/>
                        <a:cs typeface="Calibri"/>
                      </a:endParaRPr>
                    </a:p>
                  </a:txBody>
                  <a:tcPr marL="0" marR="0" marT="16510" marB="0">
                    <a:lnR w="9525">
                      <a:solidFill>
                        <a:srgbClr val="000000"/>
                      </a:solidFill>
                      <a:prstDash val="solid"/>
                    </a:lnR>
                    <a:solidFill>
                      <a:srgbClr val="FFFFFF"/>
                    </a:solidFill>
                  </a:tcPr>
                </a:tc>
                <a:tc>
                  <a:txBody>
                    <a:bodyPr/>
                    <a:lstStyle/>
                    <a:p>
                      <a:pPr marL="163195">
                        <a:lnSpc>
                          <a:spcPct val="100000"/>
                        </a:lnSpc>
                        <a:spcBef>
                          <a:spcPts val="130"/>
                        </a:spcBef>
                      </a:pPr>
                      <a:r>
                        <a:rPr sz="1200" spc="-20" dirty="0">
                          <a:latin typeface="Calibri"/>
                          <a:cs typeface="Calibri"/>
                        </a:rPr>
                        <a:t>2.72</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L="55880" algn="ctr">
                        <a:lnSpc>
                          <a:spcPct val="100000"/>
                        </a:lnSpc>
                        <a:spcBef>
                          <a:spcPts val="175"/>
                        </a:spcBef>
                      </a:pPr>
                      <a:r>
                        <a:rPr sz="1200" spc="-25" dirty="0">
                          <a:solidFill>
                            <a:srgbClr val="006000"/>
                          </a:solidFill>
                          <a:latin typeface="Calibri"/>
                          <a:cs typeface="Calibri"/>
                        </a:rPr>
                        <a:t>Yes</a:t>
                      </a:r>
                      <a:endParaRPr sz="1200">
                        <a:latin typeface="Calibri"/>
                        <a:cs typeface="Calibri"/>
                      </a:endParaRPr>
                    </a:p>
                  </a:txBody>
                  <a:tcPr marL="0" marR="0" marT="22225" marB="0">
                    <a:lnR w="9525">
                      <a:solidFill>
                        <a:srgbClr val="000000"/>
                      </a:solidFill>
                      <a:prstDash val="solid"/>
                    </a:lnR>
                    <a:solidFill>
                      <a:srgbClr val="C5EECE"/>
                    </a:solidFill>
                  </a:tcPr>
                </a:tc>
                <a:tc>
                  <a:txBody>
                    <a:bodyPr/>
                    <a:lstStyle/>
                    <a:p>
                      <a:pPr marR="60325" algn="r">
                        <a:lnSpc>
                          <a:spcPct val="100000"/>
                        </a:lnSpc>
                        <a:spcBef>
                          <a:spcPts val="130"/>
                        </a:spcBef>
                      </a:pPr>
                      <a:r>
                        <a:rPr sz="1200" spc="-20" dirty="0">
                          <a:latin typeface="Calibri"/>
                          <a:cs typeface="Calibri"/>
                        </a:rPr>
                        <a:t>0.17</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19685" algn="r">
                        <a:lnSpc>
                          <a:spcPct val="100000"/>
                        </a:lnSpc>
                        <a:spcBef>
                          <a:spcPts val="190"/>
                        </a:spcBef>
                      </a:pPr>
                      <a:r>
                        <a:rPr sz="1200" spc="-25" dirty="0">
                          <a:solidFill>
                            <a:srgbClr val="006000"/>
                          </a:solidFill>
                          <a:latin typeface="Calibri"/>
                          <a:cs typeface="Calibri"/>
                        </a:rPr>
                        <a:t>Yes</a:t>
                      </a:r>
                      <a:endParaRPr sz="1200">
                        <a:latin typeface="Calibri"/>
                        <a:cs typeface="Calibri"/>
                      </a:endParaRPr>
                    </a:p>
                  </a:txBody>
                  <a:tcPr marL="0" marR="0" marT="24130" marB="0">
                    <a:lnR w="9525">
                      <a:solidFill>
                        <a:srgbClr val="000000"/>
                      </a:solidFill>
                      <a:prstDash val="solid"/>
                    </a:lnR>
                    <a:solidFill>
                      <a:srgbClr val="C5EECE"/>
                    </a:solidFill>
                  </a:tcPr>
                </a:tc>
                <a:tc>
                  <a:txBody>
                    <a:bodyPr/>
                    <a:lstStyle/>
                    <a:p>
                      <a:pPr marL="86995">
                        <a:lnSpc>
                          <a:spcPct val="100000"/>
                        </a:lnSpc>
                        <a:spcBef>
                          <a:spcPts val="130"/>
                        </a:spcBef>
                      </a:pPr>
                      <a:r>
                        <a:rPr sz="1200" spc="-10" dirty="0">
                          <a:latin typeface="Calibri"/>
                          <a:cs typeface="Calibri"/>
                        </a:rPr>
                        <a:t>(0.1033)</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64135" algn="ctr">
                        <a:lnSpc>
                          <a:spcPct val="100000"/>
                        </a:lnSpc>
                        <a:spcBef>
                          <a:spcPts val="130"/>
                        </a:spcBef>
                      </a:pPr>
                      <a:r>
                        <a:rPr sz="1200" spc="-10" dirty="0">
                          <a:latin typeface="Calibri"/>
                          <a:cs typeface="Calibri"/>
                        </a:rPr>
                        <a:t>0.4077</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75"/>
                        </a:spcBef>
                      </a:pPr>
                      <a:r>
                        <a:rPr sz="1200" spc="-25" dirty="0">
                          <a:solidFill>
                            <a:srgbClr val="9C0006"/>
                          </a:solidFill>
                          <a:latin typeface="Calibri"/>
                          <a:cs typeface="Calibri"/>
                        </a:rPr>
                        <a:t>No</a:t>
                      </a:r>
                      <a:endParaRPr sz="1200">
                        <a:latin typeface="Calibri"/>
                        <a:cs typeface="Calibri"/>
                      </a:endParaRPr>
                    </a:p>
                  </a:txBody>
                  <a:tcPr marL="0" marR="0" marT="22225" marB="0">
                    <a:lnR w="9525">
                      <a:solidFill>
                        <a:srgbClr val="000000"/>
                      </a:solidFill>
                      <a:prstDash val="solid"/>
                    </a:lnR>
                    <a:solidFill>
                      <a:srgbClr val="FFC6CE"/>
                    </a:solidFill>
                  </a:tcPr>
                </a:tc>
                <a:tc>
                  <a:txBody>
                    <a:bodyPr/>
                    <a:lstStyle/>
                    <a:p>
                      <a:pPr marR="15240" algn="r">
                        <a:lnSpc>
                          <a:spcPct val="100000"/>
                        </a:lnSpc>
                        <a:spcBef>
                          <a:spcPts val="130"/>
                        </a:spcBef>
                      </a:pPr>
                      <a:r>
                        <a:rPr sz="1200" spc="-10" dirty="0">
                          <a:latin typeface="Calibri"/>
                          <a:cs typeface="Calibri"/>
                        </a:rPr>
                        <a:t>(0.1784)</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L="15240" algn="ct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64135" algn="ctr">
                        <a:lnSpc>
                          <a:spcPct val="100000"/>
                        </a:lnSpc>
                        <a:spcBef>
                          <a:spcPts val="130"/>
                        </a:spcBef>
                      </a:pPr>
                      <a:r>
                        <a:rPr sz="1200" spc="-10" dirty="0">
                          <a:latin typeface="Calibri"/>
                          <a:cs typeface="Calibri"/>
                        </a:rPr>
                        <a:t>0.0252</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64135" algn="ctr">
                        <a:lnSpc>
                          <a:spcPct val="100000"/>
                        </a:lnSpc>
                        <a:spcBef>
                          <a:spcPts val="130"/>
                        </a:spcBef>
                      </a:pPr>
                      <a:r>
                        <a:rPr sz="1200" spc="-10" dirty="0">
                          <a:latin typeface="Calibri"/>
                          <a:cs typeface="Calibri"/>
                        </a:rPr>
                        <a:t>(0.0298)</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tc>
                  <a:txBody>
                    <a:bodyPr/>
                    <a:lstStyle/>
                    <a:p>
                      <a:pPr marL="132715">
                        <a:lnSpc>
                          <a:spcPct val="100000"/>
                        </a:lnSpc>
                        <a:spcBef>
                          <a:spcPts val="130"/>
                        </a:spcBef>
                      </a:pPr>
                      <a:r>
                        <a:rPr sz="1200" spc="-10" dirty="0">
                          <a:latin typeface="Calibri"/>
                          <a:cs typeface="Calibri"/>
                        </a:rPr>
                        <a:t>0.0010</a:t>
                      </a:r>
                      <a:endParaRPr sz="1200">
                        <a:latin typeface="Calibri"/>
                        <a:cs typeface="Calibri"/>
                      </a:endParaRPr>
                    </a:p>
                  </a:txBody>
                  <a:tcPr marL="0" marR="0" marT="16510" marB="0">
                    <a:lnL w="9525">
                      <a:solidFill>
                        <a:srgbClr val="000000"/>
                      </a:solidFill>
                      <a:prstDash val="solid"/>
                    </a:lnL>
                    <a:solidFill>
                      <a:srgbClr val="FFFFFF"/>
                    </a:solidFill>
                  </a:tcPr>
                </a:tc>
                <a:tc>
                  <a:txBody>
                    <a:bodyPr/>
                    <a:lstStyle/>
                    <a:p>
                      <a:pPr marR="22225" algn="r">
                        <a:lnSpc>
                          <a:spcPct val="100000"/>
                        </a:lnSpc>
                        <a:spcBef>
                          <a:spcPts val="190"/>
                        </a:spcBef>
                      </a:pPr>
                      <a:r>
                        <a:rPr sz="1200" spc="-25" dirty="0">
                          <a:solidFill>
                            <a:srgbClr val="9C0006"/>
                          </a:solidFill>
                          <a:latin typeface="Calibri"/>
                          <a:cs typeface="Calibri"/>
                        </a:rPr>
                        <a:t>No</a:t>
                      </a:r>
                      <a:endParaRPr sz="1200">
                        <a:latin typeface="Calibri"/>
                        <a:cs typeface="Calibri"/>
                      </a:endParaRPr>
                    </a:p>
                  </a:txBody>
                  <a:tcPr marL="0" marR="0" marT="24130" marB="0">
                    <a:lnR w="9525">
                      <a:solidFill>
                        <a:srgbClr val="000000"/>
                      </a:solidFill>
                      <a:prstDash val="solid"/>
                    </a:lnR>
                    <a:solidFill>
                      <a:srgbClr val="FFC6CE"/>
                    </a:solidFill>
                  </a:tcPr>
                </a:tc>
                <a:extLst>
                  <a:ext uri="{0D108BD9-81ED-4DB2-BD59-A6C34878D82A}">
                    <a16:rowId xmlns:a16="http://schemas.microsoft.com/office/drawing/2014/main" val="10008"/>
                  </a:ext>
                </a:extLst>
              </a:tr>
            </a:tbl>
          </a:graphicData>
        </a:graphic>
      </p:graphicFrame>
      <p:sp>
        <p:nvSpPr>
          <p:cNvPr id="6" name="object 6"/>
          <p:cNvSpPr/>
          <p:nvPr/>
        </p:nvSpPr>
        <p:spPr>
          <a:xfrm>
            <a:off x="561106" y="4200419"/>
            <a:ext cx="5767070" cy="2186940"/>
          </a:xfrm>
          <a:custGeom>
            <a:avLst/>
            <a:gdLst/>
            <a:ahLst/>
            <a:cxnLst/>
            <a:rect l="l" t="t" r="r" b="b"/>
            <a:pathLst>
              <a:path w="5767070" h="2186940">
                <a:moveTo>
                  <a:pt x="5766543" y="2186315"/>
                </a:moveTo>
                <a:lnTo>
                  <a:pt x="0" y="2186315"/>
                </a:lnTo>
                <a:lnTo>
                  <a:pt x="0" y="0"/>
                </a:lnTo>
                <a:lnTo>
                  <a:pt x="5766543" y="0"/>
                </a:lnTo>
                <a:lnTo>
                  <a:pt x="5766543" y="2186315"/>
                </a:lnTo>
                <a:close/>
              </a:path>
            </a:pathLst>
          </a:custGeom>
          <a:solidFill>
            <a:srgbClr val="FFFFFF"/>
          </a:solidFill>
        </p:spPr>
        <p:txBody>
          <a:bodyPr wrap="square" lIns="0" tIns="0" rIns="0" bIns="0" rtlCol="0"/>
          <a:lstStyle/>
          <a:p>
            <a:endParaRPr/>
          </a:p>
        </p:txBody>
      </p:sp>
      <p:sp>
        <p:nvSpPr>
          <p:cNvPr id="7" name="object 7"/>
          <p:cNvSpPr txBox="1"/>
          <p:nvPr/>
        </p:nvSpPr>
        <p:spPr>
          <a:xfrm>
            <a:off x="561106" y="4159452"/>
            <a:ext cx="5767070" cy="2212340"/>
          </a:xfrm>
          <a:prstGeom prst="rect">
            <a:avLst/>
          </a:prstGeom>
        </p:spPr>
        <p:txBody>
          <a:bodyPr vert="horz" wrap="square" lIns="0" tIns="64135" rIns="0" bIns="0" rtlCol="0">
            <a:spAutoFit/>
          </a:bodyPr>
          <a:lstStyle/>
          <a:p>
            <a:pPr marR="37465" algn="r">
              <a:lnSpc>
                <a:spcPct val="100000"/>
              </a:lnSpc>
              <a:spcBef>
                <a:spcPts val="505"/>
              </a:spcBef>
              <a:tabLst>
                <a:tab pos="2892425" algn="l"/>
              </a:tabLst>
            </a:pPr>
            <a:r>
              <a:rPr sz="2175" b="1" baseline="1915" dirty="0">
                <a:latin typeface="Calibri"/>
                <a:cs typeface="Calibri"/>
              </a:rPr>
              <a:t>Fit</a:t>
            </a:r>
            <a:r>
              <a:rPr sz="2175" b="1" spc="97" baseline="1915" dirty="0">
                <a:latin typeface="Calibri"/>
                <a:cs typeface="Calibri"/>
              </a:rPr>
              <a:t> </a:t>
            </a:r>
            <a:r>
              <a:rPr sz="2175" b="1" spc="-15" baseline="1915" dirty="0">
                <a:latin typeface="Calibri"/>
                <a:cs typeface="Calibri"/>
              </a:rPr>
              <a:t>Variables</a:t>
            </a:r>
            <a:r>
              <a:rPr sz="2175" b="1" baseline="1915" dirty="0">
                <a:latin typeface="Calibri"/>
                <a:cs typeface="Calibri"/>
              </a:rPr>
              <a:t>	</a:t>
            </a:r>
            <a:r>
              <a:rPr sz="1450" b="1" dirty="0">
                <a:latin typeface="Calibri"/>
                <a:cs typeface="Calibri"/>
              </a:rPr>
              <a:t>Adjusted</a:t>
            </a:r>
            <a:r>
              <a:rPr sz="1450" b="1" spc="165" dirty="0">
                <a:latin typeface="Calibri"/>
                <a:cs typeface="Calibri"/>
              </a:rPr>
              <a:t> </a:t>
            </a:r>
            <a:r>
              <a:rPr sz="1450" b="1" spc="-25" dirty="0">
                <a:latin typeface="Calibri"/>
                <a:cs typeface="Calibri"/>
              </a:rPr>
              <a:t>R2</a:t>
            </a:r>
            <a:endParaRPr sz="1450">
              <a:latin typeface="Calibri"/>
              <a:cs typeface="Calibri"/>
            </a:endParaRPr>
          </a:p>
          <a:p>
            <a:pPr marR="27940" algn="r">
              <a:lnSpc>
                <a:spcPct val="100000"/>
              </a:lnSpc>
              <a:spcBef>
                <a:spcPts val="409"/>
              </a:spcBef>
              <a:tabLst>
                <a:tab pos="5332730" algn="l"/>
              </a:tabLst>
            </a:pPr>
            <a:r>
              <a:rPr sz="1450" spc="-10" dirty="0">
                <a:latin typeface="Calibri"/>
                <a:cs typeface="Calibri"/>
              </a:rPr>
              <a:t>Volume_Ln~Price_Ln</a:t>
            </a:r>
            <a:r>
              <a:rPr sz="1450" dirty="0">
                <a:latin typeface="Calibri"/>
                <a:cs typeface="Calibri"/>
              </a:rPr>
              <a:t>	</a:t>
            </a:r>
            <a:r>
              <a:rPr sz="1450" spc="-20" dirty="0">
                <a:latin typeface="Calibri"/>
                <a:cs typeface="Calibri"/>
              </a:rPr>
              <a:t>2.2%</a:t>
            </a:r>
            <a:endParaRPr sz="1450">
              <a:latin typeface="Calibri"/>
              <a:cs typeface="Calibri"/>
            </a:endParaRPr>
          </a:p>
          <a:p>
            <a:pPr marR="27940" algn="r">
              <a:lnSpc>
                <a:spcPct val="100000"/>
              </a:lnSpc>
              <a:spcBef>
                <a:spcPts val="409"/>
              </a:spcBef>
              <a:tabLst>
                <a:tab pos="5238750" algn="l"/>
              </a:tabLst>
            </a:pPr>
            <a:r>
              <a:rPr sz="1450" spc="-10" dirty="0">
                <a:latin typeface="Calibri"/>
                <a:cs typeface="Calibri"/>
              </a:rPr>
              <a:t>Volume_Ln~TDP</a:t>
            </a:r>
            <a:r>
              <a:rPr sz="1450" dirty="0">
                <a:latin typeface="Calibri"/>
                <a:cs typeface="Calibri"/>
              </a:rPr>
              <a:t>	</a:t>
            </a:r>
            <a:r>
              <a:rPr sz="1450" spc="-10" dirty="0">
                <a:latin typeface="Calibri"/>
                <a:cs typeface="Calibri"/>
              </a:rPr>
              <a:t>79.2%</a:t>
            </a:r>
            <a:endParaRPr sz="1450">
              <a:latin typeface="Calibri"/>
              <a:cs typeface="Calibri"/>
            </a:endParaRPr>
          </a:p>
          <a:p>
            <a:pPr marR="27940" algn="r">
              <a:lnSpc>
                <a:spcPct val="100000"/>
              </a:lnSpc>
              <a:spcBef>
                <a:spcPts val="415"/>
              </a:spcBef>
              <a:tabLst>
                <a:tab pos="5238750" algn="l"/>
              </a:tabLst>
            </a:pPr>
            <a:r>
              <a:rPr sz="1450" spc="-10" dirty="0">
                <a:latin typeface="Calibri"/>
                <a:cs typeface="Calibri"/>
              </a:rPr>
              <a:t>Volume_Ln~Price_Ln+TDP</a:t>
            </a:r>
            <a:r>
              <a:rPr sz="1450" dirty="0">
                <a:latin typeface="Calibri"/>
                <a:cs typeface="Calibri"/>
              </a:rPr>
              <a:t>	</a:t>
            </a:r>
            <a:r>
              <a:rPr sz="1450" spc="-10" dirty="0">
                <a:latin typeface="Calibri"/>
                <a:cs typeface="Calibri"/>
              </a:rPr>
              <a:t>80.4%</a:t>
            </a:r>
            <a:endParaRPr sz="1450">
              <a:latin typeface="Calibri"/>
              <a:cs typeface="Calibri"/>
            </a:endParaRPr>
          </a:p>
          <a:p>
            <a:pPr marR="27940" algn="r">
              <a:lnSpc>
                <a:spcPct val="100000"/>
              </a:lnSpc>
              <a:spcBef>
                <a:spcPts val="409"/>
              </a:spcBef>
              <a:tabLst>
                <a:tab pos="5238750" algn="l"/>
              </a:tabLst>
            </a:pPr>
            <a:r>
              <a:rPr sz="1450" spc="-10" dirty="0">
                <a:latin typeface="Calibri"/>
                <a:cs typeface="Calibri"/>
              </a:rPr>
              <a:t>Volume_Ln~Price_Ln+TDP+Season</a:t>
            </a:r>
            <a:r>
              <a:rPr sz="1450" dirty="0">
                <a:latin typeface="Calibri"/>
                <a:cs typeface="Calibri"/>
              </a:rPr>
              <a:t>	</a:t>
            </a:r>
            <a:r>
              <a:rPr sz="2175" spc="-15" baseline="1915" dirty="0">
                <a:latin typeface="Calibri"/>
                <a:cs typeface="Calibri"/>
              </a:rPr>
              <a:t>83.8%</a:t>
            </a:r>
            <a:endParaRPr sz="2175" baseline="1915">
              <a:latin typeface="Calibri"/>
              <a:cs typeface="Calibri"/>
            </a:endParaRPr>
          </a:p>
          <a:p>
            <a:pPr marR="27940" algn="r">
              <a:lnSpc>
                <a:spcPct val="100000"/>
              </a:lnSpc>
              <a:spcBef>
                <a:spcPts val="414"/>
              </a:spcBef>
              <a:tabLst>
                <a:tab pos="5238750" algn="l"/>
              </a:tabLst>
            </a:pPr>
            <a:r>
              <a:rPr sz="1450" dirty="0">
                <a:latin typeface="Calibri"/>
                <a:cs typeface="Calibri"/>
              </a:rPr>
              <a:t>Volume_Ln</a:t>
            </a:r>
            <a:r>
              <a:rPr sz="1450" spc="130" dirty="0">
                <a:latin typeface="Calibri"/>
                <a:cs typeface="Calibri"/>
              </a:rPr>
              <a:t> </a:t>
            </a:r>
            <a:r>
              <a:rPr sz="1450" dirty="0">
                <a:latin typeface="Calibri"/>
                <a:cs typeface="Calibri"/>
              </a:rPr>
              <a:t>~</a:t>
            </a:r>
            <a:r>
              <a:rPr sz="1450" spc="100" dirty="0">
                <a:latin typeface="Calibri"/>
                <a:cs typeface="Calibri"/>
              </a:rPr>
              <a:t> </a:t>
            </a:r>
            <a:r>
              <a:rPr sz="1450" dirty="0">
                <a:latin typeface="Calibri"/>
                <a:cs typeface="Calibri"/>
              </a:rPr>
              <a:t>Price_Ln</a:t>
            </a:r>
            <a:r>
              <a:rPr sz="1450" spc="135" dirty="0">
                <a:latin typeface="Calibri"/>
                <a:cs typeface="Calibri"/>
              </a:rPr>
              <a:t> </a:t>
            </a:r>
            <a:r>
              <a:rPr sz="1450" dirty="0">
                <a:latin typeface="Calibri"/>
                <a:cs typeface="Calibri"/>
              </a:rPr>
              <a:t>+</a:t>
            </a:r>
            <a:r>
              <a:rPr sz="1450" spc="100" dirty="0">
                <a:latin typeface="Calibri"/>
                <a:cs typeface="Calibri"/>
              </a:rPr>
              <a:t> </a:t>
            </a:r>
            <a:r>
              <a:rPr sz="1450" dirty="0">
                <a:latin typeface="Calibri"/>
                <a:cs typeface="Calibri"/>
              </a:rPr>
              <a:t>TDP</a:t>
            </a:r>
            <a:r>
              <a:rPr sz="1450" spc="60" dirty="0">
                <a:latin typeface="Calibri"/>
                <a:cs typeface="Calibri"/>
              </a:rPr>
              <a:t> </a:t>
            </a:r>
            <a:r>
              <a:rPr sz="1450" dirty="0">
                <a:latin typeface="Calibri"/>
                <a:cs typeface="Calibri"/>
              </a:rPr>
              <a:t>+</a:t>
            </a:r>
            <a:r>
              <a:rPr sz="1450" spc="100" dirty="0">
                <a:latin typeface="Calibri"/>
                <a:cs typeface="Calibri"/>
              </a:rPr>
              <a:t> </a:t>
            </a:r>
            <a:r>
              <a:rPr sz="1450" dirty="0">
                <a:latin typeface="Calibri"/>
                <a:cs typeface="Calibri"/>
              </a:rPr>
              <a:t>Season</a:t>
            </a:r>
            <a:r>
              <a:rPr sz="1450" spc="135" dirty="0">
                <a:latin typeface="Calibri"/>
                <a:cs typeface="Calibri"/>
              </a:rPr>
              <a:t> </a:t>
            </a:r>
            <a:r>
              <a:rPr sz="1450" dirty="0">
                <a:latin typeface="Calibri"/>
                <a:cs typeface="Calibri"/>
              </a:rPr>
              <a:t>+</a:t>
            </a:r>
            <a:r>
              <a:rPr sz="1450" spc="100" dirty="0">
                <a:latin typeface="Calibri"/>
                <a:cs typeface="Calibri"/>
              </a:rPr>
              <a:t> </a:t>
            </a:r>
            <a:r>
              <a:rPr sz="1450" spc="-25" dirty="0">
                <a:latin typeface="Calibri"/>
                <a:cs typeface="Calibri"/>
              </a:rPr>
              <a:t>CPI</a:t>
            </a:r>
            <a:r>
              <a:rPr sz="1450" dirty="0">
                <a:latin typeface="Calibri"/>
                <a:cs typeface="Calibri"/>
              </a:rPr>
              <a:t>	</a:t>
            </a:r>
            <a:r>
              <a:rPr sz="2175" spc="-15" baseline="1915" dirty="0">
                <a:latin typeface="Calibri"/>
                <a:cs typeface="Calibri"/>
              </a:rPr>
              <a:t>83.7%</a:t>
            </a:r>
            <a:endParaRPr sz="2175" baseline="1915">
              <a:latin typeface="Calibri"/>
              <a:cs typeface="Calibri"/>
            </a:endParaRPr>
          </a:p>
          <a:p>
            <a:pPr marL="27940" marR="27940" algn="r">
              <a:lnSpc>
                <a:spcPct val="123700"/>
              </a:lnSpc>
              <a:tabLst>
                <a:tab pos="5266690" algn="l"/>
              </a:tabLst>
            </a:pPr>
            <a:r>
              <a:rPr sz="1450" dirty="0">
                <a:latin typeface="Calibri"/>
                <a:cs typeface="Calibri"/>
              </a:rPr>
              <a:t>Volume_Ln</a:t>
            </a:r>
            <a:r>
              <a:rPr sz="1450" spc="125" dirty="0">
                <a:latin typeface="Calibri"/>
                <a:cs typeface="Calibri"/>
              </a:rPr>
              <a:t> </a:t>
            </a:r>
            <a:r>
              <a:rPr sz="1450" dirty="0">
                <a:latin typeface="Calibri"/>
                <a:cs typeface="Calibri"/>
              </a:rPr>
              <a:t>~</a:t>
            </a:r>
            <a:r>
              <a:rPr sz="1450" spc="95" dirty="0">
                <a:latin typeface="Calibri"/>
                <a:cs typeface="Calibri"/>
              </a:rPr>
              <a:t> </a:t>
            </a:r>
            <a:r>
              <a:rPr sz="1450" dirty="0">
                <a:latin typeface="Calibri"/>
                <a:cs typeface="Calibri"/>
              </a:rPr>
              <a:t>Price_Ln</a:t>
            </a:r>
            <a:r>
              <a:rPr sz="1450" spc="125" dirty="0">
                <a:latin typeface="Calibri"/>
                <a:cs typeface="Calibri"/>
              </a:rPr>
              <a:t> </a:t>
            </a:r>
            <a:r>
              <a:rPr sz="1450" dirty="0">
                <a:latin typeface="Calibri"/>
                <a:cs typeface="Calibri"/>
              </a:rPr>
              <a:t>+</a:t>
            </a:r>
            <a:r>
              <a:rPr sz="1450" spc="95" dirty="0">
                <a:latin typeface="Calibri"/>
                <a:cs typeface="Calibri"/>
              </a:rPr>
              <a:t> </a:t>
            </a:r>
            <a:r>
              <a:rPr sz="1450" dirty="0">
                <a:latin typeface="Calibri"/>
                <a:cs typeface="Calibri"/>
              </a:rPr>
              <a:t>TDP</a:t>
            </a:r>
            <a:r>
              <a:rPr sz="1450" spc="55" dirty="0">
                <a:latin typeface="Calibri"/>
                <a:cs typeface="Calibri"/>
              </a:rPr>
              <a:t> </a:t>
            </a:r>
            <a:r>
              <a:rPr sz="1450" dirty="0">
                <a:latin typeface="Calibri"/>
                <a:cs typeface="Calibri"/>
              </a:rPr>
              <a:t>+</a:t>
            </a:r>
            <a:r>
              <a:rPr sz="1450" spc="95" dirty="0">
                <a:latin typeface="Calibri"/>
                <a:cs typeface="Calibri"/>
              </a:rPr>
              <a:t> </a:t>
            </a:r>
            <a:r>
              <a:rPr sz="1450" dirty="0">
                <a:latin typeface="Calibri"/>
                <a:cs typeface="Calibri"/>
              </a:rPr>
              <a:t>Season</a:t>
            </a:r>
            <a:r>
              <a:rPr sz="1450" spc="130" dirty="0">
                <a:latin typeface="Calibri"/>
                <a:cs typeface="Calibri"/>
              </a:rPr>
              <a:t> </a:t>
            </a:r>
            <a:r>
              <a:rPr sz="1450" dirty="0">
                <a:latin typeface="Calibri"/>
                <a:cs typeface="Calibri"/>
              </a:rPr>
              <a:t>+</a:t>
            </a:r>
            <a:r>
              <a:rPr sz="1450" spc="90" dirty="0">
                <a:latin typeface="Calibri"/>
                <a:cs typeface="Calibri"/>
              </a:rPr>
              <a:t> </a:t>
            </a:r>
            <a:r>
              <a:rPr sz="1450" dirty="0">
                <a:latin typeface="Calibri"/>
                <a:cs typeface="Calibri"/>
              </a:rPr>
              <a:t>CPI</a:t>
            </a:r>
            <a:r>
              <a:rPr sz="1450" spc="90" dirty="0">
                <a:latin typeface="Calibri"/>
                <a:cs typeface="Calibri"/>
              </a:rPr>
              <a:t> </a:t>
            </a:r>
            <a:r>
              <a:rPr sz="1450" dirty="0">
                <a:latin typeface="Calibri"/>
                <a:cs typeface="Calibri"/>
              </a:rPr>
              <a:t>+</a:t>
            </a:r>
            <a:r>
              <a:rPr sz="1450" spc="90" dirty="0">
                <a:latin typeface="Calibri"/>
                <a:cs typeface="Calibri"/>
              </a:rPr>
              <a:t> </a:t>
            </a:r>
            <a:r>
              <a:rPr sz="1450" spc="-20" dirty="0">
                <a:latin typeface="Calibri"/>
                <a:cs typeface="Calibri"/>
              </a:rPr>
              <a:t>Temp</a:t>
            </a:r>
            <a:r>
              <a:rPr sz="1450" dirty="0">
                <a:latin typeface="Calibri"/>
                <a:cs typeface="Calibri"/>
              </a:rPr>
              <a:t>	</a:t>
            </a:r>
            <a:r>
              <a:rPr sz="2175" spc="-15" baseline="1915" dirty="0">
                <a:latin typeface="Calibri"/>
                <a:cs typeface="Calibri"/>
              </a:rPr>
              <a:t>83.9% </a:t>
            </a:r>
            <a:r>
              <a:rPr sz="1450" dirty="0">
                <a:latin typeface="Calibri"/>
                <a:cs typeface="Calibri"/>
              </a:rPr>
              <a:t>Volume_Ln</a:t>
            </a:r>
            <a:r>
              <a:rPr sz="1450" spc="125" dirty="0">
                <a:latin typeface="Calibri"/>
                <a:cs typeface="Calibri"/>
              </a:rPr>
              <a:t> </a:t>
            </a:r>
            <a:r>
              <a:rPr sz="1450" dirty="0">
                <a:latin typeface="Calibri"/>
                <a:cs typeface="Calibri"/>
              </a:rPr>
              <a:t>~</a:t>
            </a:r>
            <a:r>
              <a:rPr sz="1450" spc="90" dirty="0">
                <a:latin typeface="Calibri"/>
                <a:cs typeface="Calibri"/>
              </a:rPr>
              <a:t> </a:t>
            </a:r>
            <a:r>
              <a:rPr sz="1450" dirty="0">
                <a:latin typeface="Calibri"/>
                <a:cs typeface="Calibri"/>
              </a:rPr>
              <a:t>Price_Ln</a:t>
            </a:r>
            <a:r>
              <a:rPr sz="1450" spc="130" dirty="0">
                <a:latin typeface="Calibri"/>
                <a:cs typeface="Calibri"/>
              </a:rPr>
              <a:t> </a:t>
            </a:r>
            <a:r>
              <a:rPr sz="1450" dirty="0">
                <a:latin typeface="Calibri"/>
                <a:cs typeface="Calibri"/>
              </a:rPr>
              <a:t>+</a:t>
            </a:r>
            <a:r>
              <a:rPr sz="1450" spc="90" dirty="0">
                <a:latin typeface="Calibri"/>
                <a:cs typeface="Calibri"/>
              </a:rPr>
              <a:t> </a:t>
            </a:r>
            <a:r>
              <a:rPr sz="1450" dirty="0">
                <a:latin typeface="Calibri"/>
                <a:cs typeface="Calibri"/>
              </a:rPr>
              <a:t>TDP</a:t>
            </a:r>
            <a:r>
              <a:rPr sz="1450" spc="60" dirty="0">
                <a:latin typeface="Calibri"/>
                <a:cs typeface="Calibri"/>
              </a:rPr>
              <a:t> </a:t>
            </a:r>
            <a:r>
              <a:rPr sz="1450" dirty="0">
                <a:latin typeface="Calibri"/>
                <a:cs typeface="Calibri"/>
              </a:rPr>
              <a:t>+</a:t>
            </a:r>
            <a:r>
              <a:rPr sz="1450" spc="95" dirty="0">
                <a:latin typeface="Calibri"/>
                <a:cs typeface="Calibri"/>
              </a:rPr>
              <a:t> </a:t>
            </a:r>
            <a:r>
              <a:rPr sz="1450" dirty="0">
                <a:latin typeface="Calibri"/>
                <a:cs typeface="Calibri"/>
              </a:rPr>
              <a:t>Season</a:t>
            </a:r>
            <a:r>
              <a:rPr sz="1450" spc="125" dirty="0">
                <a:latin typeface="Calibri"/>
                <a:cs typeface="Calibri"/>
              </a:rPr>
              <a:t> </a:t>
            </a:r>
            <a:r>
              <a:rPr sz="1450" dirty="0">
                <a:latin typeface="Calibri"/>
                <a:cs typeface="Calibri"/>
              </a:rPr>
              <a:t>+</a:t>
            </a:r>
            <a:r>
              <a:rPr sz="1450" spc="95" dirty="0">
                <a:latin typeface="Calibri"/>
                <a:cs typeface="Calibri"/>
              </a:rPr>
              <a:t> </a:t>
            </a:r>
            <a:r>
              <a:rPr sz="1450" dirty="0">
                <a:latin typeface="Calibri"/>
                <a:cs typeface="Calibri"/>
              </a:rPr>
              <a:t>CPI</a:t>
            </a:r>
            <a:r>
              <a:rPr sz="1450" spc="85" dirty="0">
                <a:latin typeface="Calibri"/>
                <a:cs typeface="Calibri"/>
              </a:rPr>
              <a:t> </a:t>
            </a:r>
            <a:r>
              <a:rPr sz="1450" dirty="0">
                <a:latin typeface="Calibri"/>
                <a:cs typeface="Calibri"/>
              </a:rPr>
              <a:t>+</a:t>
            </a:r>
            <a:r>
              <a:rPr sz="1450" spc="95" dirty="0">
                <a:latin typeface="Calibri"/>
                <a:cs typeface="Calibri"/>
              </a:rPr>
              <a:t> </a:t>
            </a:r>
            <a:r>
              <a:rPr sz="1450" dirty="0">
                <a:latin typeface="Calibri"/>
                <a:cs typeface="Calibri"/>
              </a:rPr>
              <a:t>Temp</a:t>
            </a:r>
            <a:r>
              <a:rPr sz="1450" spc="125" dirty="0">
                <a:latin typeface="Calibri"/>
                <a:cs typeface="Calibri"/>
              </a:rPr>
              <a:t> </a:t>
            </a:r>
            <a:r>
              <a:rPr sz="1450" dirty="0">
                <a:latin typeface="Calibri"/>
                <a:cs typeface="Calibri"/>
              </a:rPr>
              <a:t>+</a:t>
            </a:r>
            <a:r>
              <a:rPr sz="1450" spc="95" dirty="0">
                <a:latin typeface="Calibri"/>
                <a:cs typeface="Calibri"/>
              </a:rPr>
              <a:t> </a:t>
            </a:r>
            <a:r>
              <a:rPr sz="1450" spc="-25" dirty="0">
                <a:latin typeface="Calibri"/>
                <a:cs typeface="Calibri"/>
              </a:rPr>
              <a:t>Sun</a:t>
            </a:r>
            <a:r>
              <a:rPr sz="1450" dirty="0">
                <a:latin typeface="Calibri"/>
                <a:cs typeface="Calibri"/>
              </a:rPr>
              <a:t>	</a:t>
            </a:r>
            <a:r>
              <a:rPr sz="2175" spc="-15" baseline="1915" dirty="0">
                <a:latin typeface="Calibri"/>
                <a:cs typeface="Calibri"/>
              </a:rPr>
              <a:t>84.2%</a:t>
            </a:r>
            <a:endParaRPr sz="2175" baseline="1915">
              <a:latin typeface="Calibri"/>
              <a:cs typeface="Calibri"/>
            </a:endParaRPr>
          </a:p>
        </p:txBody>
      </p:sp>
      <p:grpSp>
        <p:nvGrpSpPr>
          <p:cNvPr id="8" name="object 8"/>
          <p:cNvGrpSpPr/>
          <p:nvPr/>
        </p:nvGrpSpPr>
        <p:grpSpPr>
          <a:xfrm>
            <a:off x="551688" y="6386734"/>
            <a:ext cx="5775960" cy="635"/>
            <a:chOff x="551688" y="6386734"/>
            <a:chExt cx="5775960" cy="635"/>
          </a:xfrm>
        </p:grpSpPr>
        <p:sp>
          <p:nvSpPr>
            <p:cNvPr id="9" name="object 9"/>
            <p:cNvSpPr/>
            <p:nvPr/>
          </p:nvSpPr>
          <p:spPr>
            <a:xfrm>
              <a:off x="551688" y="6386735"/>
              <a:ext cx="9525" cy="0"/>
            </a:xfrm>
            <a:custGeom>
              <a:avLst/>
              <a:gdLst/>
              <a:ahLst/>
              <a:cxnLst/>
              <a:rect l="l" t="t" r="r" b="b"/>
              <a:pathLst>
                <a:path w="9525">
                  <a:moveTo>
                    <a:pt x="0" y="5"/>
                  </a:moveTo>
                  <a:lnTo>
                    <a:pt x="9418" y="5"/>
                  </a:lnTo>
                  <a:lnTo>
                    <a:pt x="0" y="0"/>
                  </a:lnTo>
                  <a:close/>
                </a:path>
              </a:pathLst>
            </a:custGeom>
            <a:solidFill>
              <a:srgbClr val="D3D3D3"/>
            </a:solidFill>
          </p:spPr>
          <p:txBody>
            <a:bodyPr wrap="square" lIns="0" tIns="0" rIns="0" bIns="0" rtlCol="0"/>
            <a:lstStyle/>
            <a:p>
              <a:endParaRPr/>
            </a:p>
          </p:txBody>
        </p:sp>
        <p:sp>
          <p:nvSpPr>
            <p:cNvPr id="10" name="object 10"/>
            <p:cNvSpPr/>
            <p:nvPr/>
          </p:nvSpPr>
          <p:spPr>
            <a:xfrm>
              <a:off x="5281753" y="6386738"/>
              <a:ext cx="0" cy="0"/>
            </a:xfrm>
            <a:custGeom>
              <a:avLst/>
              <a:gdLst/>
              <a:ahLst/>
              <a:cxnLst/>
              <a:rect l="l" t="t" r="r" b="b"/>
              <a:pathLst>
                <a:path>
                  <a:moveTo>
                    <a:pt x="0" y="0"/>
                  </a:moveTo>
                  <a:lnTo>
                    <a:pt x="0" y="2"/>
                  </a:lnTo>
                </a:path>
              </a:pathLst>
            </a:custGeom>
            <a:ln w="3175">
              <a:solidFill>
                <a:srgbClr val="D3D3D3"/>
              </a:solidFill>
            </a:ln>
          </p:spPr>
          <p:txBody>
            <a:bodyPr wrap="square" lIns="0" tIns="0" rIns="0" bIns="0" rtlCol="0"/>
            <a:lstStyle/>
            <a:p>
              <a:endParaRPr/>
            </a:p>
          </p:txBody>
        </p:sp>
        <p:sp>
          <p:nvSpPr>
            <p:cNvPr id="11" name="object 11"/>
            <p:cNvSpPr/>
            <p:nvPr/>
          </p:nvSpPr>
          <p:spPr>
            <a:xfrm>
              <a:off x="5281749" y="6386734"/>
              <a:ext cx="9525" cy="0"/>
            </a:xfrm>
            <a:custGeom>
              <a:avLst/>
              <a:gdLst/>
              <a:ahLst/>
              <a:cxnLst/>
              <a:rect l="l" t="t" r="r" b="b"/>
              <a:pathLst>
                <a:path w="9525">
                  <a:moveTo>
                    <a:pt x="9422" y="6"/>
                  </a:moveTo>
                  <a:lnTo>
                    <a:pt x="0" y="0"/>
                  </a:lnTo>
                  <a:lnTo>
                    <a:pt x="9422" y="6"/>
                  </a:lnTo>
                  <a:close/>
                </a:path>
              </a:pathLst>
            </a:custGeom>
            <a:solidFill>
              <a:srgbClr val="D3D3D3"/>
            </a:solidFill>
          </p:spPr>
          <p:txBody>
            <a:bodyPr wrap="square" lIns="0" tIns="0" rIns="0" bIns="0" rtlCol="0"/>
            <a:lstStyle/>
            <a:p>
              <a:endParaRPr/>
            </a:p>
          </p:txBody>
        </p:sp>
        <p:sp>
          <p:nvSpPr>
            <p:cNvPr id="12" name="object 12"/>
            <p:cNvSpPr/>
            <p:nvPr/>
          </p:nvSpPr>
          <p:spPr>
            <a:xfrm>
              <a:off x="6318221" y="6386738"/>
              <a:ext cx="0" cy="0"/>
            </a:xfrm>
            <a:custGeom>
              <a:avLst/>
              <a:gdLst/>
              <a:ahLst/>
              <a:cxnLst/>
              <a:rect l="l" t="t" r="r" b="b"/>
              <a:pathLst>
                <a:path>
                  <a:moveTo>
                    <a:pt x="0" y="0"/>
                  </a:moveTo>
                  <a:lnTo>
                    <a:pt x="0" y="2"/>
                  </a:lnTo>
                </a:path>
              </a:pathLst>
            </a:custGeom>
            <a:ln w="3175">
              <a:solidFill>
                <a:srgbClr val="D3D3D3"/>
              </a:solidFill>
            </a:ln>
          </p:spPr>
          <p:txBody>
            <a:bodyPr wrap="square" lIns="0" tIns="0" rIns="0" bIns="0" rtlCol="0"/>
            <a:lstStyle/>
            <a:p>
              <a:endParaRPr/>
            </a:p>
          </p:txBody>
        </p:sp>
        <p:sp>
          <p:nvSpPr>
            <p:cNvPr id="13" name="object 13"/>
            <p:cNvSpPr/>
            <p:nvPr/>
          </p:nvSpPr>
          <p:spPr>
            <a:xfrm>
              <a:off x="6318218" y="6386734"/>
              <a:ext cx="9525" cy="635"/>
            </a:xfrm>
            <a:custGeom>
              <a:avLst/>
              <a:gdLst/>
              <a:ahLst/>
              <a:cxnLst/>
              <a:rect l="l" t="t" r="r" b="b"/>
              <a:pathLst>
                <a:path w="9525" h="635">
                  <a:moveTo>
                    <a:pt x="9422" y="6"/>
                  </a:moveTo>
                  <a:lnTo>
                    <a:pt x="0" y="0"/>
                  </a:lnTo>
                  <a:lnTo>
                    <a:pt x="9422" y="6"/>
                  </a:lnTo>
                  <a:close/>
                </a:path>
              </a:pathLst>
            </a:custGeom>
            <a:solidFill>
              <a:srgbClr val="D3D3D3"/>
            </a:solidFill>
          </p:spPr>
          <p:txBody>
            <a:bodyPr wrap="square" lIns="0" tIns="0" rIns="0" bIns="0" rtlCol="0"/>
            <a:lstStyle/>
            <a:p>
              <a:endParaRPr/>
            </a:p>
          </p:txBody>
        </p:sp>
      </p:grpSp>
      <p:sp>
        <p:nvSpPr>
          <p:cNvPr id="14" name="object 14"/>
          <p:cNvSpPr txBox="1"/>
          <p:nvPr/>
        </p:nvSpPr>
        <p:spPr>
          <a:xfrm>
            <a:off x="6566154" y="4223765"/>
            <a:ext cx="5257800" cy="2139950"/>
          </a:xfrm>
          <a:prstGeom prst="rect">
            <a:avLst/>
          </a:prstGeom>
          <a:solidFill>
            <a:srgbClr val="FFFFFF"/>
          </a:solidFill>
        </p:spPr>
        <p:txBody>
          <a:bodyPr vert="horz" wrap="square" lIns="0" tIns="3175" rIns="0" bIns="0" rtlCol="0">
            <a:spAutoFit/>
          </a:bodyPr>
          <a:lstStyle/>
          <a:p>
            <a:pPr marL="399415" marR="111760" indent="-399415">
              <a:lnSpc>
                <a:spcPts val="1580"/>
              </a:lnSpc>
              <a:spcBef>
                <a:spcPts val="25"/>
              </a:spcBef>
              <a:buAutoNum type="romanLcPeriod"/>
              <a:tabLst>
                <a:tab pos="399415" algn="l"/>
                <a:tab pos="400050" algn="l"/>
              </a:tabLst>
            </a:pPr>
            <a:r>
              <a:rPr sz="1300" dirty="0">
                <a:solidFill>
                  <a:srgbClr val="2C2C2C"/>
                </a:solidFill>
                <a:latin typeface="Segoe UI"/>
                <a:cs typeface="Segoe UI"/>
              </a:rPr>
              <a:t>TDP</a:t>
            </a:r>
            <a:r>
              <a:rPr sz="1300" spc="20" dirty="0">
                <a:solidFill>
                  <a:srgbClr val="2C2C2C"/>
                </a:solidFill>
                <a:latin typeface="Segoe UI"/>
                <a:cs typeface="Segoe UI"/>
              </a:rPr>
              <a:t> </a:t>
            </a:r>
            <a:r>
              <a:rPr sz="1300" dirty="0">
                <a:solidFill>
                  <a:srgbClr val="2C2C2C"/>
                </a:solidFill>
                <a:latin typeface="Segoe UI"/>
                <a:cs typeface="Segoe UI"/>
              </a:rPr>
              <a:t>explains</a:t>
            </a:r>
            <a:r>
              <a:rPr sz="1300" spc="45" dirty="0">
                <a:solidFill>
                  <a:srgbClr val="2C2C2C"/>
                </a:solidFill>
                <a:latin typeface="Segoe UI"/>
                <a:cs typeface="Segoe UI"/>
              </a:rPr>
              <a:t> </a:t>
            </a:r>
            <a:r>
              <a:rPr sz="1300" dirty="0">
                <a:solidFill>
                  <a:srgbClr val="2C2C2C"/>
                </a:solidFill>
                <a:latin typeface="Segoe UI"/>
                <a:cs typeface="Segoe UI"/>
              </a:rPr>
              <a:t>most</a:t>
            </a:r>
            <a:r>
              <a:rPr sz="1300" spc="40" dirty="0">
                <a:solidFill>
                  <a:srgbClr val="2C2C2C"/>
                </a:solidFill>
                <a:latin typeface="Segoe UI"/>
                <a:cs typeface="Segoe UI"/>
              </a:rPr>
              <a:t> </a:t>
            </a:r>
            <a:r>
              <a:rPr sz="1300" dirty="0">
                <a:solidFill>
                  <a:srgbClr val="2C2C2C"/>
                </a:solidFill>
                <a:latin typeface="Segoe UI"/>
                <a:cs typeface="Segoe UI"/>
              </a:rPr>
              <a:t>of</a:t>
            </a:r>
            <a:r>
              <a:rPr sz="1300" spc="40" dirty="0">
                <a:solidFill>
                  <a:srgbClr val="2C2C2C"/>
                </a:solidFill>
                <a:latin typeface="Segoe UI"/>
                <a:cs typeface="Segoe UI"/>
              </a:rPr>
              <a:t> </a:t>
            </a:r>
            <a:r>
              <a:rPr sz="1300" dirty="0">
                <a:solidFill>
                  <a:srgbClr val="2C2C2C"/>
                </a:solidFill>
                <a:latin typeface="Segoe UI"/>
                <a:cs typeface="Segoe UI"/>
              </a:rPr>
              <a:t>the</a:t>
            </a:r>
            <a:r>
              <a:rPr sz="1300" spc="40" dirty="0">
                <a:solidFill>
                  <a:srgbClr val="2C2C2C"/>
                </a:solidFill>
                <a:latin typeface="Segoe UI"/>
                <a:cs typeface="Segoe UI"/>
              </a:rPr>
              <a:t> </a:t>
            </a:r>
            <a:r>
              <a:rPr sz="1300" dirty="0">
                <a:solidFill>
                  <a:srgbClr val="2C2C2C"/>
                </a:solidFill>
                <a:latin typeface="Segoe UI"/>
                <a:cs typeface="Segoe UI"/>
              </a:rPr>
              <a:t>variation</a:t>
            </a:r>
            <a:r>
              <a:rPr sz="1300" spc="55" dirty="0">
                <a:solidFill>
                  <a:srgbClr val="2C2C2C"/>
                </a:solidFill>
                <a:latin typeface="Segoe UI"/>
                <a:cs typeface="Segoe UI"/>
              </a:rPr>
              <a:t> </a:t>
            </a:r>
            <a:r>
              <a:rPr sz="1300" dirty="0">
                <a:solidFill>
                  <a:srgbClr val="2C2C2C"/>
                </a:solidFill>
                <a:latin typeface="Segoe UI"/>
                <a:cs typeface="Segoe UI"/>
              </a:rPr>
              <a:t>in</a:t>
            </a:r>
            <a:r>
              <a:rPr sz="1300" spc="45" dirty="0">
                <a:solidFill>
                  <a:srgbClr val="2C2C2C"/>
                </a:solidFill>
                <a:latin typeface="Segoe UI"/>
                <a:cs typeface="Segoe UI"/>
              </a:rPr>
              <a:t> </a:t>
            </a:r>
            <a:r>
              <a:rPr sz="1300" dirty="0">
                <a:solidFill>
                  <a:srgbClr val="2C2C2C"/>
                </a:solidFill>
                <a:latin typeface="Segoe UI"/>
                <a:cs typeface="Segoe UI"/>
              </a:rPr>
              <a:t>volume</a:t>
            </a:r>
            <a:r>
              <a:rPr sz="1300" spc="40" dirty="0">
                <a:solidFill>
                  <a:srgbClr val="2C2C2C"/>
                </a:solidFill>
                <a:latin typeface="Segoe UI"/>
                <a:cs typeface="Segoe UI"/>
              </a:rPr>
              <a:t> </a:t>
            </a:r>
            <a:r>
              <a:rPr sz="1300" dirty="0">
                <a:solidFill>
                  <a:srgbClr val="2C2C2C"/>
                </a:solidFill>
                <a:latin typeface="Segoe UI"/>
                <a:cs typeface="Segoe UI"/>
              </a:rPr>
              <a:t>for</a:t>
            </a:r>
            <a:r>
              <a:rPr sz="1300" spc="40" dirty="0">
                <a:solidFill>
                  <a:srgbClr val="2C2C2C"/>
                </a:solidFill>
                <a:latin typeface="Segoe UI"/>
                <a:cs typeface="Segoe UI"/>
              </a:rPr>
              <a:t> </a:t>
            </a:r>
            <a:r>
              <a:rPr sz="1300" spc="-10" dirty="0">
                <a:solidFill>
                  <a:srgbClr val="2C2C2C"/>
                </a:solidFill>
                <a:latin typeface="Segoe UI"/>
                <a:cs typeface="Segoe UI"/>
              </a:rPr>
              <a:t>Hansaplast </a:t>
            </a:r>
            <a:r>
              <a:rPr sz="1300" dirty="0">
                <a:solidFill>
                  <a:srgbClr val="2C2C2C"/>
                </a:solidFill>
                <a:latin typeface="Segoe UI"/>
                <a:cs typeface="Segoe UI"/>
              </a:rPr>
              <a:t>product.</a:t>
            </a:r>
            <a:r>
              <a:rPr sz="1300" spc="55" dirty="0">
                <a:solidFill>
                  <a:srgbClr val="2C2C2C"/>
                </a:solidFill>
                <a:latin typeface="Segoe UI"/>
                <a:cs typeface="Segoe UI"/>
              </a:rPr>
              <a:t> </a:t>
            </a:r>
            <a:r>
              <a:rPr sz="1300" dirty="0">
                <a:solidFill>
                  <a:srgbClr val="2C2C2C"/>
                </a:solidFill>
                <a:latin typeface="Segoe UI"/>
                <a:cs typeface="Segoe UI"/>
              </a:rPr>
              <a:t>Further</a:t>
            </a:r>
            <a:r>
              <a:rPr sz="1300" spc="60" dirty="0">
                <a:solidFill>
                  <a:srgbClr val="2C2C2C"/>
                </a:solidFill>
                <a:latin typeface="Segoe UI"/>
                <a:cs typeface="Segoe UI"/>
              </a:rPr>
              <a:t> </a:t>
            </a:r>
            <a:r>
              <a:rPr sz="1300" dirty="0">
                <a:solidFill>
                  <a:srgbClr val="2C2C2C"/>
                </a:solidFill>
                <a:latin typeface="Segoe UI"/>
                <a:cs typeface="Segoe UI"/>
              </a:rPr>
              <a:t>increase</a:t>
            </a:r>
            <a:r>
              <a:rPr sz="1300" spc="45" dirty="0">
                <a:solidFill>
                  <a:srgbClr val="2C2C2C"/>
                </a:solidFill>
                <a:latin typeface="Segoe UI"/>
                <a:cs typeface="Segoe UI"/>
              </a:rPr>
              <a:t> </a:t>
            </a:r>
            <a:r>
              <a:rPr sz="1300" dirty="0">
                <a:solidFill>
                  <a:srgbClr val="2C2C2C"/>
                </a:solidFill>
                <a:latin typeface="Segoe UI"/>
                <a:cs typeface="Segoe UI"/>
              </a:rPr>
              <a:t>in</a:t>
            </a:r>
            <a:r>
              <a:rPr sz="1300" spc="75" dirty="0">
                <a:solidFill>
                  <a:srgbClr val="2C2C2C"/>
                </a:solidFill>
                <a:latin typeface="Segoe UI"/>
                <a:cs typeface="Segoe UI"/>
              </a:rPr>
              <a:t> </a:t>
            </a:r>
            <a:r>
              <a:rPr sz="1300" dirty="0">
                <a:solidFill>
                  <a:srgbClr val="2C2C2C"/>
                </a:solidFill>
                <a:latin typeface="Segoe UI"/>
                <a:cs typeface="Segoe UI"/>
              </a:rPr>
              <a:t>TDP</a:t>
            </a:r>
            <a:r>
              <a:rPr sz="1300" spc="45" dirty="0">
                <a:solidFill>
                  <a:srgbClr val="2C2C2C"/>
                </a:solidFill>
                <a:latin typeface="Segoe UI"/>
                <a:cs typeface="Segoe UI"/>
              </a:rPr>
              <a:t> </a:t>
            </a:r>
            <a:r>
              <a:rPr sz="1300" dirty="0">
                <a:solidFill>
                  <a:srgbClr val="2C2C2C"/>
                </a:solidFill>
                <a:latin typeface="Segoe UI"/>
                <a:cs typeface="Segoe UI"/>
              </a:rPr>
              <a:t>provides</a:t>
            </a:r>
            <a:r>
              <a:rPr sz="1300" spc="45" dirty="0">
                <a:solidFill>
                  <a:srgbClr val="2C2C2C"/>
                </a:solidFill>
                <a:latin typeface="Segoe UI"/>
                <a:cs typeface="Segoe UI"/>
              </a:rPr>
              <a:t> </a:t>
            </a:r>
            <a:r>
              <a:rPr sz="1300" dirty="0">
                <a:solidFill>
                  <a:srgbClr val="2C2C2C"/>
                </a:solidFill>
                <a:latin typeface="Segoe UI"/>
                <a:cs typeface="Segoe UI"/>
              </a:rPr>
              <a:t>only</a:t>
            </a:r>
            <a:r>
              <a:rPr sz="1300" spc="65" dirty="0">
                <a:solidFill>
                  <a:srgbClr val="2C2C2C"/>
                </a:solidFill>
                <a:latin typeface="Segoe UI"/>
                <a:cs typeface="Segoe UI"/>
              </a:rPr>
              <a:t> </a:t>
            </a:r>
            <a:r>
              <a:rPr sz="1300" dirty="0">
                <a:solidFill>
                  <a:srgbClr val="2C2C2C"/>
                </a:solidFill>
                <a:latin typeface="Segoe UI"/>
                <a:cs typeface="Segoe UI"/>
              </a:rPr>
              <a:t>marginal</a:t>
            </a:r>
            <a:r>
              <a:rPr sz="1300" spc="65" dirty="0">
                <a:solidFill>
                  <a:srgbClr val="2C2C2C"/>
                </a:solidFill>
                <a:latin typeface="Segoe UI"/>
                <a:cs typeface="Segoe UI"/>
              </a:rPr>
              <a:t> </a:t>
            </a:r>
            <a:r>
              <a:rPr sz="1300" spc="-10" dirty="0">
                <a:solidFill>
                  <a:srgbClr val="2C2C2C"/>
                </a:solidFill>
                <a:latin typeface="Segoe UI"/>
                <a:cs typeface="Segoe UI"/>
              </a:rPr>
              <a:t>positive</a:t>
            </a:r>
            <a:endParaRPr sz="1300">
              <a:latin typeface="Segoe UI"/>
              <a:cs typeface="Segoe UI"/>
            </a:endParaRPr>
          </a:p>
          <a:p>
            <a:pPr marL="400050">
              <a:lnSpc>
                <a:spcPts val="1540"/>
              </a:lnSpc>
            </a:pPr>
            <a:r>
              <a:rPr sz="1300" dirty="0">
                <a:solidFill>
                  <a:srgbClr val="2C2C2C"/>
                </a:solidFill>
                <a:latin typeface="Segoe UI"/>
                <a:cs typeface="Segoe UI"/>
              </a:rPr>
              <a:t>impact</a:t>
            </a:r>
            <a:r>
              <a:rPr sz="1300" spc="30" dirty="0">
                <a:solidFill>
                  <a:srgbClr val="2C2C2C"/>
                </a:solidFill>
                <a:latin typeface="Segoe UI"/>
                <a:cs typeface="Segoe UI"/>
              </a:rPr>
              <a:t> </a:t>
            </a:r>
            <a:r>
              <a:rPr sz="1300" dirty="0">
                <a:solidFill>
                  <a:srgbClr val="2C2C2C"/>
                </a:solidFill>
                <a:latin typeface="Segoe UI"/>
                <a:cs typeface="Segoe UI"/>
              </a:rPr>
              <a:t>(ex.</a:t>
            </a:r>
            <a:r>
              <a:rPr sz="1300" spc="30" dirty="0">
                <a:solidFill>
                  <a:srgbClr val="2C2C2C"/>
                </a:solidFill>
                <a:latin typeface="Segoe UI"/>
                <a:cs typeface="Segoe UI"/>
              </a:rPr>
              <a:t> </a:t>
            </a:r>
            <a:r>
              <a:rPr sz="1300" dirty="0">
                <a:solidFill>
                  <a:srgbClr val="2C2C2C"/>
                </a:solidFill>
                <a:latin typeface="Segoe UI"/>
                <a:cs typeface="Segoe UI"/>
              </a:rPr>
              <a:t>0.05</a:t>
            </a:r>
            <a:r>
              <a:rPr sz="1300" spc="25" dirty="0">
                <a:solidFill>
                  <a:srgbClr val="2C2C2C"/>
                </a:solidFill>
                <a:latin typeface="Segoe UI"/>
                <a:cs typeface="Segoe UI"/>
              </a:rPr>
              <a:t> </a:t>
            </a:r>
            <a:r>
              <a:rPr sz="1300" dirty="0">
                <a:solidFill>
                  <a:srgbClr val="2C2C2C"/>
                </a:solidFill>
                <a:latin typeface="Segoe UI"/>
                <a:cs typeface="Segoe UI"/>
              </a:rPr>
              <a:t>vs</a:t>
            </a:r>
            <a:r>
              <a:rPr sz="1300" spc="40" dirty="0">
                <a:solidFill>
                  <a:srgbClr val="2C2C2C"/>
                </a:solidFill>
                <a:latin typeface="Segoe UI"/>
                <a:cs typeface="Segoe UI"/>
              </a:rPr>
              <a:t> </a:t>
            </a:r>
            <a:r>
              <a:rPr sz="1300" dirty="0">
                <a:solidFill>
                  <a:srgbClr val="2C2C2C"/>
                </a:solidFill>
                <a:latin typeface="Segoe UI"/>
                <a:cs typeface="Segoe UI"/>
              </a:rPr>
              <a:t>0.14</a:t>
            </a:r>
            <a:r>
              <a:rPr sz="1300" spc="25" dirty="0">
                <a:solidFill>
                  <a:srgbClr val="2C2C2C"/>
                </a:solidFill>
                <a:latin typeface="Segoe UI"/>
                <a:cs typeface="Segoe UI"/>
              </a:rPr>
              <a:t> </a:t>
            </a:r>
            <a:r>
              <a:rPr sz="1300" dirty="0">
                <a:solidFill>
                  <a:srgbClr val="2C2C2C"/>
                </a:solidFill>
                <a:latin typeface="Segoe UI"/>
                <a:cs typeface="Segoe UI"/>
              </a:rPr>
              <a:t>to</a:t>
            </a:r>
            <a:r>
              <a:rPr sz="1300" spc="40" dirty="0">
                <a:solidFill>
                  <a:srgbClr val="2C2C2C"/>
                </a:solidFill>
                <a:latin typeface="Segoe UI"/>
                <a:cs typeface="Segoe UI"/>
              </a:rPr>
              <a:t> </a:t>
            </a:r>
            <a:r>
              <a:rPr sz="1300" dirty="0">
                <a:solidFill>
                  <a:srgbClr val="2C2C2C"/>
                </a:solidFill>
                <a:latin typeface="Segoe UI"/>
                <a:cs typeface="Segoe UI"/>
              </a:rPr>
              <a:t>0.50</a:t>
            </a:r>
            <a:r>
              <a:rPr sz="1300" spc="30" dirty="0">
                <a:solidFill>
                  <a:srgbClr val="2C2C2C"/>
                </a:solidFill>
                <a:latin typeface="Segoe UI"/>
                <a:cs typeface="Segoe UI"/>
              </a:rPr>
              <a:t> </a:t>
            </a:r>
            <a:r>
              <a:rPr sz="1300" dirty="0">
                <a:solidFill>
                  <a:srgbClr val="2C2C2C"/>
                </a:solidFill>
                <a:latin typeface="Segoe UI"/>
                <a:cs typeface="Segoe UI"/>
              </a:rPr>
              <a:t>for</a:t>
            </a:r>
            <a:r>
              <a:rPr sz="1300" spc="30" dirty="0">
                <a:solidFill>
                  <a:srgbClr val="2C2C2C"/>
                </a:solidFill>
                <a:latin typeface="Segoe UI"/>
                <a:cs typeface="Segoe UI"/>
              </a:rPr>
              <a:t> </a:t>
            </a:r>
            <a:r>
              <a:rPr sz="1300" dirty="0">
                <a:solidFill>
                  <a:srgbClr val="2C2C2C"/>
                </a:solidFill>
                <a:latin typeface="Segoe UI"/>
                <a:cs typeface="Segoe UI"/>
              </a:rPr>
              <a:t>private</a:t>
            </a:r>
            <a:r>
              <a:rPr sz="1300" spc="35" dirty="0">
                <a:solidFill>
                  <a:srgbClr val="2C2C2C"/>
                </a:solidFill>
                <a:latin typeface="Segoe UI"/>
                <a:cs typeface="Segoe UI"/>
              </a:rPr>
              <a:t> </a:t>
            </a:r>
            <a:r>
              <a:rPr sz="1300" spc="-10" dirty="0">
                <a:solidFill>
                  <a:srgbClr val="2C2C2C"/>
                </a:solidFill>
                <a:latin typeface="Segoe UI"/>
                <a:cs typeface="Segoe UI"/>
              </a:rPr>
              <a:t>labels)</a:t>
            </a:r>
            <a:endParaRPr sz="1300">
              <a:latin typeface="Segoe UI"/>
              <a:cs typeface="Segoe UI"/>
            </a:endParaRPr>
          </a:p>
          <a:p>
            <a:pPr marL="399415" marR="546735" indent="-399415">
              <a:lnSpc>
                <a:spcPct val="101600"/>
              </a:lnSpc>
              <a:spcBef>
                <a:spcPts val="805"/>
              </a:spcBef>
              <a:buAutoNum type="romanLcPeriod" startAt="2"/>
              <a:tabLst>
                <a:tab pos="399415" algn="l"/>
                <a:tab pos="400050" algn="l"/>
              </a:tabLst>
            </a:pPr>
            <a:r>
              <a:rPr sz="1300" dirty="0">
                <a:solidFill>
                  <a:srgbClr val="2C2C2C"/>
                </a:solidFill>
                <a:latin typeface="Segoe UI"/>
                <a:cs typeface="Segoe UI"/>
              </a:rPr>
              <a:t>Private</a:t>
            </a:r>
            <a:r>
              <a:rPr sz="1300" spc="40" dirty="0">
                <a:solidFill>
                  <a:srgbClr val="2C2C2C"/>
                </a:solidFill>
                <a:latin typeface="Segoe UI"/>
                <a:cs typeface="Segoe UI"/>
              </a:rPr>
              <a:t> </a:t>
            </a:r>
            <a:r>
              <a:rPr sz="1300" dirty="0">
                <a:solidFill>
                  <a:srgbClr val="2C2C2C"/>
                </a:solidFill>
                <a:latin typeface="Segoe UI"/>
                <a:cs typeface="Segoe UI"/>
              </a:rPr>
              <a:t>labels</a:t>
            </a:r>
            <a:r>
              <a:rPr sz="1300" spc="35" dirty="0">
                <a:solidFill>
                  <a:srgbClr val="2C2C2C"/>
                </a:solidFill>
                <a:latin typeface="Segoe UI"/>
                <a:cs typeface="Segoe UI"/>
              </a:rPr>
              <a:t> </a:t>
            </a:r>
            <a:r>
              <a:rPr sz="1300" dirty="0">
                <a:solidFill>
                  <a:srgbClr val="2C2C2C"/>
                </a:solidFill>
                <a:latin typeface="Segoe UI"/>
                <a:cs typeface="Segoe UI"/>
              </a:rPr>
              <a:t>have</a:t>
            </a:r>
            <a:r>
              <a:rPr sz="1300" spc="40" dirty="0">
                <a:solidFill>
                  <a:srgbClr val="2C2C2C"/>
                </a:solidFill>
                <a:latin typeface="Segoe UI"/>
                <a:cs typeface="Segoe UI"/>
              </a:rPr>
              <a:t> </a:t>
            </a:r>
            <a:r>
              <a:rPr sz="1300" dirty="0">
                <a:solidFill>
                  <a:srgbClr val="2C2C2C"/>
                </a:solidFill>
                <a:latin typeface="Segoe UI"/>
                <a:cs typeface="Segoe UI"/>
              </a:rPr>
              <a:t>more</a:t>
            </a:r>
            <a:r>
              <a:rPr sz="1300" spc="45" dirty="0">
                <a:solidFill>
                  <a:srgbClr val="2C2C2C"/>
                </a:solidFill>
                <a:latin typeface="Segoe UI"/>
                <a:cs typeface="Segoe UI"/>
              </a:rPr>
              <a:t> </a:t>
            </a:r>
            <a:r>
              <a:rPr sz="1300" dirty="0">
                <a:solidFill>
                  <a:srgbClr val="2C2C2C"/>
                </a:solidFill>
                <a:latin typeface="Segoe UI"/>
                <a:cs typeface="Segoe UI"/>
              </a:rPr>
              <a:t>capacity</a:t>
            </a:r>
            <a:r>
              <a:rPr sz="1300" spc="50" dirty="0">
                <a:solidFill>
                  <a:srgbClr val="2C2C2C"/>
                </a:solidFill>
                <a:latin typeface="Segoe UI"/>
                <a:cs typeface="Segoe UI"/>
              </a:rPr>
              <a:t> </a:t>
            </a:r>
            <a:r>
              <a:rPr sz="1300" dirty="0">
                <a:solidFill>
                  <a:srgbClr val="2C2C2C"/>
                </a:solidFill>
                <a:latin typeface="Segoe UI"/>
                <a:cs typeface="Segoe UI"/>
              </a:rPr>
              <a:t>to</a:t>
            </a:r>
            <a:r>
              <a:rPr sz="1300" spc="45" dirty="0">
                <a:solidFill>
                  <a:srgbClr val="2C2C2C"/>
                </a:solidFill>
                <a:latin typeface="Segoe UI"/>
                <a:cs typeface="Segoe UI"/>
              </a:rPr>
              <a:t> </a:t>
            </a:r>
            <a:r>
              <a:rPr sz="1300" dirty="0">
                <a:solidFill>
                  <a:srgbClr val="2C2C2C"/>
                </a:solidFill>
                <a:latin typeface="Segoe UI"/>
                <a:cs typeface="Segoe UI"/>
              </a:rPr>
              <a:t>increase</a:t>
            </a:r>
            <a:r>
              <a:rPr sz="1300" spc="40" dirty="0">
                <a:solidFill>
                  <a:srgbClr val="2C2C2C"/>
                </a:solidFill>
                <a:latin typeface="Segoe UI"/>
                <a:cs typeface="Segoe UI"/>
              </a:rPr>
              <a:t> </a:t>
            </a:r>
            <a:r>
              <a:rPr sz="1300" dirty="0">
                <a:solidFill>
                  <a:srgbClr val="2C2C2C"/>
                </a:solidFill>
                <a:latin typeface="Segoe UI"/>
                <a:cs typeface="Segoe UI"/>
              </a:rPr>
              <a:t>prices</a:t>
            </a:r>
            <a:r>
              <a:rPr sz="1300" spc="30" dirty="0">
                <a:solidFill>
                  <a:srgbClr val="2C2C2C"/>
                </a:solidFill>
                <a:latin typeface="Segoe UI"/>
                <a:cs typeface="Segoe UI"/>
              </a:rPr>
              <a:t> </a:t>
            </a:r>
            <a:r>
              <a:rPr sz="1300" dirty="0">
                <a:solidFill>
                  <a:srgbClr val="2C2C2C"/>
                </a:solidFill>
                <a:latin typeface="Segoe UI"/>
                <a:cs typeface="Segoe UI"/>
              </a:rPr>
              <a:t>and</a:t>
            </a:r>
            <a:r>
              <a:rPr sz="1300" spc="40" dirty="0">
                <a:solidFill>
                  <a:srgbClr val="2C2C2C"/>
                </a:solidFill>
                <a:latin typeface="Segoe UI"/>
                <a:cs typeface="Segoe UI"/>
              </a:rPr>
              <a:t> </a:t>
            </a:r>
            <a:r>
              <a:rPr sz="1300" spc="-25" dirty="0">
                <a:solidFill>
                  <a:srgbClr val="2C2C2C"/>
                </a:solidFill>
                <a:latin typeface="Segoe UI"/>
                <a:cs typeface="Segoe UI"/>
              </a:rPr>
              <a:t>to </a:t>
            </a:r>
            <a:r>
              <a:rPr sz="1300" dirty="0">
                <a:solidFill>
                  <a:srgbClr val="2C2C2C"/>
                </a:solidFill>
                <a:latin typeface="Segoe UI"/>
                <a:cs typeface="Segoe UI"/>
              </a:rPr>
              <a:t>increase</a:t>
            </a:r>
            <a:r>
              <a:rPr sz="1300" spc="35" dirty="0">
                <a:solidFill>
                  <a:srgbClr val="2C2C2C"/>
                </a:solidFill>
                <a:latin typeface="Segoe UI"/>
                <a:cs typeface="Segoe UI"/>
              </a:rPr>
              <a:t> </a:t>
            </a:r>
            <a:r>
              <a:rPr sz="1300" dirty="0">
                <a:solidFill>
                  <a:srgbClr val="2C2C2C"/>
                </a:solidFill>
                <a:latin typeface="Segoe UI"/>
                <a:cs typeface="Segoe UI"/>
              </a:rPr>
              <a:t>TDP</a:t>
            </a:r>
            <a:r>
              <a:rPr sz="1300" spc="30" dirty="0">
                <a:solidFill>
                  <a:srgbClr val="2C2C2C"/>
                </a:solidFill>
                <a:latin typeface="Segoe UI"/>
                <a:cs typeface="Segoe UI"/>
              </a:rPr>
              <a:t> </a:t>
            </a:r>
            <a:r>
              <a:rPr sz="1300" dirty="0">
                <a:solidFill>
                  <a:srgbClr val="2C2C2C"/>
                </a:solidFill>
                <a:latin typeface="Segoe UI"/>
                <a:cs typeface="Segoe UI"/>
              </a:rPr>
              <a:t>for</a:t>
            </a:r>
            <a:r>
              <a:rPr sz="1300" spc="60" dirty="0">
                <a:solidFill>
                  <a:srgbClr val="2C2C2C"/>
                </a:solidFill>
                <a:latin typeface="Segoe UI"/>
                <a:cs typeface="Segoe UI"/>
              </a:rPr>
              <a:t> </a:t>
            </a:r>
            <a:r>
              <a:rPr sz="1300" dirty="0">
                <a:solidFill>
                  <a:srgbClr val="2C2C2C"/>
                </a:solidFill>
                <a:latin typeface="Segoe UI"/>
                <a:cs typeface="Segoe UI"/>
              </a:rPr>
              <a:t>growing</a:t>
            </a:r>
            <a:r>
              <a:rPr sz="1300" spc="30" dirty="0">
                <a:solidFill>
                  <a:srgbClr val="2C2C2C"/>
                </a:solidFill>
                <a:latin typeface="Segoe UI"/>
                <a:cs typeface="Segoe UI"/>
              </a:rPr>
              <a:t> </a:t>
            </a:r>
            <a:r>
              <a:rPr sz="1300" spc="-10" dirty="0">
                <a:solidFill>
                  <a:srgbClr val="2C2C2C"/>
                </a:solidFill>
                <a:latin typeface="Segoe UI"/>
                <a:cs typeface="Segoe UI"/>
              </a:rPr>
              <a:t>demand</a:t>
            </a:r>
            <a:endParaRPr sz="1300">
              <a:latin typeface="Segoe UI"/>
              <a:cs typeface="Segoe UI"/>
            </a:endParaRPr>
          </a:p>
          <a:p>
            <a:pPr marL="399415" indent="-399415">
              <a:lnSpc>
                <a:spcPct val="100000"/>
              </a:lnSpc>
              <a:spcBef>
                <a:spcPts val="825"/>
              </a:spcBef>
              <a:buAutoNum type="romanLcPeriod" startAt="2"/>
              <a:tabLst>
                <a:tab pos="399415" algn="l"/>
                <a:tab pos="400050" algn="l"/>
              </a:tabLst>
            </a:pPr>
            <a:r>
              <a:rPr sz="1300" dirty="0">
                <a:solidFill>
                  <a:srgbClr val="2C2C2C"/>
                </a:solidFill>
                <a:latin typeface="Segoe UI"/>
                <a:cs typeface="Segoe UI"/>
              </a:rPr>
              <a:t>HANSAPLAST</a:t>
            </a:r>
            <a:r>
              <a:rPr sz="1300" spc="35" dirty="0">
                <a:solidFill>
                  <a:srgbClr val="2C2C2C"/>
                </a:solidFill>
                <a:latin typeface="Segoe UI"/>
                <a:cs typeface="Segoe UI"/>
              </a:rPr>
              <a:t> </a:t>
            </a:r>
            <a:r>
              <a:rPr sz="1300" dirty="0">
                <a:solidFill>
                  <a:srgbClr val="2C2C2C"/>
                </a:solidFill>
                <a:latin typeface="Segoe UI"/>
                <a:cs typeface="Segoe UI"/>
              </a:rPr>
              <a:t>SELBSTHAFTENDER</a:t>
            </a:r>
            <a:r>
              <a:rPr sz="1300" spc="30" dirty="0">
                <a:solidFill>
                  <a:srgbClr val="2C2C2C"/>
                </a:solidFill>
                <a:latin typeface="Segoe UI"/>
                <a:cs typeface="Segoe UI"/>
              </a:rPr>
              <a:t> </a:t>
            </a:r>
            <a:r>
              <a:rPr sz="1300" dirty="0">
                <a:solidFill>
                  <a:srgbClr val="2C2C2C"/>
                </a:solidFill>
                <a:latin typeface="Segoe UI"/>
                <a:cs typeface="Segoe UI"/>
              </a:rPr>
              <a:t>5</a:t>
            </a:r>
            <a:r>
              <a:rPr sz="1300" spc="55" dirty="0">
                <a:solidFill>
                  <a:srgbClr val="2C2C2C"/>
                </a:solidFill>
                <a:latin typeface="Segoe UI"/>
                <a:cs typeface="Segoe UI"/>
              </a:rPr>
              <a:t> </a:t>
            </a:r>
            <a:r>
              <a:rPr sz="1300" dirty="0">
                <a:solidFill>
                  <a:srgbClr val="2C2C2C"/>
                </a:solidFill>
                <a:latin typeface="Segoe UI"/>
                <a:cs typeface="Segoe UI"/>
              </a:rPr>
              <a:t>M</a:t>
            </a:r>
            <a:r>
              <a:rPr sz="1300" spc="60" dirty="0">
                <a:solidFill>
                  <a:srgbClr val="2C2C2C"/>
                </a:solidFill>
                <a:latin typeface="Segoe UI"/>
                <a:cs typeface="Segoe UI"/>
              </a:rPr>
              <a:t> </a:t>
            </a:r>
            <a:r>
              <a:rPr sz="1300" dirty="0">
                <a:solidFill>
                  <a:srgbClr val="2C2C2C"/>
                </a:solidFill>
                <a:latin typeface="Segoe UI"/>
                <a:cs typeface="Segoe UI"/>
              </a:rPr>
              <a:t>X</a:t>
            </a:r>
            <a:r>
              <a:rPr sz="1300" spc="45" dirty="0">
                <a:solidFill>
                  <a:srgbClr val="2C2C2C"/>
                </a:solidFill>
                <a:latin typeface="Segoe UI"/>
                <a:cs typeface="Segoe UI"/>
              </a:rPr>
              <a:t> </a:t>
            </a:r>
            <a:r>
              <a:rPr sz="1300" dirty="0">
                <a:solidFill>
                  <a:srgbClr val="2C2C2C"/>
                </a:solidFill>
                <a:latin typeface="Segoe UI"/>
                <a:cs typeface="Segoe UI"/>
              </a:rPr>
              <a:t>2.5</a:t>
            </a:r>
            <a:r>
              <a:rPr sz="1300" spc="55" dirty="0">
                <a:solidFill>
                  <a:srgbClr val="2C2C2C"/>
                </a:solidFill>
                <a:latin typeface="Segoe UI"/>
                <a:cs typeface="Segoe UI"/>
              </a:rPr>
              <a:t> </a:t>
            </a:r>
            <a:r>
              <a:rPr sz="1300" dirty="0">
                <a:solidFill>
                  <a:srgbClr val="2C2C2C"/>
                </a:solidFill>
                <a:latin typeface="Segoe UI"/>
                <a:cs typeface="Segoe UI"/>
              </a:rPr>
              <a:t>CM</a:t>
            </a:r>
            <a:r>
              <a:rPr sz="1300" spc="60" dirty="0">
                <a:solidFill>
                  <a:srgbClr val="2C2C2C"/>
                </a:solidFill>
                <a:latin typeface="Segoe UI"/>
                <a:cs typeface="Segoe UI"/>
              </a:rPr>
              <a:t> </a:t>
            </a:r>
            <a:r>
              <a:rPr sz="1300" dirty="0">
                <a:solidFill>
                  <a:srgbClr val="2C2C2C"/>
                </a:solidFill>
                <a:latin typeface="Segoe UI"/>
                <a:cs typeface="Segoe UI"/>
              </a:rPr>
              <a:t>1</a:t>
            </a:r>
            <a:r>
              <a:rPr sz="1300" spc="55" dirty="0">
                <a:solidFill>
                  <a:srgbClr val="2C2C2C"/>
                </a:solidFill>
                <a:latin typeface="Segoe UI"/>
                <a:cs typeface="Segoe UI"/>
              </a:rPr>
              <a:t> </a:t>
            </a:r>
            <a:r>
              <a:rPr sz="1300" dirty="0">
                <a:solidFill>
                  <a:srgbClr val="2C2C2C"/>
                </a:solidFill>
                <a:latin typeface="Segoe UI"/>
                <a:cs typeface="Segoe UI"/>
              </a:rPr>
              <a:t>ST</a:t>
            </a:r>
            <a:r>
              <a:rPr sz="1300" spc="50" dirty="0">
                <a:solidFill>
                  <a:srgbClr val="2C2C2C"/>
                </a:solidFill>
                <a:latin typeface="Segoe UI"/>
                <a:cs typeface="Segoe UI"/>
              </a:rPr>
              <a:t> </a:t>
            </a:r>
            <a:r>
              <a:rPr sz="1300" dirty="0">
                <a:solidFill>
                  <a:srgbClr val="2C2C2C"/>
                </a:solidFill>
                <a:latin typeface="Segoe UI"/>
                <a:cs typeface="Segoe UI"/>
              </a:rPr>
              <a:t>has</a:t>
            </a:r>
            <a:r>
              <a:rPr sz="1300" spc="60" dirty="0">
                <a:solidFill>
                  <a:srgbClr val="2C2C2C"/>
                </a:solidFill>
                <a:latin typeface="Segoe UI"/>
                <a:cs typeface="Segoe UI"/>
              </a:rPr>
              <a:t> </a:t>
            </a:r>
            <a:r>
              <a:rPr sz="1300" spc="-10" dirty="0">
                <a:solidFill>
                  <a:srgbClr val="2C2C2C"/>
                </a:solidFill>
                <a:latin typeface="Segoe UI"/>
                <a:cs typeface="Segoe UI"/>
              </a:rPr>
              <a:t>positive</a:t>
            </a:r>
            <a:endParaRPr sz="1300">
              <a:latin typeface="Segoe UI"/>
              <a:cs typeface="Segoe UI"/>
            </a:endParaRPr>
          </a:p>
          <a:p>
            <a:pPr marL="400050">
              <a:lnSpc>
                <a:spcPct val="100000"/>
              </a:lnSpc>
              <a:spcBef>
                <a:spcPts val="30"/>
              </a:spcBef>
            </a:pPr>
            <a:r>
              <a:rPr sz="1300" dirty="0">
                <a:solidFill>
                  <a:srgbClr val="2C2C2C"/>
                </a:solidFill>
                <a:latin typeface="Segoe UI"/>
                <a:cs typeface="Segoe UI"/>
              </a:rPr>
              <a:t>Price_Ln</a:t>
            </a:r>
            <a:r>
              <a:rPr sz="1300" spc="35" dirty="0">
                <a:solidFill>
                  <a:srgbClr val="2C2C2C"/>
                </a:solidFill>
                <a:latin typeface="Segoe UI"/>
                <a:cs typeface="Segoe UI"/>
              </a:rPr>
              <a:t> </a:t>
            </a:r>
            <a:r>
              <a:rPr sz="1300" dirty="0">
                <a:solidFill>
                  <a:srgbClr val="2C2C2C"/>
                </a:solidFill>
                <a:latin typeface="Segoe UI"/>
                <a:cs typeface="Segoe UI"/>
              </a:rPr>
              <a:t>coefficint</a:t>
            </a:r>
            <a:r>
              <a:rPr sz="1300" spc="40" dirty="0">
                <a:solidFill>
                  <a:srgbClr val="2C2C2C"/>
                </a:solidFill>
                <a:latin typeface="Segoe UI"/>
                <a:cs typeface="Segoe UI"/>
              </a:rPr>
              <a:t> </a:t>
            </a:r>
            <a:r>
              <a:rPr sz="1300" dirty="0">
                <a:solidFill>
                  <a:srgbClr val="2C2C2C"/>
                </a:solidFill>
                <a:latin typeface="Segoe UI"/>
                <a:cs typeface="Segoe UI"/>
              </a:rPr>
              <a:t>i.e.</a:t>
            </a:r>
            <a:r>
              <a:rPr sz="1300" spc="40" dirty="0">
                <a:solidFill>
                  <a:srgbClr val="2C2C2C"/>
                </a:solidFill>
                <a:latin typeface="Segoe UI"/>
                <a:cs typeface="Segoe UI"/>
              </a:rPr>
              <a:t> </a:t>
            </a:r>
            <a:r>
              <a:rPr sz="1300" dirty="0">
                <a:solidFill>
                  <a:srgbClr val="2C2C2C"/>
                </a:solidFill>
                <a:latin typeface="Segoe UI"/>
                <a:cs typeface="Segoe UI"/>
              </a:rPr>
              <a:t>price</a:t>
            </a:r>
            <a:r>
              <a:rPr sz="1300" spc="45" dirty="0">
                <a:solidFill>
                  <a:srgbClr val="2C2C2C"/>
                </a:solidFill>
                <a:latin typeface="Segoe UI"/>
                <a:cs typeface="Segoe UI"/>
              </a:rPr>
              <a:t> </a:t>
            </a:r>
            <a:r>
              <a:rPr sz="1300" dirty="0">
                <a:solidFill>
                  <a:srgbClr val="2C2C2C"/>
                </a:solidFill>
                <a:latin typeface="Segoe UI"/>
                <a:cs typeface="Segoe UI"/>
              </a:rPr>
              <a:t>of</a:t>
            </a:r>
            <a:r>
              <a:rPr sz="1300" spc="45" dirty="0">
                <a:solidFill>
                  <a:srgbClr val="2C2C2C"/>
                </a:solidFill>
                <a:latin typeface="Segoe UI"/>
                <a:cs typeface="Segoe UI"/>
              </a:rPr>
              <a:t> </a:t>
            </a:r>
            <a:r>
              <a:rPr sz="1300" dirty="0">
                <a:solidFill>
                  <a:srgbClr val="2C2C2C"/>
                </a:solidFill>
                <a:latin typeface="Segoe UI"/>
                <a:cs typeface="Segoe UI"/>
              </a:rPr>
              <a:t>this</a:t>
            </a:r>
            <a:r>
              <a:rPr sz="1300" spc="55" dirty="0">
                <a:solidFill>
                  <a:srgbClr val="2C2C2C"/>
                </a:solidFill>
                <a:latin typeface="Segoe UI"/>
                <a:cs typeface="Segoe UI"/>
              </a:rPr>
              <a:t> </a:t>
            </a:r>
            <a:r>
              <a:rPr sz="1300" dirty="0">
                <a:solidFill>
                  <a:srgbClr val="2C2C2C"/>
                </a:solidFill>
                <a:latin typeface="Segoe UI"/>
                <a:cs typeface="Segoe UI"/>
              </a:rPr>
              <a:t>product</a:t>
            </a:r>
            <a:r>
              <a:rPr sz="1300" spc="45" dirty="0">
                <a:solidFill>
                  <a:srgbClr val="2C2C2C"/>
                </a:solidFill>
                <a:latin typeface="Segoe UI"/>
                <a:cs typeface="Segoe UI"/>
              </a:rPr>
              <a:t> </a:t>
            </a:r>
            <a:r>
              <a:rPr sz="1300" dirty="0">
                <a:solidFill>
                  <a:srgbClr val="2C2C2C"/>
                </a:solidFill>
                <a:latin typeface="Segoe UI"/>
                <a:cs typeface="Segoe UI"/>
              </a:rPr>
              <a:t>can</a:t>
            </a:r>
            <a:r>
              <a:rPr sz="1300" spc="55" dirty="0">
                <a:solidFill>
                  <a:srgbClr val="2C2C2C"/>
                </a:solidFill>
                <a:latin typeface="Segoe UI"/>
                <a:cs typeface="Segoe UI"/>
              </a:rPr>
              <a:t> </a:t>
            </a:r>
            <a:r>
              <a:rPr sz="1300" dirty="0">
                <a:solidFill>
                  <a:srgbClr val="2C2C2C"/>
                </a:solidFill>
                <a:latin typeface="Segoe UI"/>
                <a:cs typeface="Segoe UI"/>
              </a:rPr>
              <a:t>be</a:t>
            </a:r>
            <a:r>
              <a:rPr sz="1300" spc="35" dirty="0">
                <a:solidFill>
                  <a:srgbClr val="2C2C2C"/>
                </a:solidFill>
                <a:latin typeface="Segoe UI"/>
                <a:cs typeface="Segoe UI"/>
              </a:rPr>
              <a:t> </a:t>
            </a:r>
            <a:r>
              <a:rPr sz="1300" spc="-10" dirty="0">
                <a:solidFill>
                  <a:srgbClr val="2C2C2C"/>
                </a:solidFill>
                <a:latin typeface="Segoe UI"/>
                <a:cs typeface="Segoe UI"/>
              </a:rPr>
              <a:t>increased</a:t>
            </a:r>
            <a:endParaRPr sz="1300">
              <a:latin typeface="Segoe UI"/>
              <a:cs typeface="Segoe UI"/>
            </a:endParaRPr>
          </a:p>
          <a:p>
            <a:pPr marL="399415" marR="186055" indent="-399415">
              <a:lnSpc>
                <a:spcPct val="101600"/>
              </a:lnSpc>
              <a:spcBef>
                <a:spcPts val="805"/>
              </a:spcBef>
              <a:buAutoNum type="romanLcPeriod" startAt="4"/>
              <a:tabLst>
                <a:tab pos="399415" algn="l"/>
                <a:tab pos="400050" algn="l"/>
              </a:tabLst>
            </a:pPr>
            <a:r>
              <a:rPr sz="1300" dirty="0">
                <a:solidFill>
                  <a:srgbClr val="2C2C2C"/>
                </a:solidFill>
                <a:latin typeface="Segoe UI"/>
                <a:cs typeface="Segoe UI"/>
              </a:rPr>
              <a:t>Summer</a:t>
            </a:r>
            <a:r>
              <a:rPr sz="1300" spc="55" dirty="0">
                <a:solidFill>
                  <a:srgbClr val="2C2C2C"/>
                </a:solidFill>
                <a:latin typeface="Segoe UI"/>
                <a:cs typeface="Segoe UI"/>
              </a:rPr>
              <a:t> </a:t>
            </a:r>
            <a:r>
              <a:rPr sz="1300" dirty="0">
                <a:solidFill>
                  <a:srgbClr val="2C2C2C"/>
                </a:solidFill>
                <a:latin typeface="Segoe UI"/>
                <a:cs typeface="Segoe UI"/>
              </a:rPr>
              <a:t>season</a:t>
            </a:r>
            <a:r>
              <a:rPr sz="1300" spc="60" dirty="0">
                <a:solidFill>
                  <a:srgbClr val="2C2C2C"/>
                </a:solidFill>
                <a:latin typeface="Segoe UI"/>
                <a:cs typeface="Segoe UI"/>
              </a:rPr>
              <a:t> </a:t>
            </a:r>
            <a:r>
              <a:rPr sz="1300" dirty="0">
                <a:solidFill>
                  <a:srgbClr val="2C2C2C"/>
                </a:solidFill>
                <a:latin typeface="Segoe UI"/>
                <a:cs typeface="Segoe UI"/>
              </a:rPr>
              <a:t>along</a:t>
            </a:r>
            <a:r>
              <a:rPr sz="1300" spc="75" dirty="0">
                <a:solidFill>
                  <a:srgbClr val="2C2C2C"/>
                </a:solidFill>
                <a:latin typeface="Segoe UI"/>
                <a:cs typeface="Segoe UI"/>
              </a:rPr>
              <a:t> </a:t>
            </a:r>
            <a:r>
              <a:rPr sz="1300" dirty="0">
                <a:solidFill>
                  <a:srgbClr val="2C2C2C"/>
                </a:solidFill>
                <a:latin typeface="Segoe UI"/>
                <a:cs typeface="Segoe UI"/>
              </a:rPr>
              <a:t>with</a:t>
            </a:r>
            <a:r>
              <a:rPr sz="1300" spc="55" dirty="0">
                <a:solidFill>
                  <a:srgbClr val="2C2C2C"/>
                </a:solidFill>
                <a:latin typeface="Segoe UI"/>
                <a:cs typeface="Segoe UI"/>
              </a:rPr>
              <a:t> </a:t>
            </a:r>
            <a:r>
              <a:rPr sz="1300" dirty="0">
                <a:solidFill>
                  <a:srgbClr val="2C2C2C"/>
                </a:solidFill>
                <a:latin typeface="Segoe UI"/>
                <a:cs typeface="Segoe UI"/>
              </a:rPr>
              <a:t>sunshine</a:t>
            </a:r>
            <a:r>
              <a:rPr sz="1300" spc="70" dirty="0">
                <a:solidFill>
                  <a:srgbClr val="2C2C2C"/>
                </a:solidFill>
                <a:latin typeface="Segoe UI"/>
                <a:cs typeface="Segoe UI"/>
              </a:rPr>
              <a:t> </a:t>
            </a:r>
            <a:r>
              <a:rPr sz="1300" dirty="0">
                <a:solidFill>
                  <a:srgbClr val="2C2C2C"/>
                </a:solidFill>
                <a:latin typeface="Segoe UI"/>
                <a:cs typeface="Segoe UI"/>
              </a:rPr>
              <a:t>duration</a:t>
            </a:r>
            <a:r>
              <a:rPr sz="1300" spc="80" dirty="0">
                <a:solidFill>
                  <a:srgbClr val="2C2C2C"/>
                </a:solidFill>
                <a:latin typeface="Segoe UI"/>
                <a:cs typeface="Segoe UI"/>
              </a:rPr>
              <a:t> </a:t>
            </a:r>
            <a:r>
              <a:rPr sz="1300" dirty="0">
                <a:solidFill>
                  <a:srgbClr val="2C2C2C"/>
                </a:solidFill>
                <a:latin typeface="Segoe UI"/>
                <a:cs typeface="Segoe UI"/>
              </a:rPr>
              <a:t>and</a:t>
            </a:r>
            <a:r>
              <a:rPr sz="1300" spc="65" dirty="0">
                <a:solidFill>
                  <a:srgbClr val="2C2C2C"/>
                </a:solidFill>
                <a:latin typeface="Segoe UI"/>
                <a:cs typeface="Segoe UI"/>
              </a:rPr>
              <a:t> </a:t>
            </a:r>
            <a:r>
              <a:rPr sz="1300" spc="-10" dirty="0">
                <a:solidFill>
                  <a:srgbClr val="2C2C2C"/>
                </a:solidFill>
                <a:latin typeface="Segoe UI"/>
                <a:cs typeface="Segoe UI"/>
              </a:rPr>
              <a:t>temperature </a:t>
            </a:r>
            <a:r>
              <a:rPr sz="1300" dirty="0">
                <a:solidFill>
                  <a:srgbClr val="2C2C2C"/>
                </a:solidFill>
                <a:latin typeface="Segoe UI"/>
                <a:cs typeface="Segoe UI"/>
              </a:rPr>
              <a:t>positively</a:t>
            </a:r>
            <a:r>
              <a:rPr sz="1300" spc="60" dirty="0">
                <a:solidFill>
                  <a:srgbClr val="2C2C2C"/>
                </a:solidFill>
                <a:latin typeface="Segoe UI"/>
                <a:cs typeface="Segoe UI"/>
              </a:rPr>
              <a:t> </a:t>
            </a:r>
            <a:r>
              <a:rPr sz="1300" dirty="0">
                <a:solidFill>
                  <a:srgbClr val="2C2C2C"/>
                </a:solidFill>
                <a:latin typeface="Segoe UI"/>
                <a:cs typeface="Segoe UI"/>
              </a:rPr>
              <a:t>infuence</a:t>
            </a:r>
            <a:r>
              <a:rPr sz="1300" spc="55" dirty="0">
                <a:solidFill>
                  <a:srgbClr val="2C2C2C"/>
                </a:solidFill>
                <a:latin typeface="Segoe UI"/>
                <a:cs typeface="Segoe UI"/>
              </a:rPr>
              <a:t> </a:t>
            </a:r>
            <a:r>
              <a:rPr sz="1300" dirty="0">
                <a:solidFill>
                  <a:srgbClr val="2C2C2C"/>
                </a:solidFill>
                <a:latin typeface="Segoe UI"/>
                <a:cs typeface="Segoe UI"/>
              </a:rPr>
              <a:t>demand</a:t>
            </a:r>
            <a:r>
              <a:rPr sz="1300" spc="65" dirty="0">
                <a:solidFill>
                  <a:srgbClr val="2C2C2C"/>
                </a:solidFill>
                <a:latin typeface="Segoe UI"/>
                <a:cs typeface="Segoe UI"/>
              </a:rPr>
              <a:t> </a:t>
            </a:r>
            <a:r>
              <a:rPr sz="1300" dirty="0">
                <a:solidFill>
                  <a:srgbClr val="2C2C2C"/>
                </a:solidFill>
                <a:latin typeface="Segoe UI"/>
                <a:cs typeface="Segoe UI"/>
              </a:rPr>
              <a:t>from</a:t>
            </a:r>
            <a:r>
              <a:rPr sz="1300" spc="75" dirty="0">
                <a:solidFill>
                  <a:srgbClr val="2C2C2C"/>
                </a:solidFill>
                <a:latin typeface="Segoe UI"/>
                <a:cs typeface="Segoe UI"/>
              </a:rPr>
              <a:t> </a:t>
            </a:r>
            <a:r>
              <a:rPr sz="1300" spc="-10" dirty="0">
                <a:solidFill>
                  <a:srgbClr val="2C2C2C"/>
                </a:solidFill>
                <a:latin typeface="Segoe UI"/>
                <a:cs typeface="Segoe UI"/>
              </a:rPr>
              <a:t>customers</a:t>
            </a:r>
            <a:endParaRPr sz="1300">
              <a:latin typeface="Segoe UI"/>
              <a:cs typeface="Segoe UI"/>
            </a:endParaRPr>
          </a:p>
        </p:txBody>
      </p:sp>
      <p:sp>
        <p:nvSpPr>
          <p:cNvPr id="15" name="object 15"/>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53</a:t>
            </a:fld>
            <a:endParaRPr spc="-25" dirty="0"/>
          </a:p>
        </p:txBody>
      </p:sp>
    </p:spTree>
    <p:extLst>
      <p:ext uri="{BB962C8B-B14F-4D97-AF65-F5344CB8AC3E}">
        <p14:creationId xmlns:p14="http://schemas.microsoft.com/office/powerpoint/2010/main" val="266550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88684" y="1203325"/>
            <a:ext cx="5658485" cy="2704465"/>
            <a:chOff x="5988684" y="1203325"/>
            <a:chExt cx="5658485" cy="2704465"/>
          </a:xfrm>
        </p:grpSpPr>
        <p:sp>
          <p:nvSpPr>
            <p:cNvPr id="3" name="object 3"/>
            <p:cNvSpPr/>
            <p:nvPr/>
          </p:nvSpPr>
          <p:spPr>
            <a:xfrm>
              <a:off x="5995034" y="1209675"/>
              <a:ext cx="5645785" cy="2691765"/>
            </a:xfrm>
            <a:custGeom>
              <a:avLst/>
              <a:gdLst/>
              <a:ahLst/>
              <a:cxnLst/>
              <a:rect l="l" t="t" r="r" b="b"/>
              <a:pathLst>
                <a:path w="5645784" h="2691765">
                  <a:moveTo>
                    <a:pt x="5645658" y="0"/>
                  </a:moveTo>
                  <a:lnTo>
                    <a:pt x="0" y="0"/>
                  </a:lnTo>
                  <a:lnTo>
                    <a:pt x="0" y="2691384"/>
                  </a:lnTo>
                  <a:lnTo>
                    <a:pt x="5645658" y="2691384"/>
                  </a:lnTo>
                  <a:lnTo>
                    <a:pt x="5645658" y="0"/>
                  </a:lnTo>
                  <a:close/>
                </a:path>
              </a:pathLst>
            </a:custGeom>
            <a:solidFill>
              <a:srgbClr val="C3C3DD"/>
            </a:solidFill>
          </p:spPr>
          <p:txBody>
            <a:bodyPr wrap="square" lIns="0" tIns="0" rIns="0" bIns="0" rtlCol="0"/>
            <a:lstStyle/>
            <a:p>
              <a:endParaRPr/>
            </a:p>
          </p:txBody>
        </p:sp>
        <p:sp>
          <p:nvSpPr>
            <p:cNvPr id="4" name="object 4"/>
            <p:cNvSpPr/>
            <p:nvPr/>
          </p:nvSpPr>
          <p:spPr>
            <a:xfrm>
              <a:off x="5995034" y="1209675"/>
              <a:ext cx="5645785" cy="2691765"/>
            </a:xfrm>
            <a:custGeom>
              <a:avLst/>
              <a:gdLst/>
              <a:ahLst/>
              <a:cxnLst/>
              <a:rect l="l" t="t" r="r" b="b"/>
              <a:pathLst>
                <a:path w="5645784" h="2691765">
                  <a:moveTo>
                    <a:pt x="0" y="0"/>
                  </a:moveTo>
                  <a:lnTo>
                    <a:pt x="5645658" y="0"/>
                  </a:lnTo>
                  <a:lnTo>
                    <a:pt x="5645658" y="2691384"/>
                  </a:lnTo>
                  <a:lnTo>
                    <a:pt x="0" y="2691384"/>
                  </a:lnTo>
                  <a:lnTo>
                    <a:pt x="0" y="0"/>
                  </a:lnTo>
                  <a:close/>
                </a:path>
              </a:pathLst>
            </a:custGeom>
            <a:ln w="12699">
              <a:solidFill>
                <a:srgbClr val="D9D9EA"/>
              </a:solidFill>
            </a:ln>
          </p:spPr>
          <p:txBody>
            <a:bodyPr wrap="square" lIns="0" tIns="0" rIns="0" bIns="0" rtlCol="0"/>
            <a:lstStyle/>
            <a:p>
              <a:endParaRPr/>
            </a:p>
          </p:txBody>
        </p:sp>
      </p:grpSp>
      <p:grpSp>
        <p:nvGrpSpPr>
          <p:cNvPr id="5" name="object 5"/>
          <p:cNvGrpSpPr/>
          <p:nvPr/>
        </p:nvGrpSpPr>
        <p:grpSpPr>
          <a:xfrm>
            <a:off x="545719" y="1196340"/>
            <a:ext cx="5303520" cy="2753360"/>
            <a:chOff x="545719" y="1196340"/>
            <a:chExt cx="5303520" cy="2753360"/>
          </a:xfrm>
        </p:grpSpPr>
        <p:sp>
          <p:nvSpPr>
            <p:cNvPr id="6" name="object 6"/>
            <p:cNvSpPr/>
            <p:nvPr/>
          </p:nvSpPr>
          <p:spPr>
            <a:xfrm>
              <a:off x="552069" y="1209675"/>
              <a:ext cx="5290820" cy="2691765"/>
            </a:xfrm>
            <a:custGeom>
              <a:avLst/>
              <a:gdLst/>
              <a:ahLst/>
              <a:cxnLst/>
              <a:rect l="l" t="t" r="r" b="b"/>
              <a:pathLst>
                <a:path w="5290820" h="2691765">
                  <a:moveTo>
                    <a:pt x="5290565" y="0"/>
                  </a:moveTo>
                  <a:lnTo>
                    <a:pt x="0" y="0"/>
                  </a:lnTo>
                  <a:lnTo>
                    <a:pt x="0" y="2691384"/>
                  </a:lnTo>
                  <a:lnTo>
                    <a:pt x="5290565" y="2691384"/>
                  </a:lnTo>
                  <a:lnTo>
                    <a:pt x="5290565" y="0"/>
                  </a:lnTo>
                  <a:close/>
                </a:path>
              </a:pathLst>
            </a:custGeom>
            <a:solidFill>
              <a:srgbClr val="C3C3DD"/>
            </a:solidFill>
          </p:spPr>
          <p:txBody>
            <a:bodyPr wrap="square" lIns="0" tIns="0" rIns="0" bIns="0" rtlCol="0"/>
            <a:lstStyle/>
            <a:p>
              <a:endParaRPr/>
            </a:p>
          </p:txBody>
        </p:sp>
        <p:sp>
          <p:nvSpPr>
            <p:cNvPr id="7" name="object 7"/>
            <p:cNvSpPr/>
            <p:nvPr/>
          </p:nvSpPr>
          <p:spPr>
            <a:xfrm>
              <a:off x="552069" y="1209675"/>
              <a:ext cx="5290820" cy="2691765"/>
            </a:xfrm>
            <a:custGeom>
              <a:avLst/>
              <a:gdLst/>
              <a:ahLst/>
              <a:cxnLst/>
              <a:rect l="l" t="t" r="r" b="b"/>
              <a:pathLst>
                <a:path w="5290820" h="2691765">
                  <a:moveTo>
                    <a:pt x="0" y="0"/>
                  </a:moveTo>
                  <a:lnTo>
                    <a:pt x="5290565" y="0"/>
                  </a:lnTo>
                  <a:lnTo>
                    <a:pt x="5290565" y="2691384"/>
                  </a:lnTo>
                  <a:lnTo>
                    <a:pt x="0" y="2691384"/>
                  </a:lnTo>
                  <a:lnTo>
                    <a:pt x="0" y="0"/>
                  </a:lnTo>
                  <a:close/>
                </a:path>
              </a:pathLst>
            </a:custGeom>
            <a:ln w="12700">
              <a:solidFill>
                <a:srgbClr val="D9D9EA"/>
              </a:solidFill>
            </a:ln>
          </p:spPr>
          <p:txBody>
            <a:bodyPr wrap="square" lIns="0" tIns="0" rIns="0" bIns="0" rtlCol="0"/>
            <a:lstStyle/>
            <a:p>
              <a:endParaRPr/>
            </a:p>
          </p:txBody>
        </p:sp>
        <p:pic>
          <p:nvPicPr>
            <p:cNvPr id="8" name="object 8"/>
            <p:cNvPicPr/>
            <p:nvPr/>
          </p:nvPicPr>
          <p:blipFill>
            <a:blip r:embed="rId2" cstate="print"/>
            <a:stretch>
              <a:fillRect/>
            </a:stretch>
          </p:blipFill>
          <p:spPr>
            <a:xfrm>
              <a:off x="944118" y="1196340"/>
              <a:ext cx="4459985" cy="2753105"/>
            </a:xfrm>
            <a:prstGeom prst="rect">
              <a:avLst/>
            </a:prstGeom>
          </p:spPr>
        </p:pic>
      </p:grpSp>
      <p:sp>
        <p:nvSpPr>
          <p:cNvPr id="9" name="object 9"/>
          <p:cNvSpPr txBox="1">
            <a:spLocks noGrp="1"/>
          </p:cNvSpPr>
          <p:nvPr>
            <p:ph type="title"/>
          </p:nvPr>
        </p:nvSpPr>
        <p:spPr>
          <a:xfrm>
            <a:off x="539300" y="386969"/>
            <a:ext cx="10259695" cy="574040"/>
          </a:xfrm>
          <a:prstGeom prst="rect">
            <a:avLst/>
          </a:prstGeom>
        </p:spPr>
        <p:txBody>
          <a:bodyPr vert="horz" wrap="square" lIns="0" tIns="12700" rIns="0" bIns="0" rtlCol="0">
            <a:spAutoFit/>
          </a:bodyPr>
          <a:lstStyle/>
          <a:p>
            <a:pPr marL="12700">
              <a:lnSpc>
                <a:spcPct val="100000"/>
              </a:lnSpc>
              <a:spcBef>
                <a:spcPts val="100"/>
              </a:spcBef>
            </a:pPr>
            <a:r>
              <a:rPr dirty="0"/>
              <a:t>Increase</a:t>
            </a:r>
            <a:r>
              <a:rPr spc="-20" dirty="0"/>
              <a:t> </a:t>
            </a:r>
            <a:r>
              <a:rPr dirty="0"/>
              <a:t>price</a:t>
            </a:r>
            <a:r>
              <a:rPr spc="-15" dirty="0"/>
              <a:t> </a:t>
            </a:r>
            <a:r>
              <a:rPr dirty="0"/>
              <a:t>and</a:t>
            </a:r>
            <a:r>
              <a:rPr spc="-10" dirty="0"/>
              <a:t> </a:t>
            </a:r>
            <a:r>
              <a:rPr dirty="0"/>
              <a:t>TDP</a:t>
            </a:r>
            <a:r>
              <a:rPr spc="-5" dirty="0"/>
              <a:t> </a:t>
            </a:r>
            <a:r>
              <a:rPr dirty="0"/>
              <a:t>in</a:t>
            </a:r>
            <a:r>
              <a:rPr spc="-5" dirty="0"/>
              <a:t> </a:t>
            </a:r>
            <a:r>
              <a:rPr dirty="0"/>
              <a:t>SPRUEHPFLASTER</a:t>
            </a:r>
            <a:r>
              <a:rPr spc="10" dirty="0"/>
              <a:t> </a:t>
            </a:r>
            <a:r>
              <a:rPr spc="-10" dirty="0"/>
              <a:t>segment</a:t>
            </a:r>
          </a:p>
        </p:txBody>
      </p:sp>
      <p:sp>
        <p:nvSpPr>
          <p:cNvPr id="10" name="object 10"/>
          <p:cNvSpPr/>
          <p:nvPr/>
        </p:nvSpPr>
        <p:spPr>
          <a:xfrm>
            <a:off x="6143619" y="1450466"/>
            <a:ext cx="5365750" cy="2209165"/>
          </a:xfrm>
          <a:custGeom>
            <a:avLst/>
            <a:gdLst/>
            <a:ahLst/>
            <a:cxnLst/>
            <a:rect l="l" t="t" r="r" b="b"/>
            <a:pathLst>
              <a:path w="5365750" h="2209165">
                <a:moveTo>
                  <a:pt x="5365498" y="2209100"/>
                </a:moveTo>
                <a:lnTo>
                  <a:pt x="0" y="2209100"/>
                </a:lnTo>
                <a:lnTo>
                  <a:pt x="0" y="0"/>
                </a:lnTo>
                <a:lnTo>
                  <a:pt x="5365498" y="0"/>
                </a:lnTo>
                <a:lnTo>
                  <a:pt x="5365498" y="2209100"/>
                </a:lnTo>
                <a:close/>
              </a:path>
            </a:pathLst>
          </a:custGeom>
          <a:solidFill>
            <a:srgbClr val="FFFFFF"/>
          </a:solidFill>
        </p:spPr>
        <p:txBody>
          <a:bodyPr wrap="square" lIns="0" tIns="0" rIns="0" bIns="0" rtlCol="0"/>
          <a:lstStyle/>
          <a:p>
            <a:endParaRPr/>
          </a:p>
        </p:txBody>
      </p:sp>
      <p:sp>
        <p:nvSpPr>
          <p:cNvPr id="11" name="object 11"/>
          <p:cNvSpPr txBox="1"/>
          <p:nvPr/>
        </p:nvSpPr>
        <p:spPr>
          <a:xfrm>
            <a:off x="6143619" y="1399127"/>
            <a:ext cx="5356860" cy="2235200"/>
          </a:xfrm>
          <a:prstGeom prst="rect">
            <a:avLst/>
          </a:prstGeom>
        </p:spPr>
        <p:txBody>
          <a:bodyPr vert="horz" wrap="square" lIns="0" tIns="67945" rIns="0" bIns="0" rtlCol="0">
            <a:spAutoFit/>
          </a:bodyPr>
          <a:lstStyle/>
          <a:p>
            <a:pPr marR="24130" algn="r">
              <a:lnSpc>
                <a:spcPct val="100000"/>
              </a:lnSpc>
              <a:spcBef>
                <a:spcPts val="535"/>
              </a:spcBef>
              <a:tabLst>
                <a:tab pos="2892425" algn="l"/>
              </a:tabLst>
            </a:pPr>
            <a:r>
              <a:rPr sz="1250" b="1" dirty="0">
                <a:latin typeface="Segoe UI"/>
                <a:cs typeface="Segoe UI"/>
              </a:rPr>
              <a:t>Fit</a:t>
            </a:r>
            <a:r>
              <a:rPr sz="1250" b="1" spc="-50" dirty="0">
                <a:latin typeface="Segoe UI"/>
                <a:cs typeface="Segoe UI"/>
              </a:rPr>
              <a:t> </a:t>
            </a:r>
            <a:r>
              <a:rPr sz="1250" b="1" spc="-10" dirty="0">
                <a:latin typeface="Segoe UI"/>
                <a:cs typeface="Segoe UI"/>
              </a:rPr>
              <a:t>Variables</a:t>
            </a:r>
            <a:r>
              <a:rPr sz="1250" b="1" dirty="0">
                <a:latin typeface="Segoe UI"/>
                <a:cs typeface="Segoe UI"/>
              </a:rPr>
              <a:t>	Adj</a:t>
            </a:r>
            <a:r>
              <a:rPr sz="1250" b="1" spc="-30" dirty="0">
                <a:latin typeface="Segoe UI"/>
                <a:cs typeface="Segoe UI"/>
              </a:rPr>
              <a:t> </a:t>
            </a:r>
            <a:r>
              <a:rPr sz="1250" b="1" spc="-25" dirty="0">
                <a:latin typeface="Segoe UI"/>
                <a:cs typeface="Segoe UI"/>
              </a:rPr>
              <a:t>R2</a:t>
            </a:r>
            <a:endParaRPr sz="1250">
              <a:latin typeface="Segoe UI"/>
              <a:cs typeface="Segoe UI"/>
            </a:endParaRPr>
          </a:p>
          <a:p>
            <a:pPr marR="17780" algn="r">
              <a:lnSpc>
                <a:spcPct val="100000"/>
              </a:lnSpc>
              <a:spcBef>
                <a:spcPts val="430"/>
              </a:spcBef>
              <a:tabLst>
                <a:tab pos="4874260" algn="l"/>
              </a:tabLst>
            </a:pPr>
            <a:r>
              <a:rPr sz="1250" spc="-10" dirty="0">
                <a:latin typeface="Segoe UI"/>
                <a:cs typeface="Segoe UI"/>
              </a:rPr>
              <a:t>Volume_Ln~Price_Ln</a:t>
            </a:r>
            <a:r>
              <a:rPr sz="1250" dirty="0">
                <a:latin typeface="Segoe UI"/>
                <a:cs typeface="Segoe UI"/>
              </a:rPr>
              <a:t>	</a:t>
            </a:r>
            <a:r>
              <a:rPr sz="1250" spc="-10" dirty="0">
                <a:latin typeface="Segoe UI"/>
                <a:cs typeface="Segoe UI"/>
              </a:rPr>
              <a:t>18.2%</a:t>
            </a:r>
            <a:endParaRPr sz="1250">
              <a:latin typeface="Segoe UI"/>
              <a:cs typeface="Segoe UI"/>
            </a:endParaRPr>
          </a:p>
          <a:p>
            <a:pPr marR="17780" algn="r">
              <a:lnSpc>
                <a:spcPct val="100000"/>
              </a:lnSpc>
              <a:spcBef>
                <a:spcPts val="434"/>
              </a:spcBef>
              <a:tabLst>
                <a:tab pos="4874260" algn="l"/>
              </a:tabLst>
            </a:pPr>
            <a:r>
              <a:rPr sz="1250" spc="-10" dirty="0">
                <a:latin typeface="Segoe UI"/>
                <a:cs typeface="Segoe UI"/>
              </a:rPr>
              <a:t>Volume_Ln~TDP</a:t>
            </a:r>
            <a:r>
              <a:rPr sz="1250" dirty="0">
                <a:latin typeface="Segoe UI"/>
                <a:cs typeface="Segoe UI"/>
              </a:rPr>
              <a:t>	</a:t>
            </a:r>
            <a:r>
              <a:rPr sz="1250" spc="-10" dirty="0">
                <a:latin typeface="Segoe UI"/>
                <a:cs typeface="Segoe UI"/>
              </a:rPr>
              <a:t>40.6%</a:t>
            </a:r>
            <a:endParaRPr sz="1250">
              <a:latin typeface="Segoe UI"/>
              <a:cs typeface="Segoe UI"/>
            </a:endParaRPr>
          </a:p>
          <a:p>
            <a:pPr marR="17780" algn="r">
              <a:lnSpc>
                <a:spcPct val="100000"/>
              </a:lnSpc>
              <a:spcBef>
                <a:spcPts val="434"/>
              </a:spcBef>
              <a:tabLst>
                <a:tab pos="4874260" algn="l"/>
              </a:tabLst>
            </a:pPr>
            <a:r>
              <a:rPr sz="1250" spc="-10" dirty="0">
                <a:latin typeface="Segoe UI"/>
                <a:cs typeface="Segoe UI"/>
              </a:rPr>
              <a:t>Volume_Ln~Price_Ln+TDP</a:t>
            </a:r>
            <a:r>
              <a:rPr sz="1250" dirty="0">
                <a:latin typeface="Segoe UI"/>
                <a:cs typeface="Segoe UI"/>
              </a:rPr>
              <a:t>	</a:t>
            </a:r>
            <a:r>
              <a:rPr sz="1250" spc="-10" dirty="0">
                <a:latin typeface="Segoe UI"/>
                <a:cs typeface="Segoe UI"/>
              </a:rPr>
              <a:t>53.1%</a:t>
            </a:r>
            <a:endParaRPr sz="1250">
              <a:latin typeface="Segoe UI"/>
              <a:cs typeface="Segoe UI"/>
            </a:endParaRPr>
          </a:p>
          <a:p>
            <a:pPr marR="17780" algn="r">
              <a:lnSpc>
                <a:spcPct val="100000"/>
              </a:lnSpc>
              <a:spcBef>
                <a:spcPts val="430"/>
              </a:spcBef>
              <a:tabLst>
                <a:tab pos="4874260" algn="l"/>
              </a:tabLst>
            </a:pPr>
            <a:r>
              <a:rPr sz="1250" spc="-10" dirty="0">
                <a:latin typeface="Segoe UI"/>
                <a:cs typeface="Segoe UI"/>
              </a:rPr>
              <a:t>Volume_Ln~Price_Ln+TDP+Brand</a:t>
            </a:r>
            <a:r>
              <a:rPr sz="1250" dirty="0">
                <a:latin typeface="Segoe UI"/>
                <a:cs typeface="Segoe UI"/>
              </a:rPr>
              <a:t>	</a:t>
            </a:r>
            <a:r>
              <a:rPr sz="1250" spc="-10" dirty="0">
                <a:latin typeface="Segoe UI"/>
                <a:cs typeface="Segoe UI"/>
              </a:rPr>
              <a:t>53.4%</a:t>
            </a:r>
            <a:endParaRPr sz="1250">
              <a:latin typeface="Segoe UI"/>
              <a:cs typeface="Segoe UI"/>
            </a:endParaRPr>
          </a:p>
          <a:p>
            <a:pPr marR="17780" algn="r">
              <a:lnSpc>
                <a:spcPct val="100000"/>
              </a:lnSpc>
              <a:spcBef>
                <a:spcPts val="434"/>
              </a:spcBef>
              <a:tabLst>
                <a:tab pos="4874260" algn="l"/>
              </a:tabLst>
            </a:pPr>
            <a:r>
              <a:rPr sz="1250" spc="-10" dirty="0">
                <a:latin typeface="Segoe UI"/>
                <a:cs typeface="Segoe UI"/>
              </a:rPr>
              <a:t>Volume_Ln~Price_Ln+TDP+Brand+Season</a:t>
            </a:r>
            <a:r>
              <a:rPr sz="1250" dirty="0">
                <a:latin typeface="Segoe UI"/>
                <a:cs typeface="Segoe UI"/>
              </a:rPr>
              <a:t>	</a:t>
            </a:r>
            <a:r>
              <a:rPr sz="1250" spc="-10" dirty="0">
                <a:latin typeface="Segoe UI"/>
                <a:cs typeface="Segoe UI"/>
              </a:rPr>
              <a:t>55.1%</a:t>
            </a:r>
            <a:endParaRPr sz="1250">
              <a:latin typeface="Segoe UI"/>
              <a:cs typeface="Segoe UI"/>
            </a:endParaRPr>
          </a:p>
          <a:p>
            <a:pPr marL="26034" marR="17780" algn="just">
              <a:lnSpc>
                <a:spcPct val="128899"/>
              </a:lnSpc>
              <a:tabLst>
                <a:tab pos="4900295" algn="l"/>
              </a:tabLst>
            </a:pPr>
            <a:r>
              <a:rPr sz="1250" spc="-20" dirty="0">
                <a:latin typeface="Segoe UI"/>
                <a:cs typeface="Segoe UI"/>
              </a:rPr>
              <a:t>Volume_Ln </a:t>
            </a:r>
            <a:r>
              <a:rPr sz="1250" dirty="0">
                <a:latin typeface="Segoe UI"/>
                <a:cs typeface="Segoe UI"/>
              </a:rPr>
              <a:t>~</a:t>
            </a:r>
            <a:r>
              <a:rPr sz="1250" spc="-25" dirty="0">
                <a:latin typeface="Segoe UI"/>
                <a:cs typeface="Segoe UI"/>
              </a:rPr>
              <a:t> Price_Ln</a:t>
            </a:r>
            <a:r>
              <a:rPr sz="1250" spc="-20" dirty="0">
                <a:latin typeface="Segoe UI"/>
                <a:cs typeface="Segoe UI"/>
              </a:rPr>
              <a:t> </a:t>
            </a:r>
            <a:r>
              <a:rPr sz="1250" dirty="0">
                <a:latin typeface="Segoe UI"/>
                <a:cs typeface="Segoe UI"/>
              </a:rPr>
              <a:t>+</a:t>
            </a:r>
            <a:r>
              <a:rPr sz="1250" spc="-25" dirty="0">
                <a:latin typeface="Segoe UI"/>
                <a:cs typeface="Segoe UI"/>
              </a:rPr>
              <a:t> </a:t>
            </a:r>
            <a:r>
              <a:rPr sz="1250" dirty="0">
                <a:latin typeface="Segoe UI"/>
                <a:cs typeface="Segoe UI"/>
              </a:rPr>
              <a:t>TDP</a:t>
            </a:r>
            <a:r>
              <a:rPr sz="1250" spc="-15" dirty="0">
                <a:latin typeface="Segoe UI"/>
                <a:cs typeface="Segoe UI"/>
              </a:rPr>
              <a:t> </a:t>
            </a:r>
            <a:r>
              <a:rPr sz="1250" dirty="0">
                <a:latin typeface="Segoe UI"/>
                <a:cs typeface="Segoe UI"/>
              </a:rPr>
              <a:t>+</a:t>
            </a:r>
            <a:r>
              <a:rPr sz="1250" spc="-25" dirty="0">
                <a:latin typeface="Segoe UI"/>
                <a:cs typeface="Segoe UI"/>
              </a:rPr>
              <a:t> </a:t>
            </a:r>
            <a:r>
              <a:rPr sz="1250" spc="-10" dirty="0">
                <a:latin typeface="Segoe UI"/>
                <a:cs typeface="Segoe UI"/>
              </a:rPr>
              <a:t>Brand+Season</a:t>
            </a:r>
            <a:r>
              <a:rPr sz="1250" spc="-20" dirty="0">
                <a:latin typeface="Segoe UI"/>
                <a:cs typeface="Segoe UI"/>
              </a:rPr>
              <a:t> </a:t>
            </a:r>
            <a:r>
              <a:rPr sz="1250" dirty="0">
                <a:latin typeface="Segoe UI"/>
                <a:cs typeface="Segoe UI"/>
              </a:rPr>
              <a:t>+</a:t>
            </a:r>
            <a:r>
              <a:rPr sz="1250" spc="-25" dirty="0">
                <a:latin typeface="Segoe UI"/>
                <a:cs typeface="Segoe UI"/>
              </a:rPr>
              <a:t> CPI</a:t>
            </a:r>
            <a:r>
              <a:rPr sz="1250" dirty="0">
                <a:latin typeface="Segoe UI"/>
                <a:cs typeface="Segoe UI"/>
              </a:rPr>
              <a:t>	</a:t>
            </a:r>
            <a:r>
              <a:rPr sz="1250" spc="-10" dirty="0">
                <a:latin typeface="Segoe UI"/>
                <a:cs typeface="Segoe UI"/>
              </a:rPr>
              <a:t>55.0% </a:t>
            </a:r>
            <a:r>
              <a:rPr sz="1250" spc="-20" dirty="0">
                <a:latin typeface="Segoe UI"/>
                <a:cs typeface="Segoe UI"/>
              </a:rPr>
              <a:t>Volume_Ln</a:t>
            </a:r>
            <a:r>
              <a:rPr sz="1250" spc="-25" dirty="0">
                <a:latin typeface="Segoe UI"/>
                <a:cs typeface="Segoe UI"/>
              </a:rPr>
              <a:t> </a:t>
            </a:r>
            <a:r>
              <a:rPr sz="1250" dirty="0">
                <a:latin typeface="Segoe UI"/>
                <a:cs typeface="Segoe UI"/>
              </a:rPr>
              <a:t>~</a:t>
            </a:r>
            <a:r>
              <a:rPr sz="1250" spc="-30" dirty="0">
                <a:latin typeface="Segoe UI"/>
                <a:cs typeface="Segoe UI"/>
              </a:rPr>
              <a:t> </a:t>
            </a:r>
            <a:r>
              <a:rPr sz="1250" spc="-25" dirty="0">
                <a:latin typeface="Segoe UI"/>
                <a:cs typeface="Segoe UI"/>
              </a:rPr>
              <a:t>Price_Ln</a:t>
            </a:r>
            <a:r>
              <a:rPr sz="1250" spc="-20" dirty="0">
                <a:latin typeface="Segoe UI"/>
                <a:cs typeface="Segoe UI"/>
              </a:rPr>
              <a:t> </a:t>
            </a:r>
            <a:r>
              <a:rPr sz="1250" dirty="0">
                <a:latin typeface="Segoe UI"/>
                <a:cs typeface="Segoe UI"/>
              </a:rPr>
              <a:t>+</a:t>
            </a:r>
            <a:r>
              <a:rPr sz="1250" spc="-30" dirty="0">
                <a:latin typeface="Segoe UI"/>
                <a:cs typeface="Segoe UI"/>
              </a:rPr>
              <a:t> </a:t>
            </a:r>
            <a:r>
              <a:rPr sz="1250" dirty="0">
                <a:latin typeface="Segoe UI"/>
                <a:cs typeface="Segoe UI"/>
              </a:rPr>
              <a:t>TDP</a:t>
            </a:r>
            <a:r>
              <a:rPr sz="1250" spc="-15" dirty="0">
                <a:latin typeface="Segoe UI"/>
                <a:cs typeface="Segoe UI"/>
              </a:rPr>
              <a:t> </a:t>
            </a:r>
            <a:r>
              <a:rPr sz="1250" dirty="0">
                <a:latin typeface="Segoe UI"/>
                <a:cs typeface="Segoe UI"/>
              </a:rPr>
              <a:t>+</a:t>
            </a:r>
            <a:r>
              <a:rPr sz="1250" spc="-30" dirty="0">
                <a:latin typeface="Segoe UI"/>
                <a:cs typeface="Segoe UI"/>
              </a:rPr>
              <a:t> </a:t>
            </a:r>
            <a:r>
              <a:rPr sz="1250" spc="-10" dirty="0">
                <a:latin typeface="Segoe UI"/>
                <a:cs typeface="Segoe UI"/>
              </a:rPr>
              <a:t>Brand+Season</a:t>
            </a:r>
            <a:r>
              <a:rPr sz="1250" spc="-20" dirty="0">
                <a:latin typeface="Segoe UI"/>
                <a:cs typeface="Segoe UI"/>
              </a:rPr>
              <a:t> </a:t>
            </a:r>
            <a:r>
              <a:rPr sz="1250" dirty="0">
                <a:latin typeface="Segoe UI"/>
                <a:cs typeface="Segoe UI"/>
              </a:rPr>
              <a:t>+</a:t>
            </a:r>
            <a:r>
              <a:rPr sz="1250" spc="-30" dirty="0">
                <a:latin typeface="Segoe UI"/>
                <a:cs typeface="Segoe UI"/>
              </a:rPr>
              <a:t> </a:t>
            </a:r>
            <a:r>
              <a:rPr sz="1250" dirty="0">
                <a:latin typeface="Segoe UI"/>
                <a:cs typeface="Segoe UI"/>
              </a:rPr>
              <a:t>CPI</a:t>
            </a:r>
            <a:r>
              <a:rPr sz="1250" spc="5" dirty="0">
                <a:latin typeface="Segoe UI"/>
                <a:cs typeface="Segoe UI"/>
              </a:rPr>
              <a:t> </a:t>
            </a:r>
            <a:r>
              <a:rPr sz="1250" dirty="0">
                <a:latin typeface="Segoe UI"/>
                <a:cs typeface="Segoe UI"/>
              </a:rPr>
              <a:t>+</a:t>
            </a:r>
            <a:r>
              <a:rPr sz="1250" spc="-30" dirty="0">
                <a:latin typeface="Segoe UI"/>
                <a:cs typeface="Segoe UI"/>
              </a:rPr>
              <a:t> </a:t>
            </a:r>
            <a:r>
              <a:rPr sz="1250" spc="-20" dirty="0">
                <a:latin typeface="Segoe UI"/>
                <a:cs typeface="Segoe UI"/>
              </a:rPr>
              <a:t>Temp</a:t>
            </a:r>
            <a:r>
              <a:rPr sz="1250" dirty="0">
                <a:latin typeface="Segoe UI"/>
                <a:cs typeface="Segoe UI"/>
              </a:rPr>
              <a:t>	</a:t>
            </a:r>
            <a:r>
              <a:rPr sz="1250" spc="-10" dirty="0">
                <a:latin typeface="Segoe UI"/>
                <a:cs typeface="Segoe UI"/>
              </a:rPr>
              <a:t>55.3% </a:t>
            </a:r>
            <a:r>
              <a:rPr sz="1250" spc="-20" dirty="0">
                <a:latin typeface="Segoe UI"/>
                <a:cs typeface="Segoe UI"/>
              </a:rPr>
              <a:t>Volume_Ln</a:t>
            </a:r>
            <a:r>
              <a:rPr sz="1250" spc="-25" dirty="0">
                <a:latin typeface="Segoe UI"/>
                <a:cs typeface="Segoe UI"/>
              </a:rPr>
              <a:t> </a:t>
            </a:r>
            <a:r>
              <a:rPr sz="1250" dirty="0">
                <a:latin typeface="Segoe UI"/>
                <a:cs typeface="Segoe UI"/>
              </a:rPr>
              <a:t>~</a:t>
            </a:r>
            <a:r>
              <a:rPr sz="1250" spc="-25" dirty="0">
                <a:latin typeface="Segoe UI"/>
                <a:cs typeface="Segoe UI"/>
              </a:rPr>
              <a:t> Price_Ln</a:t>
            </a:r>
            <a:r>
              <a:rPr sz="1250" spc="-20" dirty="0">
                <a:latin typeface="Segoe UI"/>
                <a:cs typeface="Segoe UI"/>
              </a:rPr>
              <a:t> </a:t>
            </a:r>
            <a:r>
              <a:rPr sz="1250" dirty="0">
                <a:latin typeface="Segoe UI"/>
                <a:cs typeface="Segoe UI"/>
              </a:rPr>
              <a:t>+</a:t>
            </a:r>
            <a:r>
              <a:rPr sz="1250" spc="-30" dirty="0">
                <a:latin typeface="Segoe UI"/>
                <a:cs typeface="Segoe UI"/>
              </a:rPr>
              <a:t> </a:t>
            </a:r>
            <a:r>
              <a:rPr sz="1250" dirty="0">
                <a:latin typeface="Segoe UI"/>
                <a:cs typeface="Segoe UI"/>
              </a:rPr>
              <a:t>TDP</a:t>
            </a:r>
            <a:r>
              <a:rPr sz="1250" spc="-15" dirty="0">
                <a:latin typeface="Segoe UI"/>
                <a:cs typeface="Segoe UI"/>
              </a:rPr>
              <a:t> </a:t>
            </a:r>
            <a:r>
              <a:rPr sz="1250" dirty="0">
                <a:latin typeface="Segoe UI"/>
                <a:cs typeface="Segoe UI"/>
              </a:rPr>
              <a:t>+</a:t>
            </a:r>
            <a:r>
              <a:rPr sz="1250" spc="-30" dirty="0">
                <a:latin typeface="Segoe UI"/>
                <a:cs typeface="Segoe UI"/>
              </a:rPr>
              <a:t> </a:t>
            </a:r>
            <a:r>
              <a:rPr sz="1250" spc="-10" dirty="0">
                <a:latin typeface="Segoe UI"/>
                <a:cs typeface="Segoe UI"/>
              </a:rPr>
              <a:t>Brand+Season</a:t>
            </a:r>
            <a:r>
              <a:rPr sz="1250" spc="-20" dirty="0">
                <a:latin typeface="Segoe UI"/>
                <a:cs typeface="Segoe UI"/>
              </a:rPr>
              <a:t> </a:t>
            </a:r>
            <a:r>
              <a:rPr sz="1250" dirty="0">
                <a:latin typeface="Segoe UI"/>
                <a:cs typeface="Segoe UI"/>
              </a:rPr>
              <a:t>+</a:t>
            </a:r>
            <a:r>
              <a:rPr sz="1250" spc="-30" dirty="0">
                <a:latin typeface="Segoe UI"/>
                <a:cs typeface="Segoe UI"/>
              </a:rPr>
              <a:t> </a:t>
            </a:r>
            <a:r>
              <a:rPr sz="1250" dirty="0">
                <a:latin typeface="Segoe UI"/>
                <a:cs typeface="Segoe UI"/>
              </a:rPr>
              <a:t>CPI +</a:t>
            </a:r>
            <a:r>
              <a:rPr sz="1250" spc="-30" dirty="0">
                <a:latin typeface="Segoe UI"/>
                <a:cs typeface="Segoe UI"/>
              </a:rPr>
              <a:t> </a:t>
            </a:r>
            <a:r>
              <a:rPr sz="1250" dirty="0">
                <a:latin typeface="Segoe UI"/>
                <a:cs typeface="Segoe UI"/>
              </a:rPr>
              <a:t>Temp</a:t>
            </a:r>
            <a:r>
              <a:rPr sz="1250" spc="20" dirty="0">
                <a:latin typeface="Segoe UI"/>
                <a:cs typeface="Segoe UI"/>
              </a:rPr>
              <a:t> </a:t>
            </a:r>
            <a:r>
              <a:rPr sz="1250" dirty="0">
                <a:latin typeface="Segoe UI"/>
                <a:cs typeface="Segoe UI"/>
              </a:rPr>
              <a:t>+</a:t>
            </a:r>
            <a:r>
              <a:rPr sz="1250" spc="-30" dirty="0">
                <a:latin typeface="Segoe UI"/>
                <a:cs typeface="Segoe UI"/>
              </a:rPr>
              <a:t> </a:t>
            </a:r>
            <a:r>
              <a:rPr sz="1250" dirty="0">
                <a:latin typeface="Segoe UI"/>
                <a:cs typeface="Segoe UI"/>
              </a:rPr>
              <a:t>Sun</a:t>
            </a:r>
            <a:r>
              <a:rPr sz="1250" spc="275" dirty="0">
                <a:latin typeface="Segoe UI"/>
                <a:cs typeface="Segoe UI"/>
              </a:rPr>
              <a:t>   </a:t>
            </a:r>
            <a:r>
              <a:rPr sz="1250" spc="-10" dirty="0">
                <a:latin typeface="Segoe UI"/>
                <a:cs typeface="Segoe UI"/>
              </a:rPr>
              <a:t>55.4%</a:t>
            </a:r>
            <a:endParaRPr sz="1250">
              <a:latin typeface="Segoe UI"/>
              <a:cs typeface="Segoe UI"/>
            </a:endParaRPr>
          </a:p>
        </p:txBody>
      </p:sp>
      <p:grpSp>
        <p:nvGrpSpPr>
          <p:cNvPr id="12" name="object 12"/>
          <p:cNvGrpSpPr/>
          <p:nvPr/>
        </p:nvGrpSpPr>
        <p:grpSpPr>
          <a:xfrm>
            <a:off x="6134867" y="1441699"/>
            <a:ext cx="5374640" cy="2218055"/>
            <a:chOff x="6134867" y="1441699"/>
            <a:chExt cx="5374640" cy="2218055"/>
          </a:xfrm>
        </p:grpSpPr>
        <p:sp>
          <p:nvSpPr>
            <p:cNvPr id="13" name="object 13"/>
            <p:cNvSpPr/>
            <p:nvPr/>
          </p:nvSpPr>
          <p:spPr>
            <a:xfrm>
              <a:off x="11500353" y="1441703"/>
              <a:ext cx="0" cy="2218055"/>
            </a:xfrm>
            <a:custGeom>
              <a:avLst/>
              <a:gdLst/>
              <a:ahLst/>
              <a:cxnLst/>
              <a:rect l="l" t="t" r="r" b="b"/>
              <a:pathLst>
                <a:path h="2218054">
                  <a:moveTo>
                    <a:pt x="0" y="0"/>
                  </a:moveTo>
                  <a:lnTo>
                    <a:pt x="0" y="2217858"/>
                  </a:lnTo>
                </a:path>
              </a:pathLst>
            </a:custGeom>
            <a:ln w="3175">
              <a:solidFill>
                <a:srgbClr val="000000"/>
              </a:solidFill>
            </a:ln>
          </p:spPr>
          <p:txBody>
            <a:bodyPr wrap="square" lIns="0" tIns="0" rIns="0" bIns="0" rtlCol="0"/>
            <a:lstStyle/>
            <a:p>
              <a:endParaRPr/>
            </a:p>
          </p:txBody>
        </p:sp>
        <p:sp>
          <p:nvSpPr>
            <p:cNvPr id="14" name="object 14"/>
            <p:cNvSpPr/>
            <p:nvPr/>
          </p:nvSpPr>
          <p:spPr>
            <a:xfrm>
              <a:off x="11500351" y="1441699"/>
              <a:ext cx="8890" cy="2218055"/>
            </a:xfrm>
            <a:custGeom>
              <a:avLst/>
              <a:gdLst/>
              <a:ahLst/>
              <a:cxnLst/>
              <a:rect l="l" t="t" r="r" b="b"/>
              <a:pathLst>
                <a:path w="8890" h="2218054">
                  <a:moveTo>
                    <a:pt x="8767" y="2217867"/>
                  </a:moveTo>
                  <a:lnTo>
                    <a:pt x="0" y="2217867"/>
                  </a:lnTo>
                  <a:lnTo>
                    <a:pt x="0" y="0"/>
                  </a:lnTo>
                  <a:lnTo>
                    <a:pt x="8767" y="0"/>
                  </a:lnTo>
                  <a:lnTo>
                    <a:pt x="8767" y="2217867"/>
                  </a:lnTo>
                  <a:close/>
                </a:path>
              </a:pathLst>
            </a:custGeom>
            <a:solidFill>
              <a:srgbClr val="000000"/>
            </a:solidFill>
          </p:spPr>
          <p:txBody>
            <a:bodyPr wrap="square" lIns="0" tIns="0" rIns="0" bIns="0" rtlCol="0"/>
            <a:lstStyle/>
            <a:p>
              <a:endParaRPr/>
            </a:p>
          </p:txBody>
        </p:sp>
        <p:sp>
          <p:nvSpPr>
            <p:cNvPr id="15" name="object 15"/>
            <p:cNvSpPr/>
            <p:nvPr/>
          </p:nvSpPr>
          <p:spPr>
            <a:xfrm>
              <a:off x="11500356" y="3659560"/>
              <a:ext cx="0" cy="635"/>
            </a:xfrm>
            <a:custGeom>
              <a:avLst/>
              <a:gdLst/>
              <a:ahLst/>
              <a:cxnLst/>
              <a:rect l="l" t="t" r="r" b="b"/>
              <a:pathLst>
                <a:path h="635">
                  <a:moveTo>
                    <a:pt x="0" y="0"/>
                  </a:moveTo>
                  <a:lnTo>
                    <a:pt x="0" y="7"/>
                  </a:lnTo>
                </a:path>
              </a:pathLst>
            </a:custGeom>
            <a:ln w="3175">
              <a:solidFill>
                <a:srgbClr val="D3D3D3"/>
              </a:solidFill>
            </a:ln>
          </p:spPr>
          <p:txBody>
            <a:bodyPr wrap="square" lIns="0" tIns="0" rIns="0" bIns="0" rtlCol="0"/>
            <a:lstStyle/>
            <a:p>
              <a:endParaRPr/>
            </a:p>
          </p:txBody>
        </p:sp>
        <p:sp>
          <p:nvSpPr>
            <p:cNvPr id="16" name="object 16"/>
            <p:cNvSpPr/>
            <p:nvPr/>
          </p:nvSpPr>
          <p:spPr>
            <a:xfrm>
              <a:off x="11500354" y="3659557"/>
              <a:ext cx="8890" cy="635"/>
            </a:xfrm>
            <a:custGeom>
              <a:avLst/>
              <a:gdLst/>
              <a:ahLst/>
              <a:cxnLst/>
              <a:rect l="l" t="t" r="r" b="b"/>
              <a:pathLst>
                <a:path w="8890" h="635">
                  <a:moveTo>
                    <a:pt x="8766" y="0"/>
                  </a:moveTo>
                  <a:lnTo>
                    <a:pt x="0" y="0"/>
                  </a:lnTo>
                  <a:lnTo>
                    <a:pt x="8766" y="11"/>
                  </a:lnTo>
                  <a:close/>
                </a:path>
              </a:pathLst>
            </a:custGeom>
            <a:solidFill>
              <a:srgbClr val="D3D3D3"/>
            </a:solidFill>
          </p:spPr>
          <p:txBody>
            <a:bodyPr wrap="square" lIns="0" tIns="0" rIns="0" bIns="0" rtlCol="0"/>
            <a:lstStyle/>
            <a:p>
              <a:endParaRPr/>
            </a:p>
          </p:txBody>
        </p:sp>
        <p:sp>
          <p:nvSpPr>
            <p:cNvPr id="17" name="object 17"/>
            <p:cNvSpPr/>
            <p:nvPr/>
          </p:nvSpPr>
          <p:spPr>
            <a:xfrm>
              <a:off x="6134869" y="3659560"/>
              <a:ext cx="0" cy="635"/>
            </a:xfrm>
            <a:custGeom>
              <a:avLst/>
              <a:gdLst/>
              <a:ahLst/>
              <a:cxnLst/>
              <a:rect l="l" t="t" r="r" b="b"/>
              <a:pathLst>
                <a:path h="635">
                  <a:moveTo>
                    <a:pt x="0" y="0"/>
                  </a:moveTo>
                  <a:lnTo>
                    <a:pt x="0" y="8"/>
                  </a:lnTo>
                </a:path>
              </a:pathLst>
            </a:custGeom>
            <a:ln w="3175">
              <a:solidFill>
                <a:srgbClr val="D3D3D3"/>
              </a:solidFill>
            </a:ln>
          </p:spPr>
          <p:txBody>
            <a:bodyPr wrap="square" lIns="0" tIns="0" rIns="0" bIns="0" rtlCol="0"/>
            <a:lstStyle/>
            <a:p>
              <a:endParaRPr/>
            </a:p>
          </p:txBody>
        </p:sp>
        <p:sp>
          <p:nvSpPr>
            <p:cNvPr id="18" name="object 18"/>
            <p:cNvSpPr/>
            <p:nvPr/>
          </p:nvSpPr>
          <p:spPr>
            <a:xfrm>
              <a:off x="6134867" y="3659556"/>
              <a:ext cx="8890" cy="635"/>
            </a:xfrm>
            <a:custGeom>
              <a:avLst/>
              <a:gdLst/>
              <a:ahLst/>
              <a:cxnLst/>
              <a:rect l="l" t="t" r="r" b="b"/>
              <a:pathLst>
                <a:path w="8889" h="635">
                  <a:moveTo>
                    <a:pt x="8767" y="12"/>
                  </a:moveTo>
                  <a:lnTo>
                    <a:pt x="0" y="12"/>
                  </a:lnTo>
                  <a:lnTo>
                    <a:pt x="8767" y="0"/>
                  </a:lnTo>
                  <a:close/>
                </a:path>
              </a:pathLst>
            </a:custGeom>
            <a:solidFill>
              <a:srgbClr val="D3D3D3"/>
            </a:solidFill>
          </p:spPr>
          <p:txBody>
            <a:bodyPr wrap="square" lIns="0" tIns="0" rIns="0" bIns="0" rtlCol="0"/>
            <a:lstStyle/>
            <a:p>
              <a:endParaRPr/>
            </a:p>
          </p:txBody>
        </p:sp>
        <p:sp>
          <p:nvSpPr>
            <p:cNvPr id="19" name="object 19"/>
            <p:cNvSpPr/>
            <p:nvPr/>
          </p:nvSpPr>
          <p:spPr>
            <a:xfrm>
              <a:off x="10930496" y="3659559"/>
              <a:ext cx="0" cy="635"/>
            </a:xfrm>
            <a:custGeom>
              <a:avLst/>
              <a:gdLst/>
              <a:ahLst/>
              <a:cxnLst/>
              <a:rect l="l" t="t" r="r" b="b"/>
              <a:pathLst>
                <a:path h="635">
                  <a:moveTo>
                    <a:pt x="0" y="0"/>
                  </a:moveTo>
                  <a:lnTo>
                    <a:pt x="0" y="8"/>
                  </a:lnTo>
                </a:path>
              </a:pathLst>
            </a:custGeom>
            <a:ln w="3175">
              <a:solidFill>
                <a:srgbClr val="D3D3D3"/>
              </a:solidFill>
            </a:ln>
          </p:spPr>
          <p:txBody>
            <a:bodyPr wrap="square" lIns="0" tIns="0" rIns="0" bIns="0" rtlCol="0"/>
            <a:lstStyle/>
            <a:p>
              <a:endParaRPr/>
            </a:p>
          </p:txBody>
        </p:sp>
        <p:sp>
          <p:nvSpPr>
            <p:cNvPr id="20" name="object 20"/>
            <p:cNvSpPr/>
            <p:nvPr/>
          </p:nvSpPr>
          <p:spPr>
            <a:xfrm>
              <a:off x="10930494" y="3659555"/>
              <a:ext cx="8890" cy="635"/>
            </a:xfrm>
            <a:custGeom>
              <a:avLst/>
              <a:gdLst/>
              <a:ahLst/>
              <a:cxnLst/>
              <a:rect l="l" t="t" r="r" b="b"/>
              <a:pathLst>
                <a:path w="8890" h="635">
                  <a:moveTo>
                    <a:pt x="8767" y="12"/>
                  </a:moveTo>
                  <a:lnTo>
                    <a:pt x="0" y="12"/>
                  </a:lnTo>
                  <a:lnTo>
                    <a:pt x="8767" y="0"/>
                  </a:lnTo>
                  <a:close/>
                </a:path>
              </a:pathLst>
            </a:custGeom>
            <a:solidFill>
              <a:srgbClr val="D3D3D3"/>
            </a:solidFill>
          </p:spPr>
          <p:txBody>
            <a:bodyPr wrap="square" lIns="0" tIns="0" rIns="0" bIns="0" rtlCol="0"/>
            <a:lstStyle/>
            <a:p>
              <a:endParaRPr/>
            </a:p>
          </p:txBody>
        </p:sp>
      </p:grpSp>
      <p:graphicFrame>
        <p:nvGraphicFramePr>
          <p:cNvPr id="21" name="object 21"/>
          <p:cNvGraphicFramePr>
            <a:graphicFrameLocks noGrp="1"/>
          </p:cNvGraphicFramePr>
          <p:nvPr/>
        </p:nvGraphicFramePr>
        <p:xfrm>
          <a:off x="5743860" y="4139429"/>
          <a:ext cx="2940050" cy="710565"/>
        </p:xfrm>
        <a:graphic>
          <a:graphicData uri="http://schemas.openxmlformats.org/drawingml/2006/table">
            <a:tbl>
              <a:tblPr firstRow="1" bandRow="1">
                <a:tableStyleId>{2D5ABB26-0587-4C30-8999-92F81FD0307C}</a:tableStyleId>
              </a:tblPr>
              <a:tblGrid>
                <a:gridCol w="428625">
                  <a:extLst>
                    <a:ext uri="{9D8B030D-6E8A-4147-A177-3AD203B41FA5}">
                      <a16:colId xmlns:a16="http://schemas.microsoft.com/office/drawing/2014/main" val="20000"/>
                    </a:ext>
                  </a:extLst>
                </a:gridCol>
                <a:gridCol w="282575">
                  <a:extLst>
                    <a:ext uri="{9D8B030D-6E8A-4147-A177-3AD203B41FA5}">
                      <a16:colId xmlns:a16="http://schemas.microsoft.com/office/drawing/2014/main" val="20001"/>
                    </a:ext>
                  </a:extLst>
                </a:gridCol>
                <a:gridCol w="460375">
                  <a:extLst>
                    <a:ext uri="{9D8B030D-6E8A-4147-A177-3AD203B41FA5}">
                      <a16:colId xmlns:a16="http://schemas.microsoft.com/office/drawing/2014/main" val="20002"/>
                    </a:ext>
                  </a:extLst>
                </a:gridCol>
                <a:gridCol w="282575">
                  <a:extLst>
                    <a:ext uri="{9D8B030D-6E8A-4147-A177-3AD203B41FA5}">
                      <a16:colId xmlns:a16="http://schemas.microsoft.com/office/drawing/2014/main" val="20003"/>
                    </a:ext>
                  </a:extLst>
                </a:gridCol>
                <a:gridCol w="460375">
                  <a:extLst>
                    <a:ext uri="{9D8B030D-6E8A-4147-A177-3AD203B41FA5}">
                      <a16:colId xmlns:a16="http://schemas.microsoft.com/office/drawing/2014/main" val="20004"/>
                    </a:ext>
                  </a:extLst>
                </a:gridCol>
                <a:gridCol w="282575">
                  <a:extLst>
                    <a:ext uri="{9D8B030D-6E8A-4147-A177-3AD203B41FA5}">
                      <a16:colId xmlns:a16="http://schemas.microsoft.com/office/drawing/2014/main" val="20005"/>
                    </a:ext>
                  </a:extLst>
                </a:gridCol>
                <a:gridCol w="460375">
                  <a:extLst>
                    <a:ext uri="{9D8B030D-6E8A-4147-A177-3AD203B41FA5}">
                      <a16:colId xmlns:a16="http://schemas.microsoft.com/office/drawing/2014/main" val="20006"/>
                    </a:ext>
                  </a:extLst>
                </a:gridCol>
                <a:gridCol w="282575">
                  <a:extLst>
                    <a:ext uri="{9D8B030D-6E8A-4147-A177-3AD203B41FA5}">
                      <a16:colId xmlns:a16="http://schemas.microsoft.com/office/drawing/2014/main" val="20007"/>
                    </a:ext>
                  </a:extLst>
                </a:gridCol>
              </a:tblGrid>
              <a:tr h="177165">
                <a:tc gridSpan="2">
                  <a:txBody>
                    <a:bodyPr/>
                    <a:lstStyle/>
                    <a:p>
                      <a:pPr marL="161925">
                        <a:lnSpc>
                          <a:spcPct val="100000"/>
                        </a:lnSpc>
                        <a:spcBef>
                          <a:spcPts val="100"/>
                        </a:spcBef>
                      </a:pPr>
                      <a:r>
                        <a:rPr sz="900" spc="-10" dirty="0">
                          <a:latin typeface="Segoe UI"/>
                          <a:cs typeface="Segoe UI"/>
                        </a:rPr>
                        <a:t>Price_Ln</a:t>
                      </a:r>
                      <a:endParaRPr sz="900">
                        <a:latin typeface="Segoe UI"/>
                        <a:cs typeface="Segoe UI"/>
                      </a:endParaRPr>
                    </a:p>
                  </a:txBody>
                  <a:tcPr marL="0" marR="0" marT="1270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algn="ctr">
                        <a:lnSpc>
                          <a:spcPct val="100000"/>
                        </a:lnSpc>
                        <a:spcBef>
                          <a:spcPts val="100"/>
                        </a:spcBef>
                      </a:pPr>
                      <a:r>
                        <a:rPr sz="900" spc="-25" dirty="0">
                          <a:latin typeface="Segoe UI"/>
                          <a:cs typeface="Segoe UI"/>
                        </a:rPr>
                        <a:t>TDP</a:t>
                      </a:r>
                      <a:endParaRPr sz="900">
                        <a:latin typeface="Segoe UI"/>
                        <a:cs typeface="Segoe UI"/>
                      </a:endParaRPr>
                    </a:p>
                  </a:txBody>
                  <a:tcPr marL="0" marR="0" marT="1270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206375">
                        <a:lnSpc>
                          <a:spcPct val="100000"/>
                        </a:lnSpc>
                        <a:spcBef>
                          <a:spcPts val="100"/>
                        </a:spcBef>
                      </a:pPr>
                      <a:r>
                        <a:rPr sz="900" spc="-10" dirty="0">
                          <a:latin typeface="Segoe UI"/>
                          <a:cs typeface="Segoe UI"/>
                        </a:rPr>
                        <a:t>Spring</a:t>
                      </a:r>
                      <a:endParaRPr sz="900">
                        <a:latin typeface="Segoe UI"/>
                        <a:cs typeface="Segoe UI"/>
                      </a:endParaRPr>
                    </a:p>
                  </a:txBody>
                  <a:tcPr marL="0" marR="0" marT="12700"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161925">
                        <a:lnSpc>
                          <a:spcPct val="100000"/>
                        </a:lnSpc>
                        <a:spcBef>
                          <a:spcPts val="100"/>
                        </a:spcBef>
                      </a:pPr>
                      <a:r>
                        <a:rPr sz="900" spc="-10" dirty="0">
                          <a:latin typeface="Segoe UI"/>
                          <a:cs typeface="Segoe UI"/>
                        </a:rPr>
                        <a:t>Summer</a:t>
                      </a:r>
                      <a:endParaRPr sz="900">
                        <a:latin typeface="Segoe UI"/>
                        <a:cs typeface="Segoe UI"/>
                      </a:endParaRPr>
                    </a:p>
                  </a:txBody>
                  <a:tcPr marL="0" marR="0" marT="12700" marB="0">
                    <a:lnL w="9525">
                      <a:solidFill>
                        <a:srgbClr val="000000"/>
                      </a:solidFill>
                      <a:prstDash val="solid"/>
                    </a:lnL>
                    <a:lnR w="6350">
                      <a:solidFill>
                        <a:srgbClr val="000000"/>
                      </a:solidFill>
                      <a:prstDash val="solid"/>
                    </a:lnR>
                    <a:solidFill>
                      <a:srgbClr val="FFF1CC"/>
                    </a:solidFill>
                  </a:tcPr>
                </a:tc>
                <a:tc hMerge="1">
                  <a:txBody>
                    <a:bodyPr/>
                    <a:lstStyle/>
                    <a:p>
                      <a:endParaRPr/>
                    </a:p>
                  </a:txBody>
                  <a:tcPr marL="0" marR="0" marT="0" marB="0"/>
                </a:tc>
                <a:extLst>
                  <a:ext uri="{0D108BD9-81ED-4DB2-BD59-A6C34878D82A}">
                    <a16:rowId xmlns:a16="http://schemas.microsoft.com/office/drawing/2014/main" val="10000"/>
                  </a:ext>
                </a:extLst>
              </a:tr>
              <a:tr h="170815">
                <a:tc gridSpan="2">
                  <a:txBody>
                    <a:bodyPr/>
                    <a:lstStyle/>
                    <a:p>
                      <a:pPr marL="72390">
                        <a:lnSpc>
                          <a:spcPct val="100000"/>
                        </a:lnSpc>
                        <a:spcBef>
                          <a:spcPts val="100"/>
                        </a:spcBef>
                      </a:pPr>
                      <a:r>
                        <a:rPr sz="900" b="1" dirty="0">
                          <a:latin typeface="Segoe UI"/>
                          <a:cs typeface="Segoe UI"/>
                        </a:rPr>
                        <a:t>Coeff</a:t>
                      </a:r>
                      <a:r>
                        <a:rPr sz="900" b="1" spc="455" dirty="0">
                          <a:latin typeface="Segoe UI"/>
                          <a:cs typeface="Segoe UI"/>
                        </a:rPr>
                        <a:t> </a:t>
                      </a:r>
                      <a:r>
                        <a:rPr sz="900" b="1" spc="-20" dirty="0">
                          <a:latin typeface="Segoe UI"/>
                          <a:cs typeface="Segoe UI"/>
                        </a:rPr>
                        <a:t>Sign</a:t>
                      </a:r>
                      <a:endParaRPr sz="900">
                        <a:latin typeface="Segoe UI"/>
                        <a:cs typeface="Segoe UI"/>
                      </a:endParaRPr>
                    </a:p>
                  </a:txBody>
                  <a:tcPr marL="0" marR="0" marT="12700" marB="0">
                    <a:lnL w="9525">
                      <a:solidFill>
                        <a:srgbClr val="000000"/>
                      </a:solidFill>
                      <a:prstDash val="solid"/>
                    </a:lnL>
                    <a:lnR w="9525">
                      <a:solidFill>
                        <a:srgbClr val="000000"/>
                      </a:solidFill>
                      <a:prstDash val="solid"/>
                    </a:lnR>
                  </a:tcPr>
                </a:tc>
                <a:tc hMerge="1">
                  <a:txBody>
                    <a:bodyPr/>
                    <a:lstStyle/>
                    <a:p>
                      <a:endParaRPr/>
                    </a:p>
                  </a:txBody>
                  <a:tcPr marL="0" marR="0" marT="0" marB="0"/>
                </a:tc>
                <a:tc gridSpan="2">
                  <a:txBody>
                    <a:bodyPr/>
                    <a:lstStyle/>
                    <a:p>
                      <a:pPr marL="85725">
                        <a:lnSpc>
                          <a:spcPct val="100000"/>
                        </a:lnSpc>
                        <a:spcBef>
                          <a:spcPts val="100"/>
                        </a:spcBef>
                      </a:pPr>
                      <a:r>
                        <a:rPr sz="900" b="1" dirty="0">
                          <a:latin typeface="Segoe UI"/>
                          <a:cs typeface="Segoe UI"/>
                        </a:rPr>
                        <a:t>Coeff</a:t>
                      </a:r>
                      <a:r>
                        <a:rPr sz="900" b="1" spc="175" dirty="0">
                          <a:latin typeface="Segoe UI"/>
                          <a:cs typeface="Segoe UI"/>
                        </a:rPr>
                        <a:t>  </a:t>
                      </a:r>
                      <a:r>
                        <a:rPr sz="900" b="1" spc="-20" dirty="0">
                          <a:latin typeface="Segoe UI"/>
                          <a:cs typeface="Segoe UI"/>
                        </a:rPr>
                        <a:t>Sign</a:t>
                      </a:r>
                      <a:endParaRPr sz="900">
                        <a:latin typeface="Segoe UI"/>
                        <a:cs typeface="Segoe UI"/>
                      </a:endParaRPr>
                    </a:p>
                  </a:txBody>
                  <a:tcPr marL="0" marR="0" marT="12700" marB="0">
                    <a:lnL w="9525">
                      <a:solidFill>
                        <a:srgbClr val="000000"/>
                      </a:solidFill>
                      <a:prstDash val="solid"/>
                    </a:lnL>
                    <a:lnR w="9525">
                      <a:solidFill>
                        <a:srgbClr val="000000"/>
                      </a:solidFill>
                      <a:prstDash val="solid"/>
                    </a:lnR>
                  </a:tcPr>
                </a:tc>
                <a:tc hMerge="1">
                  <a:txBody>
                    <a:bodyPr/>
                    <a:lstStyle/>
                    <a:p>
                      <a:endParaRPr/>
                    </a:p>
                  </a:txBody>
                  <a:tcPr marL="0" marR="0" marT="0" marB="0"/>
                </a:tc>
                <a:tc gridSpan="2">
                  <a:txBody>
                    <a:bodyPr/>
                    <a:lstStyle/>
                    <a:p>
                      <a:pPr marL="85090">
                        <a:lnSpc>
                          <a:spcPct val="100000"/>
                        </a:lnSpc>
                        <a:spcBef>
                          <a:spcPts val="100"/>
                        </a:spcBef>
                      </a:pPr>
                      <a:r>
                        <a:rPr sz="900" b="1" dirty="0">
                          <a:latin typeface="Segoe UI"/>
                          <a:cs typeface="Segoe UI"/>
                        </a:rPr>
                        <a:t>Coeff</a:t>
                      </a:r>
                      <a:r>
                        <a:rPr sz="900" b="1" spc="175" dirty="0">
                          <a:latin typeface="Segoe UI"/>
                          <a:cs typeface="Segoe UI"/>
                        </a:rPr>
                        <a:t>  </a:t>
                      </a:r>
                      <a:r>
                        <a:rPr sz="900" b="1" spc="-20" dirty="0">
                          <a:latin typeface="Segoe UI"/>
                          <a:cs typeface="Segoe UI"/>
                        </a:rPr>
                        <a:t>Sign</a:t>
                      </a:r>
                      <a:endParaRPr sz="900">
                        <a:latin typeface="Segoe UI"/>
                        <a:cs typeface="Segoe UI"/>
                      </a:endParaRPr>
                    </a:p>
                  </a:txBody>
                  <a:tcPr marL="0" marR="0" marT="12700" marB="0">
                    <a:lnL w="9525">
                      <a:solidFill>
                        <a:srgbClr val="000000"/>
                      </a:solidFill>
                      <a:prstDash val="solid"/>
                    </a:lnL>
                    <a:lnR w="9525">
                      <a:solidFill>
                        <a:srgbClr val="000000"/>
                      </a:solidFill>
                      <a:prstDash val="solid"/>
                    </a:lnR>
                  </a:tcPr>
                </a:tc>
                <a:tc hMerge="1">
                  <a:txBody>
                    <a:bodyPr/>
                    <a:lstStyle/>
                    <a:p>
                      <a:endParaRPr/>
                    </a:p>
                  </a:txBody>
                  <a:tcPr marL="0" marR="0" marT="0" marB="0"/>
                </a:tc>
                <a:tc gridSpan="2">
                  <a:txBody>
                    <a:bodyPr/>
                    <a:lstStyle/>
                    <a:p>
                      <a:pPr marL="85090">
                        <a:lnSpc>
                          <a:spcPct val="100000"/>
                        </a:lnSpc>
                        <a:spcBef>
                          <a:spcPts val="100"/>
                        </a:spcBef>
                      </a:pPr>
                      <a:r>
                        <a:rPr sz="900" b="1" dirty="0">
                          <a:latin typeface="Segoe UI"/>
                          <a:cs typeface="Segoe UI"/>
                        </a:rPr>
                        <a:t>Coeff</a:t>
                      </a:r>
                      <a:r>
                        <a:rPr sz="900" b="1" spc="175" dirty="0">
                          <a:latin typeface="Segoe UI"/>
                          <a:cs typeface="Segoe UI"/>
                        </a:rPr>
                        <a:t>  </a:t>
                      </a:r>
                      <a:r>
                        <a:rPr sz="900" b="1" spc="-20" dirty="0">
                          <a:latin typeface="Segoe UI"/>
                          <a:cs typeface="Segoe UI"/>
                        </a:rPr>
                        <a:t>Sign</a:t>
                      </a:r>
                      <a:endParaRPr sz="900">
                        <a:latin typeface="Segoe UI"/>
                        <a:cs typeface="Segoe UI"/>
                      </a:endParaRPr>
                    </a:p>
                  </a:txBody>
                  <a:tcPr marL="0" marR="0" marT="12700" marB="0">
                    <a:lnL w="9525">
                      <a:solidFill>
                        <a:srgbClr val="000000"/>
                      </a:solidFill>
                      <a:prstDash val="solid"/>
                    </a:lnL>
                    <a:lnR w="6350">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1"/>
                  </a:ext>
                </a:extLst>
              </a:tr>
              <a:tr h="182245">
                <a:tc rowSpan="2">
                  <a:txBody>
                    <a:bodyPr/>
                    <a:lstStyle/>
                    <a:p>
                      <a:pPr marL="97790">
                        <a:lnSpc>
                          <a:spcPct val="100000"/>
                        </a:lnSpc>
                        <a:spcBef>
                          <a:spcPts val="150"/>
                        </a:spcBef>
                      </a:pPr>
                      <a:r>
                        <a:rPr sz="900" spc="-10" dirty="0">
                          <a:latin typeface="Segoe UI"/>
                          <a:cs typeface="Segoe UI"/>
                        </a:rPr>
                        <a:t>0.900</a:t>
                      </a:r>
                      <a:endParaRPr sz="900">
                        <a:latin typeface="Segoe UI"/>
                        <a:cs typeface="Segoe UI"/>
                      </a:endParaRPr>
                    </a:p>
                    <a:p>
                      <a:pPr marL="97790">
                        <a:lnSpc>
                          <a:spcPct val="100000"/>
                        </a:lnSpc>
                        <a:spcBef>
                          <a:spcPts val="320"/>
                        </a:spcBef>
                      </a:pPr>
                      <a:r>
                        <a:rPr sz="900" spc="-10" dirty="0">
                          <a:latin typeface="Segoe UI"/>
                          <a:cs typeface="Segoe UI"/>
                        </a:rPr>
                        <a:t>2.262</a:t>
                      </a:r>
                      <a:endParaRPr sz="900">
                        <a:latin typeface="Segoe UI"/>
                        <a:cs typeface="Segoe UI"/>
                      </a:endParaRPr>
                    </a:p>
                  </a:txBody>
                  <a:tcPr marL="0" marR="0" marT="19050" marB="0">
                    <a:lnL w="9525">
                      <a:solidFill>
                        <a:srgbClr val="000000"/>
                      </a:solidFill>
                      <a:prstDash val="solid"/>
                    </a:lnL>
                  </a:tcPr>
                </a:tc>
                <a:tc>
                  <a:txBody>
                    <a:bodyPr/>
                    <a:lstStyle/>
                    <a:p>
                      <a:pPr marL="3175" algn="ctr">
                        <a:lnSpc>
                          <a:spcPct val="100000"/>
                        </a:lnSpc>
                        <a:spcBef>
                          <a:spcPts val="150"/>
                        </a:spcBef>
                      </a:pPr>
                      <a:r>
                        <a:rPr sz="900" spc="-25" dirty="0">
                          <a:solidFill>
                            <a:srgbClr val="9C0006"/>
                          </a:solidFill>
                          <a:latin typeface="Segoe UI"/>
                          <a:cs typeface="Segoe UI"/>
                        </a:rPr>
                        <a:t>No</a:t>
                      </a:r>
                      <a:endParaRPr sz="900">
                        <a:latin typeface="Segoe UI"/>
                        <a:cs typeface="Segoe UI"/>
                      </a:endParaRPr>
                    </a:p>
                  </a:txBody>
                  <a:tcPr marL="0" marR="0" marT="19050" marB="0">
                    <a:lnR w="9525">
                      <a:solidFill>
                        <a:srgbClr val="000000"/>
                      </a:solidFill>
                      <a:prstDash val="solid"/>
                    </a:lnR>
                    <a:solidFill>
                      <a:srgbClr val="FFC6CE"/>
                    </a:solidFill>
                  </a:tcPr>
                </a:tc>
                <a:tc rowSpan="2">
                  <a:txBody>
                    <a:bodyPr/>
                    <a:lstStyle/>
                    <a:p>
                      <a:pPr marL="129539">
                        <a:lnSpc>
                          <a:spcPct val="100000"/>
                        </a:lnSpc>
                        <a:spcBef>
                          <a:spcPts val="150"/>
                        </a:spcBef>
                      </a:pPr>
                      <a:r>
                        <a:rPr sz="900" spc="-10" dirty="0">
                          <a:latin typeface="Segoe UI"/>
                          <a:cs typeface="Segoe UI"/>
                        </a:rPr>
                        <a:t>0.291</a:t>
                      </a:r>
                      <a:endParaRPr sz="900">
                        <a:latin typeface="Segoe UI"/>
                        <a:cs typeface="Segoe UI"/>
                      </a:endParaRPr>
                    </a:p>
                    <a:p>
                      <a:pPr marL="129539">
                        <a:lnSpc>
                          <a:spcPct val="100000"/>
                        </a:lnSpc>
                        <a:spcBef>
                          <a:spcPts val="320"/>
                        </a:spcBef>
                      </a:pPr>
                      <a:r>
                        <a:rPr sz="900" spc="-10" dirty="0">
                          <a:latin typeface="Segoe UI"/>
                          <a:cs typeface="Segoe UI"/>
                        </a:rPr>
                        <a:t>0.250</a:t>
                      </a:r>
                      <a:endParaRPr sz="900">
                        <a:latin typeface="Segoe UI"/>
                        <a:cs typeface="Segoe UI"/>
                      </a:endParaRPr>
                    </a:p>
                  </a:txBody>
                  <a:tcPr marL="0" marR="0" marT="19050" marB="0">
                    <a:lnL w="9525">
                      <a:solidFill>
                        <a:srgbClr val="000000"/>
                      </a:solidFill>
                      <a:prstDash val="solid"/>
                    </a:lnL>
                  </a:tcPr>
                </a:tc>
                <a:tc>
                  <a:txBody>
                    <a:bodyPr/>
                    <a:lstStyle/>
                    <a:p>
                      <a:pPr marR="19050" algn="r">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9525">
                      <a:solidFill>
                        <a:srgbClr val="000000"/>
                      </a:solidFill>
                      <a:prstDash val="solid"/>
                    </a:lnR>
                    <a:solidFill>
                      <a:srgbClr val="C5EECE"/>
                    </a:solidFill>
                  </a:tcPr>
                </a:tc>
                <a:tc rowSpan="2">
                  <a:txBody>
                    <a:bodyPr/>
                    <a:lstStyle/>
                    <a:p>
                      <a:pPr marL="129539">
                        <a:lnSpc>
                          <a:spcPct val="100000"/>
                        </a:lnSpc>
                        <a:spcBef>
                          <a:spcPts val="150"/>
                        </a:spcBef>
                      </a:pPr>
                      <a:r>
                        <a:rPr sz="900" spc="-10" dirty="0">
                          <a:latin typeface="Segoe UI"/>
                          <a:cs typeface="Segoe UI"/>
                        </a:rPr>
                        <a:t>0.009</a:t>
                      </a:r>
                      <a:endParaRPr sz="900">
                        <a:latin typeface="Segoe UI"/>
                        <a:cs typeface="Segoe UI"/>
                      </a:endParaRPr>
                    </a:p>
                    <a:p>
                      <a:pPr marL="129539">
                        <a:lnSpc>
                          <a:spcPct val="100000"/>
                        </a:lnSpc>
                        <a:spcBef>
                          <a:spcPts val="320"/>
                        </a:spcBef>
                      </a:pPr>
                      <a:r>
                        <a:rPr sz="900" spc="-10" dirty="0">
                          <a:latin typeface="Segoe UI"/>
                          <a:cs typeface="Segoe UI"/>
                        </a:rPr>
                        <a:t>0.240</a:t>
                      </a:r>
                      <a:endParaRPr sz="900">
                        <a:latin typeface="Segoe UI"/>
                        <a:cs typeface="Segoe UI"/>
                      </a:endParaRPr>
                    </a:p>
                  </a:txBody>
                  <a:tcPr marL="0" marR="0" marT="19050" marB="0">
                    <a:lnL w="9525">
                      <a:solidFill>
                        <a:srgbClr val="000000"/>
                      </a:solidFill>
                      <a:prstDash val="solid"/>
                    </a:lnL>
                  </a:tcPr>
                </a:tc>
                <a:tc>
                  <a:txBody>
                    <a:bodyPr/>
                    <a:lstStyle/>
                    <a:p>
                      <a:pPr marR="20320" algn="r">
                        <a:lnSpc>
                          <a:spcPct val="100000"/>
                        </a:lnSpc>
                        <a:spcBef>
                          <a:spcPts val="150"/>
                        </a:spcBef>
                      </a:pPr>
                      <a:r>
                        <a:rPr sz="900" spc="-25" dirty="0">
                          <a:solidFill>
                            <a:srgbClr val="9C0006"/>
                          </a:solidFill>
                          <a:latin typeface="Segoe UI"/>
                          <a:cs typeface="Segoe UI"/>
                        </a:rPr>
                        <a:t>No</a:t>
                      </a:r>
                      <a:endParaRPr sz="900">
                        <a:latin typeface="Segoe UI"/>
                        <a:cs typeface="Segoe UI"/>
                      </a:endParaRPr>
                    </a:p>
                  </a:txBody>
                  <a:tcPr marL="0" marR="0" marT="19050" marB="0">
                    <a:lnR w="9525">
                      <a:solidFill>
                        <a:srgbClr val="000000"/>
                      </a:solidFill>
                      <a:prstDash val="solid"/>
                    </a:lnR>
                    <a:solidFill>
                      <a:srgbClr val="FFC6CE"/>
                    </a:solidFill>
                  </a:tcPr>
                </a:tc>
                <a:tc rowSpan="2">
                  <a:txBody>
                    <a:bodyPr/>
                    <a:lstStyle/>
                    <a:p>
                      <a:pPr marL="129539">
                        <a:lnSpc>
                          <a:spcPct val="100000"/>
                        </a:lnSpc>
                        <a:spcBef>
                          <a:spcPts val="150"/>
                        </a:spcBef>
                      </a:pPr>
                      <a:r>
                        <a:rPr sz="900" spc="-10" dirty="0">
                          <a:latin typeface="Segoe UI"/>
                          <a:cs typeface="Segoe UI"/>
                        </a:rPr>
                        <a:t>0.396</a:t>
                      </a:r>
                      <a:endParaRPr sz="900">
                        <a:latin typeface="Segoe UI"/>
                        <a:cs typeface="Segoe UI"/>
                      </a:endParaRPr>
                    </a:p>
                    <a:p>
                      <a:pPr marL="129539">
                        <a:lnSpc>
                          <a:spcPct val="100000"/>
                        </a:lnSpc>
                        <a:spcBef>
                          <a:spcPts val="320"/>
                        </a:spcBef>
                      </a:pPr>
                      <a:r>
                        <a:rPr sz="900" spc="-10" dirty="0">
                          <a:latin typeface="Segoe UI"/>
                          <a:cs typeface="Segoe UI"/>
                        </a:rPr>
                        <a:t>0.356</a:t>
                      </a:r>
                      <a:endParaRPr sz="900">
                        <a:latin typeface="Segoe UI"/>
                        <a:cs typeface="Segoe UI"/>
                      </a:endParaRPr>
                    </a:p>
                  </a:txBody>
                  <a:tcPr marL="0" marR="0" marT="19050" marB="0">
                    <a:lnL w="9525">
                      <a:solidFill>
                        <a:srgbClr val="000000"/>
                      </a:solidFill>
                      <a:prstDash val="solid"/>
                    </a:lnL>
                  </a:tcPr>
                </a:tc>
                <a:tc>
                  <a:txBody>
                    <a:bodyPr/>
                    <a:lstStyle/>
                    <a:p>
                      <a:pPr marR="19050" algn="r">
                        <a:lnSpc>
                          <a:spcPct val="100000"/>
                        </a:lnSpc>
                        <a:spcBef>
                          <a:spcPts val="150"/>
                        </a:spcBef>
                      </a:pPr>
                      <a:r>
                        <a:rPr sz="900" spc="-25" dirty="0">
                          <a:solidFill>
                            <a:srgbClr val="006000"/>
                          </a:solidFill>
                          <a:latin typeface="Segoe UI"/>
                          <a:cs typeface="Segoe UI"/>
                        </a:rPr>
                        <a:t>Yes</a:t>
                      </a:r>
                      <a:endParaRPr sz="900">
                        <a:latin typeface="Segoe UI"/>
                        <a:cs typeface="Segoe UI"/>
                      </a:endParaRPr>
                    </a:p>
                  </a:txBody>
                  <a:tcPr marL="0" marR="0" marT="19050" marB="0">
                    <a:lnR w="6350">
                      <a:solidFill>
                        <a:srgbClr val="000000"/>
                      </a:solidFill>
                      <a:prstDash val="solid"/>
                    </a:lnR>
                    <a:solidFill>
                      <a:srgbClr val="C5EECE"/>
                    </a:solidFill>
                  </a:tcPr>
                </a:tc>
                <a:extLst>
                  <a:ext uri="{0D108BD9-81ED-4DB2-BD59-A6C34878D82A}">
                    <a16:rowId xmlns:a16="http://schemas.microsoft.com/office/drawing/2014/main" val="10002"/>
                  </a:ext>
                </a:extLst>
              </a:tr>
              <a:tr h="180340">
                <a:tc vMerge="1">
                  <a:txBody>
                    <a:bodyPr/>
                    <a:lstStyle/>
                    <a:p>
                      <a:endParaRPr/>
                    </a:p>
                  </a:txBody>
                  <a:tcPr marL="0" marR="0" marT="19050" marB="0">
                    <a:lnL w="9525">
                      <a:solidFill>
                        <a:srgbClr val="000000"/>
                      </a:solidFill>
                      <a:prstDash val="solid"/>
                    </a:lnL>
                  </a:tcPr>
                </a:tc>
                <a:tc>
                  <a:txBody>
                    <a:bodyPr/>
                    <a:lstStyle/>
                    <a:p>
                      <a:pPr algn="ctr">
                        <a:lnSpc>
                          <a:spcPct val="100000"/>
                        </a:lnSpc>
                        <a:spcBef>
                          <a:spcPts val="110"/>
                        </a:spcBef>
                      </a:pPr>
                      <a:r>
                        <a:rPr sz="900" spc="-25" dirty="0">
                          <a:solidFill>
                            <a:srgbClr val="006000"/>
                          </a:solidFill>
                          <a:latin typeface="Segoe UI"/>
                          <a:cs typeface="Segoe UI"/>
                        </a:rPr>
                        <a:t>Yes</a:t>
                      </a:r>
                      <a:endParaRPr sz="900">
                        <a:latin typeface="Segoe UI"/>
                        <a:cs typeface="Segoe UI"/>
                      </a:endParaRPr>
                    </a:p>
                  </a:txBody>
                  <a:tcPr marL="0" marR="0" marT="13970"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tcPr>
                </a:tc>
                <a:tc>
                  <a:txBody>
                    <a:bodyPr/>
                    <a:lstStyle/>
                    <a:p>
                      <a:pPr marR="19050" algn="r">
                        <a:lnSpc>
                          <a:spcPct val="100000"/>
                        </a:lnSpc>
                        <a:spcBef>
                          <a:spcPts val="90"/>
                        </a:spcBef>
                      </a:pPr>
                      <a:r>
                        <a:rPr sz="900" spc="-25" dirty="0">
                          <a:solidFill>
                            <a:srgbClr val="006000"/>
                          </a:solidFill>
                          <a:latin typeface="Segoe UI"/>
                          <a:cs typeface="Segoe UI"/>
                        </a:rPr>
                        <a:t>Yes</a:t>
                      </a:r>
                      <a:endParaRPr sz="900">
                        <a:latin typeface="Segoe UI"/>
                        <a:cs typeface="Segoe UI"/>
                      </a:endParaRPr>
                    </a:p>
                  </a:txBody>
                  <a:tcPr marL="0" marR="0" marT="11430" marB="0">
                    <a:lnR w="9525">
                      <a:solidFill>
                        <a:srgbClr val="000000"/>
                      </a:solidFill>
                      <a:prstDash val="solid"/>
                    </a:lnR>
                    <a:solidFill>
                      <a:srgbClr val="C5EECE"/>
                    </a:solidFill>
                  </a:tcPr>
                </a:tc>
                <a:tc vMerge="1">
                  <a:txBody>
                    <a:bodyPr/>
                    <a:lstStyle/>
                    <a:p>
                      <a:endParaRPr/>
                    </a:p>
                  </a:txBody>
                  <a:tcPr marL="0" marR="0" marT="19050" marB="0">
                    <a:lnL w="9525">
                      <a:solidFill>
                        <a:srgbClr val="000000"/>
                      </a:solidFill>
                      <a:prstDash val="solid"/>
                    </a:lnL>
                  </a:tcPr>
                </a:tc>
                <a:tc>
                  <a:txBody>
                    <a:bodyPr/>
                    <a:lstStyle/>
                    <a:p>
                      <a:pPr marR="20320" algn="r">
                        <a:lnSpc>
                          <a:spcPct val="100000"/>
                        </a:lnSpc>
                        <a:spcBef>
                          <a:spcPts val="120"/>
                        </a:spcBef>
                      </a:pPr>
                      <a:r>
                        <a:rPr sz="900" spc="-25" dirty="0">
                          <a:solidFill>
                            <a:srgbClr val="9C0006"/>
                          </a:solidFill>
                          <a:latin typeface="Segoe UI"/>
                          <a:cs typeface="Segoe UI"/>
                        </a:rPr>
                        <a:t>No</a:t>
                      </a:r>
                      <a:endParaRPr sz="900">
                        <a:latin typeface="Segoe UI"/>
                        <a:cs typeface="Segoe UI"/>
                      </a:endParaRPr>
                    </a:p>
                  </a:txBody>
                  <a:tcPr marL="0" marR="0" marT="15240" marB="0">
                    <a:lnR w="9525">
                      <a:solidFill>
                        <a:srgbClr val="000000"/>
                      </a:solidFill>
                      <a:prstDash val="solid"/>
                    </a:lnR>
                    <a:solidFill>
                      <a:srgbClr val="FFC6CE"/>
                    </a:solidFill>
                  </a:tcPr>
                </a:tc>
                <a:tc vMerge="1">
                  <a:txBody>
                    <a:bodyPr/>
                    <a:lstStyle/>
                    <a:p>
                      <a:endParaRPr/>
                    </a:p>
                  </a:txBody>
                  <a:tcPr marL="0" marR="0" marT="19050" marB="0">
                    <a:lnL w="9525">
                      <a:solidFill>
                        <a:srgbClr val="000000"/>
                      </a:solidFill>
                      <a:prstDash val="solid"/>
                    </a:lnL>
                  </a:tcPr>
                </a:tc>
                <a:tc>
                  <a:txBody>
                    <a:bodyPr/>
                    <a:lstStyle/>
                    <a:p>
                      <a:pPr marR="20320" algn="r">
                        <a:lnSpc>
                          <a:spcPct val="100000"/>
                        </a:lnSpc>
                        <a:spcBef>
                          <a:spcPts val="120"/>
                        </a:spcBef>
                      </a:pPr>
                      <a:r>
                        <a:rPr sz="900" spc="-25" dirty="0">
                          <a:solidFill>
                            <a:srgbClr val="9C0006"/>
                          </a:solidFill>
                          <a:latin typeface="Segoe UI"/>
                          <a:cs typeface="Segoe UI"/>
                        </a:rPr>
                        <a:t>No</a:t>
                      </a:r>
                      <a:endParaRPr sz="900">
                        <a:latin typeface="Segoe UI"/>
                        <a:cs typeface="Segoe UI"/>
                      </a:endParaRPr>
                    </a:p>
                  </a:txBody>
                  <a:tcPr marL="0" marR="0" marT="15240" marB="0">
                    <a:lnR w="6350">
                      <a:solidFill>
                        <a:srgbClr val="000000"/>
                      </a:solidFill>
                      <a:prstDash val="solid"/>
                    </a:lnR>
                    <a:solidFill>
                      <a:srgbClr val="FFC6CE"/>
                    </a:solidFill>
                  </a:tcPr>
                </a:tc>
                <a:extLst>
                  <a:ext uri="{0D108BD9-81ED-4DB2-BD59-A6C34878D82A}">
                    <a16:rowId xmlns:a16="http://schemas.microsoft.com/office/drawing/2014/main" val="10003"/>
                  </a:ext>
                </a:extLst>
              </a:tr>
            </a:tbl>
          </a:graphicData>
        </a:graphic>
      </p:graphicFrame>
      <p:sp>
        <p:nvSpPr>
          <p:cNvPr id="25" name="object 25"/>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54</a:t>
            </a:fld>
            <a:endParaRPr spc="-25" dirty="0"/>
          </a:p>
        </p:txBody>
      </p:sp>
      <p:sp>
        <p:nvSpPr>
          <p:cNvPr id="22" name="object 22"/>
          <p:cNvSpPr txBox="1"/>
          <p:nvPr/>
        </p:nvSpPr>
        <p:spPr>
          <a:xfrm>
            <a:off x="3000480" y="4276568"/>
            <a:ext cx="2279015" cy="558800"/>
          </a:xfrm>
          <a:prstGeom prst="rect">
            <a:avLst/>
          </a:prstGeom>
        </p:spPr>
        <p:txBody>
          <a:bodyPr vert="horz" wrap="square" lIns="0" tIns="12700" rIns="0" bIns="0" rtlCol="0">
            <a:spAutoFit/>
          </a:bodyPr>
          <a:lstStyle/>
          <a:p>
            <a:pPr marL="12700" marR="5080" indent="762000">
              <a:lnSpc>
                <a:spcPct val="129600"/>
              </a:lnSpc>
              <a:spcBef>
                <a:spcPts val="100"/>
              </a:spcBef>
            </a:pPr>
            <a:r>
              <a:rPr sz="900" b="1" dirty="0">
                <a:latin typeface="Segoe UI"/>
                <a:cs typeface="Segoe UI"/>
              </a:rPr>
              <a:t>Product</a:t>
            </a:r>
            <a:r>
              <a:rPr sz="900" b="1" spc="-10" dirty="0">
                <a:latin typeface="Segoe UI"/>
                <a:cs typeface="Segoe UI"/>
              </a:rPr>
              <a:t> </a:t>
            </a:r>
            <a:r>
              <a:rPr sz="900" b="1" spc="-20" dirty="0">
                <a:latin typeface="Segoe UI"/>
                <a:cs typeface="Segoe UI"/>
              </a:rPr>
              <a:t>Name</a:t>
            </a:r>
            <a:r>
              <a:rPr sz="900" b="1" spc="500" dirty="0">
                <a:latin typeface="Segoe UI"/>
                <a:cs typeface="Segoe UI"/>
              </a:rPr>
              <a:t> </a:t>
            </a:r>
            <a:r>
              <a:rPr sz="900" dirty="0">
                <a:latin typeface="Segoe UI"/>
                <a:cs typeface="Segoe UI"/>
              </a:rPr>
              <a:t>HANSAPLAST</a:t>
            </a:r>
            <a:r>
              <a:rPr sz="900" spc="-10" dirty="0">
                <a:latin typeface="Segoe UI"/>
                <a:cs typeface="Segoe UI"/>
              </a:rPr>
              <a:t> </a:t>
            </a:r>
            <a:r>
              <a:rPr sz="900" dirty="0">
                <a:latin typeface="Segoe UI"/>
                <a:cs typeface="Segoe UI"/>
              </a:rPr>
              <a:t>SPRUEHPFLASTER</a:t>
            </a:r>
            <a:r>
              <a:rPr sz="900" spc="35" dirty="0">
                <a:latin typeface="Segoe UI"/>
                <a:cs typeface="Segoe UI"/>
              </a:rPr>
              <a:t> </a:t>
            </a:r>
            <a:r>
              <a:rPr sz="900" dirty="0">
                <a:latin typeface="Segoe UI"/>
                <a:cs typeface="Segoe UI"/>
              </a:rPr>
              <a:t>SPRAY</a:t>
            </a:r>
            <a:r>
              <a:rPr sz="900" spc="20" dirty="0">
                <a:latin typeface="Segoe UI"/>
                <a:cs typeface="Segoe UI"/>
              </a:rPr>
              <a:t> </a:t>
            </a:r>
            <a:r>
              <a:rPr sz="900" dirty="0">
                <a:latin typeface="Segoe UI"/>
                <a:cs typeface="Segoe UI"/>
              </a:rPr>
              <a:t>1</a:t>
            </a:r>
            <a:r>
              <a:rPr sz="900" spc="35" dirty="0">
                <a:latin typeface="Segoe UI"/>
                <a:cs typeface="Segoe UI"/>
              </a:rPr>
              <a:t> </a:t>
            </a:r>
            <a:r>
              <a:rPr sz="900" spc="-25" dirty="0">
                <a:latin typeface="Segoe UI"/>
                <a:cs typeface="Segoe UI"/>
              </a:rPr>
              <a:t>ST </a:t>
            </a:r>
            <a:r>
              <a:rPr sz="900" spc="-10" dirty="0">
                <a:latin typeface="Segoe UI"/>
                <a:cs typeface="Segoe UI"/>
              </a:rPr>
              <a:t>EIGENMARKE</a:t>
            </a:r>
            <a:r>
              <a:rPr sz="900" spc="10" dirty="0">
                <a:latin typeface="Segoe UI"/>
                <a:cs typeface="Segoe UI"/>
              </a:rPr>
              <a:t> </a:t>
            </a:r>
            <a:r>
              <a:rPr sz="900" dirty="0">
                <a:latin typeface="Segoe UI"/>
                <a:cs typeface="Segoe UI"/>
              </a:rPr>
              <a:t>1</a:t>
            </a:r>
            <a:r>
              <a:rPr sz="900" spc="35" dirty="0">
                <a:latin typeface="Segoe UI"/>
                <a:cs typeface="Segoe UI"/>
              </a:rPr>
              <a:t> </a:t>
            </a:r>
            <a:r>
              <a:rPr sz="900" spc="-35" dirty="0">
                <a:latin typeface="Segoe UI"/>
                <a:cs typeface="Segoe UI"/>
              </a:rPr>
              <a:t>ST</a:t>
            </a:r>
            <a:endParaRPr sz="900">
              <a:latin typeface="Segoe UI"/>
              <a:cs typeface="Segoe UI"/>
            </a:endParaRPr>
          </a:p>
        </p:txBody>
      </p:sp>
      <p:sp>
        <p:nvSpPr>
          <p:cNvPr id="23" name="object 23"/>
          <p:cNvSpPr txBox="1"/>
          <p:nvPr/>
        </p:nvSpPr>
        <p:spPr>
          <a:xfrm>
            <a:off x="5350133" y="4276568"/>
            <a:ext cx="387985" cy="558800"/>
          </a:xfrm>
          <a:prstGeom prst="rect">
            <a:avLst/>
          </a:prstGeom>
        </p:spPr>
        <p:txBody>
          <a:bodyPr vert="horz" wrap="square" lIns="0" tIns="53340" rIns="0" bIns="0" rtlCol="0">
            <a:spAutoFit/>
          </a:bodyPr>
          <a:lstStyle/>
          <a:p>
            <a:pPr marL="12700">
              <a:lnSpc>
                <a:spcPct val="100000"/>
              </a:lnSpc>
              <a:spcBef>
                <a:spcPts val="420"/>
              </a:spcBef>
            </a:pPr>
            <a:r>
              <a:rPr sz="900" b="1" dirty="0">
                <a:latin typeface="Segoe UI"/>
                <a:cs typeface="Segoe UI"/>
              </a:rPr>
              <a:t>Adj </a:t>
            </a:r>
            <a:r>
              <a:rPr sz="900" b="1" spc="-25" dirty="0">
                <a:latin typeface="Segoe UI"/>
                <a:cs typeface="Segoe UI"/>
              </a:rPr>
              <a:t>R2</a:t>
            </a:r>
            <a:endParaRPr sz="900">
              <a:latin typeface="Segoe UI"/>
              <a:cs typeface="Segoe UI"/>
            </a:endParaRPr>
          </a:p>
          <a:p>
            <a:pPr marL="62865">
              <a:lnSpc>
                <a:spcPct val="100000"/>
              </a:lnSpc>
              <a:spcBef>
                <a:spcPts val="320"/>
              </a:spcBef>
            </a:pPr>
            <a:r>
              <a:rPr sz="900" spc="-10" dirty="0">
                <a:latin typeface="Segoe UI"/>
                <a:cs typeface="Segoe UI"/>
              </a:rPr>
              <a:t>78.6%</a:t>
            </a:r>
            <a:endParaRPr sz="900">
              <a:latin typeface="Segoe UI"/>
              <a:cs typeface="Segoe UI"/>
            </a:endParaRPr>
          </a:p>
          <a:p>
            <a:pPr marL="62865">
              <a:lnSpc>
                <a:spcPct val="100000"/>
              </a:lnSpc>
              <a:spcBef>
                <a:spcPts val="320"/>
              </a:spcBef>
            </a:pPr>
            <a:r>
              <a:rPr sz="900" spc="-10" dirty="0">
                <a:latin typeface="Segoe UI"/>
                <a:cs typeface="Segoe UI"/>
              </a:rPr>
              <a:t>47.7%</a:t>
            </a:r>
            <a:endParaRPr sz="900">
              <a:latin typeface="Segoe UI"/>
              <a:cs typeface="Segoe UI"/>
            </a:endParaRPr>
          </a:p>
        </p:txBody>
      </p:sp>
      <p:sp>
        <p:nvSpPr>
          <p:cNvPr id="24" name="object 24"/>
          <p:cNvSpPr txBox="1"/>
          <p:nvPr/>
        </p:nvSpPr>
        <p:spPr>
          <a:xfrm>
            <a:off x="931203" y="5071669"/>
            <a:ext cx="10403205" cy="1082675"/>
          </a:xfrm>
          <a:prstGeom prst="rect">
            <a:avLst/>
          </a:prstGeom>
        </p:spPr>
        <p:txBody>
          <a:bodyPr vert="horz" wrap="square" lIns="0" tIns="12065" rIns="0" bIns="0" rtlCol="0">
            <a:spAutoFit/>
          </a:bodyPr>
          <a:lstStyle/>
          <a:p>
            <a:pPr marL="412115" marR="5080" indent="-400050">
              <a:lnSpc>
                <a:spcPct val="100000"/>
              </a:lnSpc>
              <a:spcBef>
                <a:spcPts val="95"/>
              </a:spcBef>
              <a:buAutoNum type="romanLcPeriod"/>
              <a:tabLst>
                <a:tab pos="412115" algn="l"/>
                <a:tab pos="412750" algn="l"/>
              </a:tabLst>
            </a:pPr>
            <a:r>
              <a:rPr sz="1400" dirty="0">
                <a:solidFill>
                  <a:srgbClr val="2C2C2C"/>
                </a:solidFill>
                <a:latin typeface="Segoe UI"/>
                <a:cs typeface="Segoe UI"/>
              </a:rPr>
              <a:t>Segment</a:t>
            </a:r>
            <a:r>
              <a:rPr sz="1400" spc="-35" dirty="0">
                <a:solidFill>
                  <a:srgbClr val="2C2C2C"/>
                </a:solidFill>
                <a:latin typeface="Segoe UI"/>
                <a:cs typeface="Segoe UI"/>
              </a:rPr>
              <a:t> </a:t>
            </a:r>
            <a:r>
              <a:rPr sz="1400" dirty="0">
                <a:solidFill>
                  <a:srgbClr val="2C2C2C"/>
                </a:solidFill>
                <a:latin typeface="Segoe UI"/>
                <a:cs typeface="Segoe UI"/>
              </a:rPr>
              <a:t>is</a:t>
            </a:r>
            <a:r>
              <a:rPr sz="1400" spc="-35" dirty="0">
                <a:solidFill>
                  <a:srgbClr val="2C2C2C"/>
                </a:solidFill>
                <a:latin typeface="Segoe UI"/>
                <a:cs typeface="Segoe UI"/>
              </a:rPr>
              <a:t> </a:t>
            </a:r>
            <a:r>
              <a:rPr sz="1400" dirty="0">
                <a:solidFill>
                  <a:srgbClr val="2C2C2C"/>
                </a:solidFill>
                <a:latin typeface="Segoe UI"/>
                <a:cs typeface="Segoe UI"/>
              </a:rPr>
              <a:t>more</a:t>
            </a:r>
            <a:r>
              <a:rPr sz="1400" spc="-35" dirty="0">
                <a:solidFill>
                  <a:srgbClr val="2C2C2C"/>
                </a:solidFill>
                <a:latin typeface="Segoe UI"/>
                <a:cs typeface="Segoe UI"/>
              </a:rPr>
              <a:t> </a:t>
            </a:r>
            <a:r>
              <a:rPr sz="1400" dirty="0">
                <a:solidFill>
                  <a:srgbClr val="2C2C2C"/>
                </a:solidFill>
                <a:latin typeface="Segoe UI"/>
                <a:cs typeface="Segoe UI"/>
              </a:rPr>
              <a:t>price</a:t>
            </a:r>
            <a:r>
              <a:rPr sz="1400" spc="-25" dirty="0">
                <a:solidFill>
                  <a:srgbClr val="2C2C2C"/>
                </a:solidFill>
                <a:latin typeface="Segoe UI"/>
                <a:cs typeface="Segoe UI"/>
              </a:rPr>
              <a:t> </a:t>
            </a:r>
            <a:r>
              <a:rPr sz="1400" dirty="0">
                <a:solidFill>
                  <a:srgbClr val="2C2C2C"/>
                </a:solidFill>
                <a:latin typeface="Segoe UI"/>
                <a:cs typeface="Segoe UI"/>
              </a:rPr>
              <a:t>inelastic,</a:t>
            </a:r>
            <a:r>
              <a:rPr sz="1400" spc="-35" dirty="0">
                <a:solidFill>
                  <a:srgbClr val="2C2C2C"/>
                </a:solidFill>
                <a:latin typeface="Segoe UI"/>
                <a:cs typeface="Segoe UI"/>
              </a:rPr>
              <a:t> </a:t>
            </a:r>
            <a:r>
              <a:rPr sz="1400" dirty="0">
                <a:solidFill>
                  <a:srgbClr val="2C2C2C"/>
                </a:solidFill>
                <a:latin typeface="Segoe UI"/>
                <a:cs typeface="Segoe UI"/>
              </a:rPr>
              <a:t>and</a:t>
            </a:r>
            <a:r>
              <a:rPr sz="1400" spc="-45" dirty="0">
                <a:solidFill>
                  <a:srgbClr val="2C2C2C"/>
                </a:solidFill>
                <a:latin typeface="Segoe UI"/>
                <a:cs typeface="Segoe UI"/>
              </a:rPr>
              <a:t> </a:t>
            </a:r>
            <a:r>
              <a:rPr sz="1400" dirty="0">
                <a:solidFill>
                  <a:srgbClr val="2C2C2C"/>
                </a:solidFill>
                <a:latin typeface="Segoe UI"/>
                <a:cs typeface="Segoe UI"/>
              </a:rPr>
              <a:t>BDF</a:t>
            </a:r>
            <a:r>
              <a:rPr sz="1400" spc="-35" dirty="0">
                <a:solidFill>
                  <a:srgbClr val="2C2C2C"/>
                </a:solidFill>
                <a:latin typeface="Segoe UI"/>
                <a:cs typeface="Segoe UI"/>
              </a:rPr>
              <a:t> </a:t>
            </a:r>
            <a:r>
              <a:rPr sz="1400" dirty="0">
                <a:solidFill>
                  <a:srgbClr val="2C2C2C"/>
                </a:solidFill>
                <a:latin typeface="Segoe UI"/>
                <a:cs typeface="Segoe UI"/>
              </a:rPr>
              <a:t>can</a:t>
            </a:r>
            <a:r>
              <a:rPr sz="1400" spc="-40" dirty="0">
                <a:solidFill>
                  <a:srgbClr val="2C2C2C"/>
                </a:solidFill>
                <a:latin typeface="Segoe UI"/>
                <a:cs typeface="Segoe UI"/>
              </a:rPr>
              <a:t> </a:t>
            </a:r>
            <a:r>
              <a:rPr sz="1400" dirty="0">
                <a:solidFill>
                  <a:srgbClr val="2C2C2C"/>
                </a:solidFill>
                <a:latin typeface="Segoe UI"/>
                <a:cs typeface="Segoe UI"/>
              </a:rPr>
              <a:t>increase</a:t>
            </a:r>
            <a:r>
              <a:rPr sz="1400" spc="-30" dirty="0">
                <a:solidFill>
                  <a:srgbClr val="2C2C2C"/>
                </a:solidFill>
                <a:latin typeface="Segoe UI"/>
                <a:cs typeface="Segoe UI"/>
              </a:rPr>
              <a:t> </a:t>
            </a:r>
            <a:r>
              <a:rPr sz="1400" dirty="0">
                <a:solidFill>
                  <a:srgbClr val="2C2C2C"/>
                </a:solidFill>
                <a:latin typeface="Segoe UI"/>
                <a:cs typeface="Segoe UI"/>
              </a:rPr>
              <a:t>price</a:t>
            </a:r>
            <a:r>
              <a:rPr sz="1400" spc="-25" dirty="0">
                <a:solidFill>
                  <a:srgbClr val="2C2C2C"/>
                </a:solidFill>
                <a:latin typeface="Segoe UI"/>
                <a:cs typeface="Segoe UI"/>
              </a:rPr>
              <a:t> </a:t>
            </a:r>
            <a:r>
              <a:rPr sz="1400" dirty="0">
                <a:solidFill>
                  <a:srgbClr val="2C2C2C"/>
                </a:solidFill>
                <a:latin typeface="Segoe UI"/>
                <a:cs typeface="Segoe UI"/>
              </a:rPr>
              <a:t>for</a:t>
            </a:r>
            <a:r>
              <a:rPr sz="1400" spc="-35" dirty="0">
                <a:solidFill>
                  <a:srgbClr val="2C2C2C"/>
                </a:solidFill>
                <a:latin typeface="Segoe UI"/>
                <a:cs typeface="Segoe UI"/>
              </a:rPr>
              <a:t> </a:t>
            </a:r>
            <a:r>
              <a:rPr sz="1400" dirty="0">
                <a:solidFill>
                  <a:srgbClr val="2C2C2C"/>
                </a:solidFill>
                <a:latin typeface="Segoe UI"/>
                <a:cs typeface="Segoe UI"/>
              </a:rPr>
              <a:t>its</a:t>
            </a:r>
            <a:r>
              <a:rPr sz="1400" spc="-35" dirty="0">
                <a:solidFill>
                  <a:srgbClr val="2C2C2C"/>
                </a:solidFill>
                <a:latin typeface="Segoe UI"/>
                <a:cs typeface="Segoe UI"/>
              </a:rPr>
              <a:t> </a:t>
            </a:r>
            <a:r>
              <a:rPr sz="1400" dirty="0">
                <a:solidFill>
                  <a:srgbClr val="2C2C2C"/>
                </a:solidFill>
                <a:latin typeface="Segoe UI"/>
                <a:cs typeface="Segoe UI"/>
              </a:rPr>
              <a:t>product</a:t>
            </a:r>
            <a:r>
              <a:rPr sz="1400" spc="-30" dirty="0">
                <a:solidFill>
                  <a:srgbClr val="2C2C2C"/>
                </a:solidFill>
                <a:latin typeface="Segoe UI"/>
                <a:cs typeface="Segoe UI"/>
              </a:rPr>
              <a:t> </a:t>
            </a:r>
            <a:r>
              <a:rPr sz="1400" dirty="0">
                <a:solidFill>
                  <a:srgbClr val="2C2C2C"/>
                </a:solidFill>
                <a:latin typeface="Segoe UI"/>
                <a:cs typeface="Segoe UI"/>
              </a:rPr>
              <a:t>HANSAPLAST</a:t>
            </a:r>
            <a:r>
              <a:rPr sz="1400" spc="-15" dirty="0">
                <a:solidFill>
                  <a:srgbClr val="2C2C2C"/>
                </a:solidFill>
                <a:latin typeface="Segoe UI"/>
                <a:cs typeface="Segoe UI"/>
              </a:rPr>
              <a:t> </a:t>
            </a:r>
            <a:r>
              <a:rPr sz="1400" dirty="0">
                <a:solidFill>
                  <a:srgbClr val="2C2C2C"/>
                </a:solidFill>
                <a:latin typeface="Segoe UI"/>
                <a:cs typeface="Segoe UI"/>
              </a:rPr>
              <a:t>SPRUEHPFLASTER</a:t>
            </a:r>
            <a:r>
              <a:rPr sz="1400" spc="-15" dirty="0">
                <a:solidFill>
                  <a:srgbClr val="2C2C2C"/>
                </a:solidFill>
                <a:latin typeface="Segoe UI"/>
                <a:cs typeface="Segoe UI"/>
              </a:rPr>
              <a:t> </a:t>
            </a:r>
            <a:r>
              <a:rPr sz="1400" spc="-10" dirty="0">
                <a:solidFill>
                  <a:srgbClr val="2C2C2C"/>
                </a:solidFill>
                <a:latin typeface="Segoe UI"/>
                <a:cs typeface="Segoe UI"/>
              </a:rPr>
              <a:t>SPRAY</a:t>
            </a:r>
            <a:r>
              <a:rPr sz="1400" spc="-20" dirty="0">
                <a:solidFill>
                  <a:srgbClr val="2C2C2C"/>
                </a:solidFill>
                <a:latin typeface="Segoe UI"/>
                <a:cs typeface="Segoe UI"/>
              </a:rPr>
              <a:t> </a:t>
            </a:r>
            <a:r>
              <a:rPr sz="1400" dirty="0">
                <a:solidFill>
                  <a:srgbClr val="2C2C2C"/>
                </a:solidFill>
                <a:latin typeface="Segoe UI"/>
                <a:cs typeface="Segoe UI"/>
              </a:rPr>
              <a:t>1</a:t>
            </a:r>
            <a:r>
              <a:rPr sz="1400" spc="-45" dirty="0">
                <a:solidFill>
                  <a:srgbClr val="2C2C2C"/>
                </a:solidFill>
                <a:latin typeface="Segoe UI"/>
                <a:cs typeface="Segoe UI"/>
              </a:rPr>
              <a:t> </a:t>
            </a:r>
            <a:r>
              <a:rPr sz="1400" dirty="0">
                <a:solidFill>
                  <a:srgbClr val="2C2C2C"/>
                </a:solidFill>
                <a:latin typeface="Segoe UI"/>
                <a:cs typeface="Segoe UI"/>
              </a:rPr>
              <a:t>ST</a:t>
            </a:r>
            <a:r>
              <a:rPr sz="1400" spc="-30" dirty="0">
                <a:solidFill>
                  <a:srgbClr val="2C2C2C"/>
                </a:solidFill>
                <a:latin typeface="Segoe UI"/>
                <a:cs typeface="Segoe UI"/>
              </a:rPr>
              <a:t> </a:t>
            </a:r>
            <a:r>
              <a:rPr sz="1400" dirty="0">
                <a:solidFill>
                  <a:srgbClr val="2C2C2C"/>
                </a:solidFill>
                <a:latin typeface="Segoe UI"/>
                <a:cs typeface="Segoe UI"/>
              </a:rPr>
              <a:t>and</a:t>
            </a:r>
            <a:r>
              <a:rPr sz="1400" spc="-50" dirty="0">
                <a:solidFill>
                  <a:srgbClr val="2C2C2C"/>
                </a:solidFill>
                <a:latin typeface="Segoe UI"/>
                <a:cs typeface="Segoe UI"/>
              </a:rPr>
              <a:t> </a:t>
            </a:r>
            <a:r>
              <a:rPr sz="1400" spc="-25" dirty="0">
                <a:solidFill>
                  <a:srgbClr val="2C2C2C"/>
                </a:solidFill>
                <a:latin typeface="Segoe UI"/>
                <a:cs typeface="Segoe UI"/>
              </a:rPr>
              <a:t>get </a:t>
            </a:r>
            <a:r>
              <a:rPr sz="1400" dirty="0">
                <a:solidFill>
                  <a:srgbClr val="2C2C2C"/>
                </a:solidFill>
                <a:latin typeface="Segoe UI"/>
                <a:cs typeface="Segoe UI"/>
              </a:rPr>
              <a:t>increase</a:t>
            </a:r>
            <a:r>
              <a:rPr sz="1400" spc="-30" dirty="0">
                <a:solidFill>
                  <a:srgbClr val="2C2C2C"/>
                </a:solidFill>
                <a:latin typeface="Segoe UI"/>
                <a:cs typeface="Segoe UI"/>
              </a:rPr>
              <a:t> </a:t>
            </a:r>
            <a:r>
              <a:rPr sz="1400" dirty="0">
                <a:solidFill>
                  <a:srgbClr val="2C2C2C"/>
                </a:solidFill>
                <a:latin typeface="Segoe UI"/>
                <a:cs typeface="Segoe UI"/>
              </a:rPr>
              <a:t>in</a:t>
            </a:r>
            <a:r>
              <a:rPr sz="1400" spc="-35" dirty="0">
                <a:solidFill>
                  <a:srgbClr val="2C2C2C"/>
                </a:solidFill>
                <a:latin typeface="Segoe UI"/>
                <a:cs typeface="Segoe UI"/>
              </a:rPr>
              <a:t> </a:t>
            </a:r>
            <a:r>
              <a:rPr sz="1400" dirty="0">
                <a:solidFill>
                  <a:srgbClr val="2C2C2C"/>
                </a:solidFill>
                <a:latin typeface="Segoe UI"/>
                <a:cs typeface="Segoe UI"/>
              </a:rPr>
              <a:t>the</a:t>
            </a:r>
            <a:r>
              <a:rPr sz="1400" spc="-35" dirty="0">
                <a:solidFill>
                  <a:srgbClr val="2C2C2C"/>
                </a:solidFill>
                <a:latin typeface="Segoe UI"/>
                <a:cs typeface="Segoe UI"/>
              </a:rPr>
              <a:t> </a:t>
            </a:r>
            <a:r>
              <a:rPr sz="1400" dirty="0">
                <a:solidFill>
                  <a:srgbClr val="2C2C2C"/>
                </a:solidFill>
                <a:latin typeface="Segoe UI"/>
                <a:cs typeface="Segoe UI"/>
              </a:rPr>
              <a:t>demand</a:t>
            </a:r>
            <a:r>
              <a:rPr sz="1400" spc="-35" dirty="0">
                <a:solidFill>
                  <a:srgbClr val="2C2C2C"/>
                </a:solidFill>
                <a:latin typeface="Segoe UI"/>
                <a:cs typeface="Segoe UI"/>
              </a:rPr>
              <a:t> </a:t>
            </a:r>
            <a:r>
              <a:rPr sz="1400" dirty="0">
                <a:solidFill>
                  <a:srgbClr val="2C2C2C"/>
                </a:solidFill>
                <a:latin typeface="Segoe UI"/>
                <a:cs typeface="Segoe UI"/>
              </a:rPr>
              <a:t>from</a:t>
            </a:r>
            <a:r>
              <a:rPr sz="1400" spc="-40" dirty="0">
                <a:solidFill>
                  <a:srgbClr val="2C2C2C"/>
                </a:solidFill>
                <a:latin typeface="Segoe UI"/>
                <a:cs typeface="Segoe UI"/>
              </a:rPr>
              <a:t> </a:t>
            </a:r>
            <a:r>
              <a:rPr sz="1400" dirty="0">
                <a:solidFill>
                  <a:srgbClr val="2C2C2C"/>
                </a:solidFill>
                <a:latin typeface="Segoe UI"/>
                <a:cs typeface="Segoe UI"/>
              </a:rPr>
              <a:t>the</a:t>
            </a:r>
            <a:r>
              <a:rPr sz="1400" spc="-35" dirty="0">
                <a:solidFill>
                  <a:srgbClr val="2C2C2C"/>
                </a:solidFill>
                <a:latin typeface="Segoe UI"/>
                <a:cs typeface="Segoe UI"/>
              </a:rPr>
              <a:t> </a:t>
            </a:r>
            <a:r>
              <a:rPr sz="1400" spc="-10" dirty="0">
                <a:solidFill>
                  <a:srgbClr val="2C2C2C"/>
                </a:solidFill>
                <a:latin typeface="Segoe UI"/>
                <a:cs typeface="Segoe UI"/>
              </a:rPr>
              <a:t>customers</a:t>
            </a:r>
            <a:endParaRPr sz="1400">
              <a:latin typeface="Segoe UI"/>
              <a:cs typeface="Segoe UI"/>
            </a:endParaRPr>
          </a:p>
          <a:p>
            <a:pPr marL="412115" indent="-400050">
              <a:lnSpc>
                <a:spcPct val="100000"/>
              </a:lnSpc>
              <a:spcBef>
                <a:spcPts val="805"/>
              </a:spcBef>
              <a:buAutoNum type="romanLcPeriod"/>
              <a:tabLst>
                <a:tab pos="412115" algn="l"/>
                <a:tab pos="412750" algn="l"/>
              </a:tabLst>
            </a:pPr>
            <a:r>
              <a:rPr sz="1400" dirty="0">
                <a:solidFill>
                  <a:srgbClr val="2C2C2C"/>
                </a:solidFill>
                <a:latin typeface="Segoe UI"/>
                <a:cs typeface="Segoe UI"/>
              </a:rPr>
              <a:t>Further</a:t>
            </a:r>
            <a:r>
              <a:rPr sz="1400" spc="-35" dirty="0">
                <a:solidFill>
                  <a:srgbClr val="2C2C2C"/>
                </a:solidFill>
                <a:latin typeface="Segoe UI"/>
                <a:cs typeface="Segoe UI"/>
              </a:rPr>
              <a:t> </a:t>
            </a:r>
            <a:r>
              <a:rPr sz="1400" dirty="0">
                <a:solidFill>
                  <a:srgbClr val="2C2C2C"/>
                </a:solidFill>
                <a:latin typeface="Segoe UI"/>
                <a:cs typeface="Segoe UI"/>
              </a:rPr>
              <a:t>increase</a:t>
            </a:r>
            <a:r>
              <a:rPr sz="1400" spc="-30" dirty="0">
                <a:solidFill>
                  <a:srgbClr val="2C2C2C"/>
                </a:solidFill>
                <a:latin typeface="Segoe UI"/>
                <a:cs typeface="Segoe UI"/>
              </a:rPr>
              <a:t> </a:t>
            </a:r>
            <a:r>
              <a:rPr sz="1400" dirty="0">
                <a:solidFill>
                  <a:srgbClr val="2C2C2C"/>
                </a:solidFill>
                <a:latin typeface="Segoe UI"/>
                <a:cs typeface="Segoe UI"/>
              </a:rPr>
              <a:t>in</a:t>
            </a:r>
            <a:r>
              <a:rPr sz="1400" spc="-35" dirty="0">
                <a:solidFill>
                  <a:srgbClr val="2C2C2C"/>
                </a:solidFill>
                <a:latin typeface="Segoe UI"/>
                <a:cs typeface="Segoe UI"/>
              </a:rPr>
              <a:t> </a:t>
            </a:r>
            <a:r>
              <a:rPr sz="1400" dirty="0">
                <a:solidFill>
                  <a:srgbClr val="2C2C2C"/>
                </a:solidFill>
                <a:latin typeface="Segoe UI"/>
                <a:cs typeface="Segoe UI"/>
              </a:rPr>
              <a:t>TDP</a:t>
            </a:r>
            <a:r>
              <a:rPr sz="1400" spc="-20" dirty="0">
                <a:solidFill>
                  <a:srgbClr val="2C2C2C"/>
                </a:solidFill>
                <a:latin typeface="Segoe UI"/>
                <a:cs typeface="Segoe UI"/>
              </a:rPr>
              <a:t> </a:t>
            </a:r>
            <a:r>
              <a:rPr sz="1400" dirty="0">
                <a:solidFill>
                  <a:srgbClr val="2C2C2C"/>
                </a:solidFill>
                <a:latin typeface="Segoe UI"/>
                <a:cs typeface="Segoe UI"/>
              </a:rPr>
              <a:t>will</a:t>
            </a:r>
            <a:r>
              <a:rPr sz="1400" spc="-35" dirty="0">
                <a:solidFill>
                  <a:srgbClr val="2C2C2C"/>
                </a:solidFill>
                <a:latin typeface="Segoe UI"/>
                <a:cs typeface="Segoe UI"/>
              </a:rPr>
              <a:t> </a:t>
            </a:r>
            <a:r>
              <a:rPr sz="1400" dirty="0">
                <a:solidFill>
                  <a:srgbClr val="2C2C2C"/>
                </a:solidFill>
                <a:latin typeface="Segoe UI"/>
                <a:cs typeface="Segoe UI"/>
              </a:rPr>
              <a:t>also</a:t>
            </a:r>
            <a:r>
              <a:rPr sz="1400" spc="-30" dirty="0">
                <a:solidFill>
                  <a:srgbClr val="2C2C2C"/>
                </a:solidFill>
                <a:latin typeface="Segoe UI"/>
                <a:cs typeface="Segoe UI"/>
              </a:rPr>
              <a:t> </a:t>
            </a:r>
            <a:r>
              <a:rPr sz="1400" dirty="0">
                <a:solidFill>
                  <a:srgbClr val="2C2C2C"/>
                </a:solidFill>
                <a:latin typeface="Segoe UI"/>
                <a:cs typeface="Segoe UI"/>
              </a:rPr>
              <a:t>provide</a:t>
            </a:r>
            <a:r>
              <a:rPr sz="1400" spc="-15" dirty="0">
                <a:solidFill>
                  <a:srgbClr val="2C2C2C"/>
                </a:solidFill>
                <a:latin typeface="Segoe UI"/>
                <a:cs typeface="Segoe UI"/>
              </a:rPr>
              <a:t> </a:t>
            </a:r>
            <a:r>
              <a:rPr sz="1400" dirty="0">
                <a:solidFill>
                  <a:srgbClr val="2C2C2C"/>
                </a:solidFill>
                <a:latin typeface="Segoe UI"/>
                <a:cs typeface="Segoe UI"/>
              </a:rPr>
              <a:t>sizable</a:t>
            </a:r>
            <a:r>
              <a:rPr sz="1400" spc="-15" dirty="0">
                <a:solidFill>
                  <a:srgbClr val="2C2C2C"/>
                </a:solidFill>
                <a:latin typeface="Segoe UI"/>
                <a:cs typeface="Segoe UI"/>
              </a:rPr>
              <a:t> </a:t>
            </a:r>
            <a:r>
              <a:rPr sz="1400" dirty="0">
                <a:solidFill>
                  <a:srgbClr val="2C2C2C"/>
                </a:solidFill>
                <a:latin typeface="Segoe UI"/>
                <a:cs typeface="Segoe UI"/>
              </a:rPr>
              <a:t>positive</a:t>
            </a:r>
            <a:r>
              <a:rPr sz="1400" spc="-15" dirty="0">
                <a:solidFill>
                  <a:srgbClr val="2C2C2C"/>
                </a:solidFill>
                <a:latin typeface="Segoe UI"/>
                <a:cs typeface="Segoe UI"/>
              </a:rPr>
              <a:t> </a:t>
            </a:r>
            <a:r>
              <a:rPr sz="1400" dirty="0">
                <a:solidFill>
                  <a:srgbClr val="2C2C2C"/>
                </a:solidFill>
                <a:latin typeface="Segoe UI"/>
                <a:cs typeface="Segoe UI"/>
              </a:rPr>
              <a:t>impact</a:t>
            </a:r>
            <a:r>
              <a:rPr sz="1400" spc="-40" dirty="0">
                <a:solidFill>
                  <a:srgbClr val="2C2C2C"/>
                </a:solidFill>
                <a:latin typeface="Segoe UI"/>
                <a:cs typeface="Segoe UI"/>
              </a:rPr>
              <a:t> </a:t>
            </a:r>
            <a:r>
              <a:rPr sz="1400" dirty="0">
                <a:solidFill>
                  <a:srgbClr val="2C2C2C"/>
                </a:solidFill>
                <a:latin typeface="Segoe UI"/>
                <a:cs typeface="Segoe UI"/>
              </a:rPr>
              <a:t>on</a:t>
            </a:r>
            <a:r>
              <a:rPr sz="1400" spc="-40" dirty="0">
                <a:solidFill>
                  <a:srgbClr val="2C2C2C"/>
                </a:solidFill>
                <a:latin typeface="Segoe UI"/>
                <a:cs typeface="Segoe UI"/>
              </a:rPr>
              <a:t> </a:t>
            </a:r>
            <a:r>
              <a:rPr sz="1400" dirty="0">
                <a:solidFill>
                  <a:srgbClr val="2C2C2C"/>
                </a:solidFill>
                <a:latin typeface="Segoe UI"/>
                <a:cs typeface="Segoe UI"/>
              </a:rPr>
              <a:t>sales</a:t>
            </a:r>
            <a:r>
              <a:rPr sz="1400" spc="-15" dirty="0">
                <a:solidFill>
                  <a:srgbClr val="2C2C2C"/>
                </a:solidFill>
                <a:latin typeface="Segoe UI"/>
                <a:cs typeface="Segoe UI"/>
              </a:rPr>
              <a:t> </a:t>
            </a:r>
            <a:r>
              <a:rPr sz="1400" dirty="0">
                <a:solidFill>
                  <a:srgbClr val="2C2C2C"/>
                </a:solidFill>
                <a:latin typeface="Segoe UI"/>
                <a:cs typeface="Segoe UI"/>
              </a:rPr>
              <a:t>volume</a:t>
            </a:r>
            <a:r>
              <a:rPr sz="1400" spc="-35" dirty="0">
                <a:solidFill>
                  <a:srgbClr val="2C2C2C"/>
                </a:solidFill>
                <a:latin typeface="Segoe UI"/>
                <a:cs typeface="Segoe UI"/>
              </a:rPr>
              <a:t> </a:t>
            </a:r>
            <a:r>
              <a:rPr sz="1400" dirty="0">
                <a:solidFill>
                  <a:srgbClr val="2C2C2C"/>
                </a:solidFill>
                <a:latin typeface="Segoe UI"/>
                <a:cs typeface="Segoe UI"/>
              </a:rPr>
              <a:t>(ex.</a:t>
            </a:r>
            <a:r>
              <a:rPr sz="1400" spc="-40" dirty="0">
                <a:solidFill>
                  <a:srgbClr val="2C2C2C"/>
                </a:solidFill>
                <a:latin typeface="Segoe UI"/>
                <a:cs typeface="Segoe UI"/>
              </a:rPr>
              <a:t> </a:t>
            </a:r>
            <a:r>
              <a:rPr sz="1400" dirty="0">
                <a:solidFill>
                  <a:srgbClr val="2C2C2C"/>
                </a:solidFill>
                <a:latin typeface="Segoe UI"/>
                <a:cs typeface="Segoe UI"/>
              </a:rPr>
              <a:t>0.29</a:t>
            </a:r>
            <a:r>
              <a:rPr sz="1400" spc="-40" dirty="0">
                <a:solidFill>
                  <a:srgbClr val="2C2C2C"/>
                </a:solidFill>
                <a:latin typeface="Segoe UI"/>
                <a:cs typeface="Segoe UI"/>
              </a:rPr>
              <a:t> </a:t>
            </a:r>
            <a:r>
              <a:rPr sz="1400" dirty="0">
                <a:solidFill>
                  <a:srgbClr val="2C2C2C"/>
                </a:solidFill>
                <a:latin typeface="Segoe UI"/>
                <a:cs typeface="Segoe UI"/>
              </a:rPr>
              <a:t>vs</a:t>
            </a:r>
            <a:r>
              <a:rPr sz="1400" spc="-40" dirty="0">
                <a:solidFill>
                  <a:srgbClr val="2C2C2C"/>
                </a:solidFill>
                <a:latin typeface="Segoe UI"/>
                <a:cs typeface="Segoe UI"/>
              </a:rPr>
              <a:t> </a:t>
            </a:r>
            <a:r>
              <a:rPr sz="1400" dirty="0">
                <a:solidFill>
                  <a:srgbClr val="2C2C2C"/>
                </a:solidFill>
                <a:latin typeface="Segoe UI"/>
                <a:cs typeface="Segoe UI"/>
              </a:rPr>
              <a:t>0.25</a:t>
            </a:r>
            <a:r>
              <a:rPr sz="1400" spc="-65" dirty="0">
                <a:solidFill>
                  <a:srgbClr val="2C2C2C"/>
                </a:solidFill>
                <a:latin typeface="Segoe UI"/>
                <a:cs typeface="Segoe UI"/>
              </a:rPr>
              <a:t> </a:t>
            </a:r>
            <a:r>
              <a:rPr sz="1400" dirty="0">
                <a:solidFill>
                  <a:srgbClr val="2C2C2C"/>
                </a:solidFill>
                <a:latin typeface="Segoe UI"/>
                <a:cs typeface="Segoe UI"/>
              </a:rPr>
              <a:t>for</a:t>
            </a:r>
            <a:r>
              <a:rPr sz="1400" spc="-30" dirty="0">
                <a:solidFill>
                  <a:srgbClr val="2C2C2C"/>
                </a:solidFill>
                <a:latin typeface="Segoe UI"/>
                <a:cs typeface="Segoe UI"/>
              </a:rPr>
              <a:t> </a:t>
            </a:r>
            <a:r>
              <a:rPr sz="1400" dirty="0">
                <a:solidFill>
                  <a:srgbClr val="2C2C2C"/>
                </a:solidFill>
                <a:latin typeface="Segoe UI"/>
                <a:cs typeface="Segoe UI"/>
              </a:rPr>
              <a:t>private</a:t>
            </a:r>
            <a:r>
              <a:rPr sz="1400" spc="-30" dirty="0">
                <a:solidFill>
                  <a:srgbClr val="2C2C2C"/>
                </a:solidFill>
                <a:latin typeface="Segoe UI"/>
                <a:cs typeface="Segoe UI"/>
              </a:rPr>
              <a:t> </a:t>
            </a:r>
            <a:r>
              <a:rPr sz="1400" spc="-10" dirty="0">
                <a:solidFill>
                  <a:srgbClr val="2C2C2C"/>
                </a:solidFill>
                <a:latin typeface="Segoe UI"/>
                <a:cs typeface="Segoe UI"/>
              </a:rPr>
              <a:t>labels)</a:t>
            </a:r>
            <a:endParaRPr sz="1400">
              <a:latin typeface="Segoe UI"/>
              <a:cs typeface="Segoe UI"/>
            </a:endParaRPr>
          </a:p>
          <a:p>
            <a:pPr marL="412115" indent="-400050">
              <a:lnSpc>
                <a:spcPct val="100000"/>
              </a:lnSpc>
              <a:spcBef>
                <a:spcPts val="800"/>
              </a:spcBef>
              <a:buAutoNum type="romanLcPeriod"/>
              <a:tabLst>
                <a:tab pos="412115" algn="l"/>
                <a:tab pos="412750" algn="l"/>
              </a:tabLst>
            </a:pPr>
            <a:r>
              <a:rPr sz="1400" dirty="0">
                <a:solidFill>
                  <a:srgbClr val="2C2C2C"/>
                </a:solidFill>
                <a:latin typeface="Segoe UI"/>
                <a:cs typeface="Segoe UI"/>
              </a:rPr>
              <a:t>Summer</a:t>
            </a:r>
            <a:r>
              <a:rPr sz="1400" spc="-60" dirty="0">
                <a:solidFill>
                  <a:srgbClr val="2C2C2C"/>
                </a:solidFill>
                <a:latin typeface="Segoe UI"/>
                <a:cs typeface="Segoe UI"/>
              </a:rPr>
              <a:t> </a:t>
            </a:r>
            <a:r>
              <a:rPr sz="1400" dirty="0">
                <a:solidFill>
                  <a:srgbClr val="2C2C2C"/>
                </a:solidFill>
                <a:latin typeface="Segoe UI"/>
                <a:cs typeface="Segoe UI"/>
              </a:rPr>
              <a:t>season</a:t>
            </a:r>
            <a:r>
              <a:rPr sz="1400" spc="-45" dirty="0">
                <a:solidFill>
                  <a:srgbClr val="2C2C2C"/>
                </a:solidFill>
                <a:latin typeface="Segoe UI"/>
                <a:cs typeface="Segoe UI"/>
              </a:rPr>
              <a:t> </a:t>
            </a:r>
            <a:r>
              <a:rPr sz="1400" dirty="0">
                <a:solidFill>
                  <a:srgbClr val="2C2C2C"/>
                </a:solidFill>
                <a:latin typeface="Segoe UI"/>
                <a:cs typeface="Segoe UI"/>
              </a:rPr>
              <a:t>positively</a:t>
            </a:r>
            <a:r>
              <a:rPr sz="1400" spc="-35" dirty="0">
                <a:solidFill>
                  <a:srgbClr val="2C2C2C"/>
                </a:solidFill>
                <a:latin typeface="Segoe UI"/>
                <a:cs typeface="Segoe UI"/>
              </a:rPr>
              <a:t> </a:t>
            </a:r>
            <a:r>
              <a:rPr sz="1400" dirty="0">
                <a:solidFill>
                  <a:srgbClr val="2C2C2C"/>
                </a:solidFill>
                <a:latin typeface="Segoe UI"/>
                <a:cs typeface="Segoe UI"/>
              </a:rPr>
              <a:t>influences</a:t>
            </a:r>
            <a:r>
              <a:rPr sz="1400" spc="-50" dirty="0">
                <a:solidFill>
                  <a:srgbClr val="2C2C2C"/>
                </a:solidFill>
                <a:latin typeface="Segoe UI"/>
                <a:cs typeface="Segoe UI"/>
              </a:rPr>
              <a:t> </a:t>
            </a:r>
            <a:r>
              <a:rPr sz="1400" dirty="0">
                <a:solidFill>
                  <a:srgbClr val="2C2C2C"/>
                </a:solidFill>
                <a:latin typeface="Segoe UI"/>
                <a:cs typeface="Segoe UI"/>
              </a:rPr>
              <a:t>demand</a:t>
            </a:r>
            <a:r>
              <a:rPr sz="1400" spc="-50" dirty="0">
                <a:solidFill>
                  <a:srgbClr val="2C2C2C"/>
                </a:solidFill>
                <a:latin typeface="Segoe UI"/>
                <a:cs typeface="Segoe UI"/>
              </a:rPr>
              <a:t> </a:t>
            </a:r>
            <a:r>
              <a:rPr sz="1400" dirty="0">
                <a:solidFill>
                  <a:srgbClr val="2C2C2C"/>
                </a:solidFill>
                <a:latin typeface="Segoe UI"/>
                <a:cs typeface="Segoe UI"/>
              </a:rPr>
              <a:t>from</a:t>
            </a:r>
            <a:r>
              <a:rPr sz="1400" spc="-55" dirty="0">
                <a:solidFill>
                  <a:srgbClr val="2C2C2C"/>
                </a:solidFill>
                <a:latin typeface="Segoe UI"/>
                <a:cs typeface="Segoe UI"/>
              </a:rPr>
              <a:t> </a:t>
            </a:r>
            <a:r>
              <a:rPr sz="1400" spc="-10" dirty="0">
                <a:solidFill>
                  <a:srgbClr val="2C2C2C"/>
                </a:solidFill>
                <a:latin typeface="Segoe UI"/>
                <a:cs typeface="Segoe UI"/>
              </a:rPr>
              <a:t>customers</a:t>
            </a:r>
            <a:endParaRPr sz="1400">
              <a:latin typeface="Segoe UI"/>
              <a:cs typeface="Segoe UI"/>
            </a:endParaRPr>
          </a:p>
        </p:txBody>
      </p:sp>
    </p:spTree>
    <p:extLst>
      <p:ext uri="{BB962C8B-B14F-4D97-AF65-F5344CB8AC3E}">
        <p14:creationId xmlns:p14="http://schemas.microsoft.com/office/powerpoint/2010/main" val="236231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88684" y="1203325"/>
            <a:ext cx="5658485" cy="2704465"/>
            <a:chOff x="5988684" y="1203325"/>
            <a:chExt cx="5658485" cy="2704465"/>
          </a:xfrm>
        </p:grpSpPr>
        <p:sp>
          <p:nvSpPr>
            <p:cNvPr id="3" name="object 3"/>
            <p:cNvSpPr/>
            <p:nvPr/>
          </p:nvSpPr>
          <p:spPr>
            <a:xfrm>
              <a:off x="5995034" y="1209675"/>
              <a:ext cx="5645785" cy="2691765"/>
            </a:xfrm>
            <a:custGeom>
              <a:avLst/>
              <a:gdLst/>
              <a:ahLst/>
              <a:cxnLst/>
              <a:rect l="l" t="t" r="r" b="b"/>
              <a:pathLst>
                <a:path w="5645784" h="2691765">
                  <a:moveTo>
                    <a:pt x="5645658" y="0"/>
                  </a:moveTo>
                  <a:lnTo>
                    <a:pt x="0" y="0"/>
                  </a:lnTo>
                  <a:lnTo>
                    <a:pt x="0" y="2691384"/>
                  </a:lnTo>
                  <a:lnTo>
                    <a:pt x="5645658" y="2691384"/>
                  </a:lnTo>
                  <a:lnTo>
                    <a:pt x="5645658" y="0"/>
                  </a:lnTo>
                  <a:close/>
                </a:path>
              </a:pathLst>
            </a:custGeom>
            <a:solidFill>
              <a:srgbClr val="C3C3DD"/>
            </a:solidFill>
          </p:spPr>
          <p:txBody>
            <a:bodyPr wrap="square" lIns="0" tIns="0" rIns="0" bIns="0" rtlCol="0"/>
            <a:lstStyle/>
            <a:p>
              <a:endParaRPr/>
            </a:p>
          </p:txBody>
        </p:sp>
        <p:sp>
          <p:nvSpPr>
            <p:cNvPr id="4" name="object 4"/>
            <p:cNvSpPr/>
            <p:nvPr/>
          </p:nvSpPr>
          <p:spPr>
            <a:xfrm>
              <a:off x="5995034" y="1209675"/>
              <a:ext cx="5645785" cy="2691765"/>
            </a:xfrm>
            <a:custGeom>
              <a:avLst/>
              <a:gdLst/>
              <a:ahLst/>
              <a:cxnLst/>
              <a:rect l="l" t="t" r="r" b="b"/>
              <a:pathLst>
                <a:path w="5645784" h="2691765">
                  <a:moveTo>
                    <a:pt x="0" y="0"/>
                  </a:moveTo>
                  <a:lnTo>
                    <a:pt x="5645658" y="0"/>
                  </a:lnTo>
                  <a:lnTo>
                    <a:pt x="5645658" y="2691384"/>
                  </a:lnTo>
                  <a:lnTo>
                    <a:pt x="0" y="2691384"/>
                  </a:lnTo>
                  <a:lnTo>
                    <a:pt x="0" y="0"/>
                  </a:lnTo>
                  <a:close/>
                </a:path>
              </a:pathLst>
            </a:custGeom>
            <a:ln w="12699">
              <a:solidFill>
                <a:srgbClr val="D9D9EA"/>
              </a:solidFill>
            </a:ln>
          </p:spPr>
          <p:txBody>
            <a:bodyPr wrap="square" lIns="0" tIns="0" rIns="0" bIns="0" rtlCol="0"/>
            <a:lstStyle/>
            <a:p>
              <a:endParaRPr/>
            </a:p>
          </p:txBody>
        </p:sp>
      </p:grpSp>
      <p:grpSp>
        <p:nvGrpSpPr>
          <p:cNvPr id="5" name="object 5"/>
          <p:cNvGrpSpPr/>
          <p:nvPr/>
        </p:nvGrpSpPr>
        <p:grpSpPr>
          <a:xfrm>
            <a:off x="545719" y="1203325"/>
            <a:ext cx="5303520" cy="2715260"/>
            <a:chOff x="545719" y="1203325"/>
            <a:chExt cx="5303520" cy="2715260"/>
          </a:xfrm>
        </p:grpSpPr>
        <p:sp>
          <p:nvSpPr>
            <p:cNvPr id="6" name="object 6"/>
            <p:cNvSpPr/>
            <p:nvPr/>
          </p:nvSpPr>
          <p:spPr>
            <a:xfrm>
              <a:off x="552069" y="1209675"/>
              <a:ext cx="5290820" cy="2691765"/>
            </a:xfrm>
            <a:custGeom>
              <a:avLst/>
              <a:gdLst/>
              <a:ahLst/>
              <a:cxnLst/>
              <a:rect l="l" t="t" r="r" b="b"/>
              <a:pathLst>
                <a:path w="5290820" h="2691765">
                  <a:moveTo>
                    <a:pt x="5290565" y="0"/>
                  </a:moveTo>
                  <a:lnTo>
                    <a:pt x="0" y="0"/>
                  </a:lnTo>
                  <a:lnTo>
                    <a:pt x="0" y="2691384"/>
                  </a:lnTo>
                  <a:lnTo>
                    <a:pt x="5290565" y="2691384"/>
                  </a:lnTo>
                  <a:lnTo>
                    <a:pt x="5290565" y="0"/>
                  </a:lnTo>
                  <a:close/>
                </a:path>
              </a:pathLst>
            </a:custGeom>
            <a:solidFill>
              <a:srgbClr val="C3C3DD"/>
            </a:solidFill>
          </p:spPr>
          <p:txBody>
            <a:bodyPr wrap="square" lIns="0" tIns="0" rIns="0" bIns="0" rtlCol="0"/>
            <a:lstStyle/>
            <a:p>
              <a:endParaRPr/>
            </a:p>
          </p:txBody>
        </p:sp>
        <p:sp>
          <p:nvSpPr>
            <p:cNvPr id="7" name="object 7"/>
            <p:cNvSpPr/>
            <p:nvPr/>
          </p:nvSpPr>
          <p:spPr>
            <a:xfrm>
              <a:off x="552069" y="1209675"/>
              <a:ext cx="5290820" cy="2691765"/>
            </a:xfrm>
            <a:custGeom>
              <a:avLst/>
              <a:gdLst/>
              <a:ahLst/>
              <a:cxnLst/>
              <a:rect l="l" t="t" r="r" b="b"/>
              <a:pathLst>
                <a:path w="5290820" h="2691765">
                  <a:moveTo>
                    <a:pt x="0" y="0"/>
                  </a:moveTo>
                  <a:lnTo>
                    <a:pt x="5290565" y="0"/>
                  </a:lnTo>
                  <a:lnTo>
                    <a:pt x="5290565" y="2691384"/>
                  </a:lnTo>
                  <a:lnTo>
                    <a:pt x="0" y="2691384"/>
                  </a:lnTo>
                  <a:lnTo>
                    <a:pt x="0" y="0"/>
                  </a:lnTo>
                  <a:close/>
                </a:path>
              </a:pathLst>
            </a:custGeom>
            <a:ln w="12700">
              <a:solidFill>
                <a:srgbClr val="D9D9EA"/>
              </a:solidFill>
            </a:ln>
          </p:spPr>
          <p:txBody>
            <a:bodyPr wrap="square" lIns="0" tIns="0" rIns="0" bIns="0" rtlCol="0"/>
            <a:lstStyle/>
            <a:p>
              <a:endParaRPr/>
            </a:p>
          </p:txBody>
        </p:sp>
        <p:pic>
          <p:nvPicPr>
            <p:cNvPr id="8" name="object 8"/>
            <p:cNvPicPr/>
            <p:nvPr/>
          </p:nvPicPr>
          <p:blipFill>
            <a:blip r:embed="rId2" cstate="print"/>
            <a:stretch>
              <a:fillRect/>
            </a:stretch>
          </p:blipFill>
          <p:spPr>
            <a:xfrm>
              <a:off x="985266" y="1212342"/>
              <a:ext cx="4383785" cy="2705861"/>
            </a:xfrm>
            <a:prstGeom prst="rect">
              <a:avLst/>
            </a:prstGeom>
          </p:spPr>
        </p:pic>
      </p:grpSp>
      <p:sp>
        <p:nvSpPr>
          <p:cNvPr id="9" name="object 9"/>
          <p:cNvSpPr txBox="1">
            <a:spLocks noGrp="1"/>
          </p:cNvSpPr>
          <p:nvPr>
            <p:ph type="title"/>
          </p:nvPr>
        </p:nvSpPr>
        <p:spPr>
          <a:xfrm>
            <a:off x="539300" y="386969"/>
            <a:ext cx="8350250" cy="574040"/>
          </a:xfrm>
          <a:prstGeom prst="rect">
            <a:avLst/>
          </a:prstGeom>
        </p:spPr>
        <p:txBody>
          <a:bodyPr vert="horz" wrap="square" lIns="0" tIns="12700" rIns="0" bIns="0" rtlCol="0">
            <a:spAutoFit/>
          </a:bodyPr>
          <a:lstStyle/>
          <a:p>
            <a:pPr marL="12700">
              <a:lnSpc>
                <a:spcPct val="100000"/>
              </a:lnSpc>
              <a:spcBef>
                <a:spcPts val="100"/>
              </a:spcBef>
            </a:pPr>
            <a:r>
              <a:rPr dirty="0"/>
              <a:t>Increase</a:t>
            </a:r>
            <a:r>
              <a:rPr spc="-15" dirty="0"/>
              <a:t> </a:t>
            </a:r>
            <a:r>
              <a:rPr dirty="0"/>
              <a:t>TDP in</a:t>
            </a:r>
            <a:r>
              <a:rPr spc="-5" dirty="0"/>
              <a:t> </a:t>
            </a:r>
            <a:r>
              <a:rPr dirty="0"/>
              <a:t>SPRUEHPFLASTER</a:t>
            </a:r>
            <a:r>
              <a:rPr spc="20" dirty="0"/>
              <a:t> </a:t>
            </a:r>
            <a:r>
              <a:rPr spc="-10" dirty="0"/>
              <a:t>segment</a:t>
            </a:r>
          </a:p>
        </p:txBody>
      </p:sp>
      <p:sp>
        <p:nvSpPr>
          <p:cNvPr id="10" name="object 10"/>
          <p:cNvSpPr txBox="1"/>
          <p:nvPr/>
        </p:nvSpPr>
        <p:spPr>
          <a:xfrm>
            <a:off x="931380" y="5915368"/>
            <a:ext cx="191770" cy="238760"/>
          </a:xfrm>
          <a:prstGeom prst="rect">
            <a:avLst/>
          </a:prstGeom>
        </p:spPr>
        <p:txBody>
          <a:bodyPr vert="horz" wrap="square" lIns="0" tIns="12065" rIns="0" bIns="0" rtlCol="0">
            <a:spAutoFit/>
          </a:bodyPr>
          <a:lstStyle/>
          <a:p>
            <a:pPr marL="12700">
              <a:lnSpc>
                <a:spcPct val="100000"/>
              </a:lnSpc>
              <a:spcBef>
                <a:spcPts val="95"/>
              </a:spcBef>
            </a:pPr>
            <a:r>
              <a:rPr sz="1400" spc="-20" dirty="0">
                <a:solidFill>
                  <a:srgbClr val="2C2C2C"/>
                </a:solidFill>
                <a:latin typeface="Segoe UI"/>
                <a:cs typeface="Segoe UI"/>
              </a:rPr>
              <a:t>iii.</a:t>
            </a:r>
            <a:endParaRPr sz="1400">
              <a:latin typeface="Segoe UI"/>
              <a:cs typeface="Segoe UI"/>
            </a:endParaRPr>
          </a:p>
        </p:txBody>
      </p:sp>
      <p:sp>
        <p:nvSpPr>
          <p:cNvPr id="11" name="object 11"/>
          <p:cNvSpPr txBox="1"/>
          <p:nvPr/>
        </p:nvSpPr>
        <p:spPr>
          <a:xfrm>
            <a:off x="931203" y="4969226"/>
            <a:ext cx="10988040" cy="1184910"/>
          </a:xfrm>
          <a:prstGeom prst="rect">
            <a:avLst/>
          </a:prstGeom>
        </p:spPr>
        <p:txBody>
          <a:bodyPr vert="horz" wrap="square" lIns="0" tIns="114935" rIns="0" bIns="0" rtlCol="0">
            <a:spAutoFit/>
          </a:bodyPr>
          <a:lstStyle/>
          <a:p>
            <a:pPr marL="412115" indent="-400050">
              <a:lnSpc>
                <a:spcPct val="100000"/>
              </a:lnSpc>
              <a:spcBef>
                <a:spcPts val="905"/>
              </a:spcBef>
              <a:buAutoNum type="romanLcPeriod"/>
              <a:tabLst>
                <a:tab pos="412115" algn="l"/>
                <a:tab pos="412750" algn="l"/>
              </a:tabLst>
            </a:pPr>
            <a:r>
              <a:rPr sz="1400" dirty="0">
                <a:solidFill>
                  <a:srgbClr val="2C2C2C"/>
                </a:solidFill>
                <a:latin typeface="Segoe UI"/>
                <a:cs typeface="Segoe UI"/>
              </a:rPr>
              <a:t>Segment</a:t>
            </a:r>
            <a:r>
              <a:rPr sz="1400" spc="-40" dirty="0">
                <a:solidFill>
                  <a:srgbClr val="2C2C2C"/>
                </a:solidFill>
                <a:latin typeface="Segoe UI"/>
                <a:cs typeface="Segoe UI"/>
              </a:rPr>
              <a:t> </a:t>
            </a:r>
            <a:r>
              <a:rPr sz="1400" dirty="0">
                <a:solidFill>
                  <a:srgbClr val="2C2C2C"/>
                </a:solidFill>
                <a:latin typeface="Segoe UI"/>
                <a:cs typeface="Segoe UI"/>
              </a:rPr>
              <a:t>is</a:t>
            </a:r>
            <a:r>
              <a:rPr sz="1400" spc="-40" dirty="0">
                <a:solidFill>
                  <a:srgbClr val="2C2C2C"/>
                </a:solidFill>
                <a:latin typeface="Segoe UI"/>
                <a:cs typeface="Segoe UI"/>
              </a:rPr>
              <a:t> </a:t>
            </a:r>
            <a:r>
              <a:rPr sz="1400" dirty="0">
                <a:solidFill>
                  <a:srgbClr val="2C2C2C"/>
                </a:solidFill>
                <a:latin typeface="Segoe UI"/>
                <a:cs typeface="Segoe UI"/>
              </a:rPr>
              <a:t>price</a:t>
            </a:r>
            <a:r>
              <a:rPr sz="1400" spc="-25" dirty="0">
                <a:solidFill>
                  <a:srgbClr val="2C2C2C"/>
                </a:solidFill>
                <a:latin typeface="Segoe UI"/>
                <a:cs typeface="Segoe UI"/>
              </a:rPr>
              <a:t> </a:t>
            </a:r>
            <a:r>
              <a:rPr sz="1400" dirty="0">
                <a:solidFill>
                  <a:srgbClr val="2C2C2C"/>
                </a:solidFill>
                <a:latin typeface="Segoe UI"/>
                <a:cs typeface="Segoe UI"/>
              </a:rPr>
              <a:t>elastic</a:t>
            </a:r>
            <a:r>
              <a:rPr sz="1400" spc="-30" dirty="0">
                <a:solidFill>
                  <a:srgbClr val="2C2C2C"/>
                </a:solidFill>
                <a:latin typeface="Segoe UI"/>
                <a:cs typeface="Segoe UI"/>
              </a:rPr>
              <a:t> </a:t>
            </a:r>
            <a:r>
              <a:rPr sz="1400" dirty="0">
                <a:solidFill>
                  <a:srgbClr val="2C2C2C"/>
                </a:solidFill>
                <a:latin typeface="Segoe UI"/>
                <a:cs typeface="Segoe UI"/>
              </a:rPr>
              <a:t>but</a:t>
            </a:r>
            <a:r>
              <a:rPr sz="1400" spc="-45" dirty="0">
                <a:solidFill>
                  <a:srgbClr val="2C2C2C"/>
                </a:solidFill>
                <a:latin typeface="Segoe UI"/>
                <a:cs typeface="Segoe UI"/>
              </a:rPr>
              <a:t> </a:t>
            </a:r>
            <a:r>
              <a:rPr sz="1400" dirty="0">
                <a:solidFill>
                  <a:srgbClr val="2C2C2C"/>
                </a:solidFill>
                <a:latin typeface="Segoe UI"/>
                <a:cs typeface="Segoe UI"/>
              </a:rPr>
              <a:t>Hansaplast</a:t>
            </a:r>
            <a:r>
              <a:rPr sz="1400" spc="-30" dirty="0">
                <a:solidFill>
                  <a:srgbClr val="2C2C2C"/>
                </a:solidFill>
                <a:latin typeface="Segoe UI"/>
                <a:cs typeface="Segoe UI"/>
              </a:rPr>
              <a:t> </a:t>
            </a:r>
            <a:r>
              <a:rPr sz="1400" dirty="0">
                <a:solidFill>
                  <a:srgbClr val="2C2C2C"/>
                </a:solidFill>
                <a:latin typeface="Segoe UI"/>
                <a:cs typeface="Segoe UI"/>
              </a:rPr>
              <a:t>enjoys</a:t>
            </a:r>
            <a:r>
              <a:rPr sz="1400" spc="-40" dirty="0">
                <a:solidFill>
                  <a:srgbClr val="2C2C2C"/>
                </a:solidFill>
                <a:latin typeface="Segoe UI"/>
                <a:cs typeface="Segoe UI"/>
              </a:rPr>
              <a:t> </a:t>
            </a:r>
            <a:r>
              <a:rPr sz="1400" dirty="0">
                <a:solidFill>
                  <a:srgbClr val="2C2C2C"/>
                </a:solidFill>
                <a:latin typeface="Segoe UI"/>
                <a:cs typeface="Segoe UI"/>
              </a:rPr>
              <a:t>strongest</a:t>
            </a:r>
            <a:r>
              <a:rPr sz="1400" spc="-20" dirty="0">
                <a:solidFill>
                  <a:srgbClr val="2C2C2C"/>
                </a:solidFill>
                <a:latin typeface="Segoe UI"/>
                <a:cs typeface="Segoe UI"/>
              </a:rPr>
              <a:t> </a:t>
            </a:r>
            <a:r>
              <a:rPr sz="1400" dirty="0">
                <a:solidFill>
                  <a:srgbClr val="2C2C2C"/>
                </a:solidFill>
                <a:latin typeface="Segoe UI"/>
                <a:cs typeface="Segoe UI"/>
              </a:rPr>
              <a:t>brand</a:t>
            </a:r>
            <a:r>
              <a:rPr sz="1400" spc="-45" dirty="0">
                <a:solidFill>
                  <a:srgbClr val="2C2C2C"/>
                </a:solidFill>
                <a:latin typeface="Segoe UI"/>
                <a:cs typeface="Segoe UI"/>
              </a:rPr>
              <a:t> </a:t>
            </a:r>
            <a:r>
              <a:rPr sz="1400" spc="-10" dirty="0">
                <a:solidFill>
                  <a:srgbClr val="2C2C2C"/>
                </a:solidFill>
                <a:latin typeface="Segoe UI"/>
                <a:cs typeface="Segoe UI"/>
              </a:rPr>
              <a:t>recognition</a:t>
            </a:r>
            <a:endParaRPr sz="1400">
              <a:latin typeface="Segoe UI"/>
              <a:cs typeface="Segoe UI"/>
            </a:endParaRPr>
          </a:p>
          <a:p>
            <a:pPr marL="412750" marR="5080" indent="-400050">
              <a:lnSpc>
                <a:spcPct val="100000"/>
              </a:lnSpc>
              <a:spcBef>
                <a:spcPts val="800"/>
              </a:spcBef>
              <a:buAutoNum type="romanLcPeriod"/>
              <a:tabLst>
                <a:tab pos="412750" algn="l"/>
                <a:tab pos="413384" algn="l"/>
              </a:tabLst>
            </a:pPr>
            <a:r>
              <a:rPr sz="1400" dirty="0">
                <a:solidFill>
                  <a:srgbClr val="2C2C2C"/>
                </a:solidFill>
                <a:latin typeface="Segoe UI"/>
                <a:cs typeface="Segoe UI"/>
              </a:rPr>
              <a:t>Further</a:t>
            </a:r>
            <a:r>
              <a:rPr sz="1400" spc="-35" dirty="0">
                <a:solidFill>
                  <a:srgbClr val="2C2C2C"/>
                </a:solidFill>
                <a:latin typeface="Segoe UI"/>
                <a:cs typeface="Segoe UI"/>
              </a:rPr>
              <a:t> </a:t>
            </a:r>
            <a:r>
              <a:rPr sz="1400" dirty="0">
                <a:solidFill>
                  <a:srgbClr val="2C2C2C"/>
                </a:solidFill>
                <a:latin typeface="Segoe UI"/>
                <a:cs typeface="Segoe UI"/>
              </a:rPr>
              <a:t>increase</a:t>
            </a:r>
            <a:r>
              <a:rPr sz="1400" spc="-20" dirty="0">
                <a:solidFill>
                  <a:srgbClr val="2C2C2C"/>
                </a:solidFill>
                <a:latin typeface="Segoe UI"/>
                <a:cs typeface="Segoe UI"/>
              </a:rPr>
              <a:t> </a:t>
            </a:r>
            <a:r>
              <a:rPr sz="1400" dirty="0">
                <a:solidFill>
                  <a:srgbClr val="2C2C2C"/>
                </a:solidFill>
                <a:latin typeface="Segoe UI"/>
                <a:cs typeface="Segoe UI"/>
              </a:rPr>
              <a:t>in</a:t>
            </a:r>
            <a:r>
              <a:rPr sz="1400" spc="-35" dirty="0">
                <a:solidFill>
                  <a:srgbClr val="2C2C2C"/>
                </a:solidFill>
                <a:latin typeface="Segoe UI"/>
                <a:cs typeface="Segoe UI"/>
              </a:rPr>
              <a:t> </a:t>
            </a:r>
            <a:r>
              <a:rPr sz="1400" dirty="0">
                <a:solidFill>
                  <a:srgbClr val="2C2C2C"/>
                </a:solidFill>
                <a:latin typeface="Segoe UI"/>
                <a:cs typeface="Segoe UI"/>
              </a:rPr>
              <a:t>TDP</a:t>
            </a:r>
            <a:r>
              <a:rPr sz="1400" spc="-10" dirty="0">
                <a:solidFill>
                  <a:srgbClr val="2C2C2C"/>
                </a:solidFill>
                <a:latin typeface="Segoe UI"/>
                <a:cs typeface="Segoe UI"/>
              </a:rPr>
              <a:t> </a:t>
            </a:r>
            <a:r>
              <a:rPr sz="1400" dirty="0">
                <a:solidFill>
                  <a:srgbClr val="2C2C2C"/>
                </a:solidFill>
                <a:latin typeface="Segoe UI"/>
                <a:cs typeface="Segoe UI"/>
              </a:rPr>
              <a:t>for</a:t>
            </a:r>
            <a:r>
              <a:rPr sz="1400" spc="-35" dirty="0">
                <a:solidFill>
                  <a:srgbClr val="2C2C2C"/>
                </a:solidFill>
                <a:latin typeface="Segoe UI"/>
                <a:cs typeface="Segoe UI"/>
              </a:rPr>
              <a:t> </a:t>
            </a:r>
            <a:r>
              <a:rPr sz="1400" dirty="0">
                <a:solidFill>
                  <a:srgbClr val="2C2C2C"/>
                </a:solidFill>
                <a:latin typeface="Segoe UI"/>
                <a:cs typeface="Segoe UI"/>
              </a:rPr>
              <a:t>HANSAPLAST</a:t>
            </a:r>
            <a:r>
              <a:rPr sz="1400" spc="-5" dirty="0">
                <a:solidFill>
                  <a:srgbClr val="2C2C2C"/>
                </a:solidFill>
                <a:latin typeface="Segoe UI"/>
                <a:cs typeface="Segoe UI"/>
              </a:rPr>
              <a:t> </a:t>
            </a:r>
            <a:r>
              <a:rPr sz="1400" dirty="0">
                <a:solidFill>
                  <a:srgbClr val="2C2C2C"/>
                </a:solidFill>
                <a:latin typeface="Segoe UI"/>
                <a:cs typeface="Segoe UI"/>
              </a:rPr>
              <a:t>SENSITIVE</a:t>
            </a:r>
            <a:r>
              <a:rPr sz="1400" spc="-10" dirty="0">
                <a:solidFill>
                  <a:srgbClr val="2C2C2C"/>
                </a:solidFill>
                <a:latin typeface="Segoe UI"/>
                <a:cs typeface="Segoe UI"/>
              </a:rPr>
              <a:t> </a:t>
            </a:r>
            <a:r>
              <a:rPr sz="1400" dirty="0">
                <a:solidFill>
                  <a:srgbClr val="2C2C2C"/>
                </a:solidFill>
                <a:latin typeface="Segoe UI"/>
                <a:cs typeface="Segoe UI"/>
              </a:rPr>
              <a:t>XXL</a:t>
            </a:r>
            <a:r>
              <a:rPr sz="1400" spc="-25" dirty="0">
                <a:solidFill>
                  <a:srgbClr val="2C2C2C"/>
                </a:solidFill>
                <a:latin typeface="Segoe UI"/>
                <a:cs typeface="Segoe UI"/>
              </a:rPr>
              <a:t> </a:t>
            </a:r>
            <a:r>
              <a:rPr sz="1400" dirty="0">
                <a:solidFill>
                  <a:srgbClr val="2C2C2C"/>
                </a:solidFill>
                <a:latin typeface="Segoe UI"/>
                <a:cs typeface="Segoe UI"/>
              </a:rPr>
              <a:t>5</a:t>
            </a:r>
            <a:r>
              <a:rPr sz="1400" spc="-35" dirty="0">
                <a:solidFill>
                  <a:srgbClr val="2C2C2C"/>
                </a:solidFill>
                <a:latin typeface="Segoe UI"/>
                <a:cs typeface="Segoe UI"/>
              </a:rPr>
              <a:t> </a:t>
            </a:r>
            <a:r>
              <a:rPr sz="1400" dirty="0">
                <a:solidFill>
                  <a:srgbClr val="2C2C2C"/>
                </a:solidFill>
                <a:latin typeface="Segoe UI"/>
                <a:cs typeface="Segoe UI"/>
              </a:rPr>
              <a:t>ST</a:t>
            </a:r>
            <a:r>
              <a:rPr sz="1400" spc="-25" dirty="0">
                <a:solidFill>
                  <a:srgbClr val="2C2C2C"/>
                </a:solidFill>
                <a:latin typeface="Segoe UI"/>
                <a:cs typeface="Segoe UI"/>
              </a:rPr>
              <a:t> </a:t>
            </a:r>
            <a:r>
              <a:rPr sz="1400" dirty="0">
                <a:solidFill>
                  <a:srgbClr val="2C2C2C"/>
                </a:solidFill>
                <a:latin typeface="Segoe UI"/>
                <a:cs typeface="Segoe UI"/>
              </a:rPr>
              <a:t>will</a:t>
            </a:r>
            <a:r>
              <a:rPr sz="1400" spc="-30" dirty="0">
                <a:solidFill>
                  <a:srgbClr val="2C2C2C"/>
                </a:solidFill>
                <a:latin typeface="Segoe UI"/>
                <a:cs typeface="Segoe UI"/>
              </a:rPr>
              <a:t> </a:t>
            </a:r>
            <a:r>
              <a:rPr sz="1400" dirty="0">
                <a:solidFill>
                  <a:srgbClr val="2C2C2C"/>
                </a:solidFill>
                <a:latin typeface="Segoe UI"/>
                <a:cs typeface="Segoe UI"/>
              </a:rPr>
              <a:t>provide</a:t>
            </a:r>
            <a:r>
              <a:rPr sz="1400" spc="-15" dirty="0">
                <a:solidFill>
                  <a:srgbClr val="2C2C2C"/>
                </a:solidFill>
                <a:latin typeface="Segoe UI"/>
                <a:cs typeface="Segoe UI"/>
              </a:rPr>
              <a:t> </a:t>
            </a:r>
            <a:r>
              <a:rPr sz="1400" dirty="0">
                <a:solidFill>
                  <a:srgbClr val="2C2C2C"/>
                </a:solidFill>
                <a:latin typeface="Segoe UI"/>
                <a:cs typeface="Segoe UI"/>
              </a:rPr>
              <a:t>a</a:t>
            </a:r>
            <a:r>
              <a:rPr sz="1400" spc="-30" dirty="0">
                <a:solidFill>
                  <a:srgbClr val="2C2C2C"/>
                </a:solidFill>
                <a:latin typeface="Segoe UI"/>
                <a:cs typeface="Segoe UI"/>
              </a:rPr>
              <a:t> </a:t>
            </a:r>
            <a:r>
              <a:rPr sz="1400" dirty="0">
                <a:solidFill>
                  <a:srgbClr val="2C2C2C"/>
                </a:solidFill>
                <a:latin typeface="Segoe UI"/>
                <a:cs typeface="Segoe UI"/>
              </a:rPr>
              <a:t>sizable</a:t>
            </a:r>
            <a:r>
              <a:rPr sz="1400" spc="-10" dirty="0">
                <a:solidFill>
                  <a:srgbClr val="2C2C2C"/>
                </a:solidFill>
                <a:latin typeface="Segoe UI"/>
                <a:cs typeface="Segoe UI"/>
              </a:rPr>
              <a:t> </a:t>
            </a:r>
            <a:r>
              <a:rPr sz="1400" dirty="0">
                <a:solidFill>
                  <a:srgbClr val="2C2C2C"/>
                </a:solidFill>
                <a:latin typeface="Segoe UI"/>
                <a:cs typeface="Segoe UI"/>
              </a:rPr>
              <a:t>positive</a:t>
            </a:r>
            <a:r>
              <a:rPr sz="1400" spc="-10" dirty="0">
                <a:solidFill>
                  <a:srgbClr val="2C2C2C"/>
                </a:solidFill>
                <a:latin typeface="Segoe UI"/>
                <a:cs typeface="Segoe UI"/>
              </a:rPr>
              <a:t> </a:t>
            </a:r>
            <a:r>
              <a:rPr sz="1400" dirty="0">
                <a:solidFill>
                  <a:srgbClr val="2C2C2C"/>
                </a:solidFill>
                <a:latin typeface="Segoe UI"/>
                <a:cs typeface="Segoe UI"/>
              </a:rPr>
              <a:t>impact</a:t>
            </a:r>
            <a:r>
              <a:rPr sz="1400" spc="-35" dirty="0">
                <a:solidFill>
                  <a:srgbClr val="2C2C2C"/>
                </a:solidFill>
                <a:latin typeface="Segoe UI"/>
                <a:cs typeface="Segoe UI"/>
              </a:rPr>
              <a:t> </a:t>
            </a:r>
            <a:r>
              <a:rPr sz="1400" dirty="0">
                <a:solidFill>
                  <a:srgbClr val="2C2C2C"/>
                </a:solidFill>
                <a:latin typeface="Segoe UI"/>
                <a:cs typeface="Segoe UI"/>
              </a:rPr>
              <a:t>on</a:t>
            </a:r>
            <a:r>
              <a:rPr sz="1400" spc="-35" dirty="0">
                <a:solidFill>
                  <a:srgbClr val="2C2C2C"/>
                </a:solidFill>
                <a:latin typeface="Segoe UI"/>
                <a:cs typeface="Segoe UI"/>
              </a:rPr>
              <a:t> </a:t>
            </a:r>
            <a:r>
              <a:rPr sz="1400" dirty="0">
                <a:solidFill>
                  <a:srgbClr val="2C2C2C"/>
                </a:solidFill>
                <a:latin typeface="Segoe UI"/>
                <a:cs typeface="Segoe UI"/>
              </a:rPr>
              <a:t>sales</a:t>
            </a:r>
            <a:r>
              <a:rPr sz="1400" spc="-15" dirty="0">
                <a:solidFill>
                  <a:srgbClr val="2C2C2C"/>
                </a:solidFill>
                <a:latin typeface="Segoe UI"/>
                <a:cs typeface="Segoe UI"/>
              </a:rPr>
              <a:t> </a:t>
            </a:r>
            <a:r>
              <a:rPr sz="1400" dirty="0">
                <a:solidFill>
                  <a:srgbClr val="2C2C2C"/>
                </a:solidFill>
                <a:latin typeface="Segoe UI"/>
                <a:cs typeface="Segoe UI"/>
              </a:rPr>
              <a:t>volume</a:t>
            </a:r>
            <a:r>
              <a:rPr sz="1400" spc="-30" dirty="0">
                <a:solidFill>
                  <a:srgbClr val="2C2C2C"/>
                </a:solidFill>
                <a:latin typeface="Segoe UI"/>
                <a:cs typeface="Segoe UI"/>
              </a:rPr>
              <a:t> </a:t>
            </a:r>
            <a:r>
              <a:rPr sz="1400" dirty="0">
                <a:solidFill>
                  <a:srgbClr val="2C2C2C"/>
                </a:solidFill>
                <a:latin typeface="Segoe UI"/>
                <a:cs typeface="Segoe UI"/>
              </a:rPr>
              <a:t>(ex.</a:t>
            </a:r>
            <a:r>
              <a:rPr sz="1400" spc="-35" dirty="0">
                <a:solidFill>
                  <a:srgbClr val="2C2C2C"/>
                </a:solidFill>
                <a:latin typeface="Segoe UI"/>
                <a:cs typeface="Segoe UI"/>
              </a:rPr>
              <a:t> </a:t>
            </a:r>
            <a:r>
              <a:rPr sz="1400" dirty="0">
                <a:solidFill>
                  <a:srgbClr val="2C2C2C"/>
                </a:solidFill>
                <a:latin typeface="Segoe UI"/>
                <a:cs typeface="Segoe UI"/>
              </a:rPr>
              <a:t>0.26</a:t>
            </a:r>
            <a:r>
              <a:rPr sz="1400" spc="-40" dirty="0">
                <a:solidFill>
                  <a:srgbClr val="2C2C2C"/>
                </a:solidFill>
                <a:latin typeface="Segoe UI"/>
                <a:cs typeface="Segoe UI"/>
              </a:rPr>
              <a:t> </a:t>
            </a:r>
            <a:r>
              <a:rPr sz="1400" dirty="0">
                <a:solidFill>
                  <a:srgbClr val="2C2C2C"/>
                </a:solidFill>
                <a:latin typeface="Segoe UI"/>
                <a:cs typeface="Segoe UI"/>
              </a:rPr>
              <a:t>vs</a:t>
            </a:r>
            <a:r>
              <a:rPr sz="1400" spc="-35" dirty="0">
                <a:solidFill>
                  <a:srgbClr val="2C2C2C"/>
                </a:solidFill>
                <a:latin typeface="Segoe UI"/>
                <a:cs typeface="Segoe UI"/>
              </a:rPr>
              <a:t> </a:t>
            </a:r>
            <a:r>
              <a:rPr sz="1400" dirty="0">
                <a:solidFill>
                  <a:srgbClr val="2C2C2C"/>
                </a:solidFill>
                <a:latin typeface="Segoe UI"/>
                <a:cs typeface="Segoe UI"/>
              </a:rPr>
              <a:t>0.11</a:t>
            </a:r>
            <a:r>
              <a:rPr sz="1400" spc="-55" dirty="0">
                <a:solidFill>
                  <a:srgbClr val="2C2C2C"/>
                </a:solidFill>
                <a:latin typeface="Segoe UI"/>
                <a:cs typeface="Segoe UI"/>
              </a:rPr>
              <a:t> </a:t>
            </a:r>
            <a:r>
              <a:rPr sz="1400" spc="-25" dirty="0">
                <a:solidFill>
                  <a:srgbClr val="2C2C2C"/>
                </a:solidFill>
                <a:latin typeface="Segoe UI"/>
                <a:cs typeface="Segoe UI"/>
              </a:rPr>
              <a:t>for </a:t>
            </a:r>
            <a:r>
              <a:rPr sz="1400" dirty="0">
                <a:solidFill>
                  <a:srgbClr val="2C2C2C"/>
                </a:solidFill>
                <a:latin typeface="Segoe UI"/>
                <a:cs typeface="Segoe UI"/>
              </a:rPr>
              <a:t>private</a:t>
            </a:r>
            <a:r>
              <a:rPr sz="1400" spc="-80" dirty="0">
                <a:solidFill>
                  <a:srgbClr val="2C2C2C"/>
                </a:solidFill>
                <a:latin typeface="Segoe UI"/>
                <a:cs typeface="Segoe UI"/>
              </a:rPr>
              <a:t> </a:t>
            </a:r>
            <a:r>
              <a:rPr sz="1400" spc="-10" dirty="0">
                <a:solidFill>
                  <a:srgbClr val="2C2C2C"/>
                </a:solidFill>
                <a:latin typeface="Segoe UI"/>
                <a:cs typeface="Segoe UI"/>
              </a:rPr>
              <a:t>labels)</a:t>
            </a:r>
            <a:endParaRPr sz="1400">
              <a:latin typeface="Segoe UI"/>
              <a:cs typeface="Segoe UI"/>
            </a:endParaRPr>
          </a:p>
          <a:p>
            <a:pPr marL="412750">
              <a:lnSpc>
                <a:spcPct val="100000"/>
              </a:lnSpc>
              <a:spcBef>
                <a:spcPts val="800"/>
              </a:spcBef>
            </a:pPr>
            <a:r>
              <a:rPr sz="1400" dirty="0">
                <a:solidFill>
                  <a:srgbClr val="2C2C2C"/>
                </a:solidFill>
                <a:latin typeface="Segoe UI"/>
                <a:cs typeface="Segoe UI"/>
              </a:rPr>
              <a:t>Summer</a:t>
            </a:r>
            <a:r>
              <a:rPr sz="1400" spc="-60" dirty="0">
                <a:solidFill>
                  <a:srgbClr val="2C2C2C"/>
                </a:solidFill>
                <a:latin typeface="Segoe UI"/>
                <a:cs typeface="Segoe UI"/>
              </a:rPr>
              <a:t> </a:t>
            </a:r>
            <a:r>
              <a:rPr sz="1400" dirty="0">
                <a:solidFill>
                  <a:srgbClr val="2C2C2C"/>
                </a:solidFill>
                <a:latin typeface="Segoe UI"/>
                <a:cs typeface="Segoe UI"/>
              </a:rPr>
              <a:t>season</a:t>
            </a:r>
            <a:r>
              <a:rPr sz="1400" spc="-45" dirty="0">
                <a:solidFill>
                  <a:srgbClr val="2C2C2C"/>
                </a:solidFill>
                <a:latin typeface="Segoe UI"/>
                <a:cs typeface="Segoe UI"/>
              </a:rPr>
              <a:t> </a:t>
            </a:r>
            <a:r>
              <a:rPr sz="1400" dirty="0">
                <a:solidFill>
                  <a:srgbClr val="2C2C2C"/>
                </a:solidFill>
                <a:latin typeface="Segoe UI"/>
                <a:cs typeface="Segoe UI"/>
              </a:rPr>
              <a:t>positively</a:t>
            </a:r>
            <a:r>
              <a:rPr sz="1400" spc="-35" dirty="0">
                <a:solidFill>
                  <a:srgbClr val="2C2C2C"/>
                </a:solidFill>
                <a:latin typeface="Segoe UI"/>
                <a:cs typeface="Segoe UI"/>
              </a:rPr>
              <a:t> </a:t>
            </a:r>
            <a:r>
              <a:rPr sz="1400" dirty="0">
                <a:solidFill>
                  <a:srgbClr val="2C2C2C"/>
                </a:solidFill>
                <a:latin typeface="Segoe UI"/>
                <a:cs typeface="Segoe UI"/>
              </a:rPr>
              <a:t>influences</a:t>
            </a:r>
            <a:r>
              <a:rPr sz="1400" spc="-50" dirty="0">
                <a:solidFill>
                  <a:srgbClr val="2C2C2C"/>
                </a:solidFill>
                <a:latin typeface="Segoe UI"/>
                <a:cs typeface="Segoe UI"/>
              </a:rPr>
              <a:t> </a:t>
            </a:r>
            <a:r>
              <a:rPr sz="1400" dirty="0">
                <a:solidFill>
                  <a:srgbClr val="2C2C2C"/>
                </a:solidFill>
                <a:latin typeface="Segoe UI"/>
                <a:cs typeface="Segoe UI"/>
              </a:rPr>
              <a:t>demand</a:t>
            </a:r>
            <a:r>
              <a:rPr sz="1400" spc="-50" dirty="0">
                <a:solidFill>
                  <a:srgbClr val="2C2C2C"/>
                </a:solidFill>
                <a:latin typeface="Segoe UI"/>
                <a:cs typeface="Segoe UI"/>
              </a:rPr>
              <a:t> </a:t>
            </a:r>
            <a:r>
              <a:rPr sz="1400" dirty="0">
                <a:solidFill>
                  <a:srgbClr val="2C2C2C"/>
                </a:solidFill>
                <a:latin typeface="Segoe UI"/>
                <a:cs typeface="Segoe UI"/>
              </a:rPr>
              <a:t>from</a:t>
            </a:r>
            <a:r>
              <a:rPr sz="1400" spc="-55" dirty="0">
                <a:solidFill>
                  <a:srgbClr val="2C2C2C"/>
                </a:solidFill>
                <a:latin typeface="Segoe UI"/>
                <a:cs typeface="Segoe UI"/>
              </a:rPr>
              <a:t> </a:t>
            </a:r>
            <a:r>
              <a:rPr sz="1400" spc="-10" dirty="0">
                <a:solidFill>
                  <a:srgbClr val="2C2C2C"/>
                </a:solidFill>
                <a:latin typeface="Segoe UI"/>
                <a:cs typeface="Segoe UI"/>
              </a:rPr>
              <a:t>customers</a:t>
            </a:r>
            <a:endParaRPr sz="1400">
              <a:latin typeface="Segoe UI"/>
              <a:cs typeface="Segoe UI"/>
            </a:endParaRPr>
          </a:p>
        </p:txBody>
      </p:sp>
      <p:sp>
        <p:nvSpPr>
          <p:cNvPr id="12" name="object 12"/>
          <p:cNvSpPr/>
          <p:nvPr/>
        </p:nvSpPr>
        <p:spPr>
          <a:xfrm>
            <a:off x="6104271" y="1371484"/>
            <a:ext cx="5431155" cy="2381250"/>
          </a:xfrm>
          <a:custGeom>
            <a:avLst/>
            <a:gdLst/>
            <a:ahLst/>
            <a:cxnLst/>
            <a:rect l="l" t="t" r="r" b="b"/>
            <a:pathLst>
              <a:path w="5431155" h="2381250">
                <a:moveTo>
                  <a:pt x="5430837" y="2380776"/>
                </a:moveTo>
                <a:lnTo>
                  <a:pt x="0" y="2380776"/>
                </a:lnTo>
                <a:lnTo>
                  <a:pt x="0" y="0"/>
                </a:lnTo>
                <a:lnTo>
                  <a:pt x="5430837" y="0"/>
                </a:lnTo>
                <a:lnTo>
                  <a:pt x="5430837" y="2380776"/>
                </a:lnTo>
                <a:close/>
              </a:path>
            </a:pathLst>
          </a:custGeom>
          <a:solidFill>
            <a:srgbClr val="FFFFFF"/>
          </a:solidFill>
        </p:spPr>
        <p:txBody>
          <a:bodyPr wrap="square" lIns="0" tIns="0" rIns="0" bIns="0" rtlCol="0"/>
          <a:lstStyle/>
          <a:p>
            <a:endParaRPr/>
          </a:p>
        </p:txBody>
      </p:sp>
      <p:sp>
        <p:nvSpPr>
          <p:cNvPr id="13" name="object 13"/>
          <p:cNvSpPr txBox="1"/>
          <p:nvPr/>
        </p:nvSpPr>
        <p:spPr>
          <a:xfrm>
            <a:off x="6104271" y="1317451"/>
            <a:ext cx="5431155" cy="2406650"/>
          </a:xfrm>
          <a:prstGeom prst="rect">
            <a:avLst/>
          </a:prstGeom>
        </p:spPr>
        <p:txBody>
          <a:bodyPr vert="horz" wrap="square" lIns="0" tIns="78740" rIns="0" bIns="0" rtlCol="0">
            <a:spAutoFit/>
          </a:bodyPr>
          <a:lstStyle/>
          <a:p>
            <a:pPr marL="1776730" algn="just">
              <a:lnSpc>
                <a:spcPct val="100000"/>
              </a:lnSpc>
              <a:spcBef>
                <a:spcPts val="620"/>
              </a:spcBef>
              <a:tabLst>
                <a:tab pos="4711065" algn="l"/>
              </a:tabLst>
            </a:pPr>
            <a:r>
              <a:rPr sz="1300" b="1" dirty="0">
                <a:latin typeface="Segoe UI"/>
                <a:cs typeface="Segoe UI"/>
              </a:rPr>
              <a:t>Fit</a:t>
            </a:r>
            <a:r>
              <a:rPr sz="1300" b="1" spc="35" dirty="0">
                <a:latin typeface="Segoe UI"/>
                <a:cs typeface="Segoe UI"/>
              </a:rPr>
              <a:t> </a:t>
            </a:r>
            <a:r>
              <a:rPr sz="1300" b="1" spc="-10" dirty="0">
                <a:latin typeface="Segoe UI"/>
                <a:cs typeface="Segoe UI"/>
              </a:rPr>
              <a:t>Variables</a:t>
            </a:r>
            <a:r>
              <a:rPr sz="1300" b="1" dirty="0">
                <a:latin typeface="Segoe UI"/>
                <a:cs typeface="Segoe UI"/>
              </a:rPr>
              <a:t>	Adj</a:t>
            </a:r>
            <a:r>
              <a:rPr sz="1300" b="1" spc="10" dirty="0">
                <a:latin typeface="Segoe UI"/>
                <a:cs typeface="Segoe UI"/>
              </a:rPr>
              <a:t> </a:t>
            </a:r>
            <a:r>
              <a:rPr sz="1300" b="1" spc="-25" dirty="0">
                <a:latin typeface="Segoe UI"/>
                <a:cs typeface="Segoe UI"/>
              </a:rPr>
              <a:t>R2</a:t>
            </a:r>
            <a:endParaRPr sz="1300">
              <a:latin typeface="Segoe UI"/>
              <a:cs typeface="Segoe UI"/>
            </a:endParaRPr>
          </a:p>
          <a:p>
            <a:pPr marL="24765" algn="just">
              <a:lnSpc>
                <a:spcPct val="100000"/>
              </a:lnSpc>
              <a:spcBef>
                <a:spcPts val="525"/>
              </a:spcBef>
              <a:tabLst>
                <a:tab pos="5050155" algn="l"/>
              </a:tabLst>
            </a:pPr>
            <a:r>
              <a:rPr sz="1300" spc="-10" dirty="0">
                <a:latin typeface="Segoe UI"/>
                <a:cs typeface="Segoe UI"/>
              </a:rPr>
              <a:t>Volume_Ln~Price_Ln</a:t>
            </a:r>
            <a:r>
              <a:rPr sz="1300" dirty="0">
                <a:latin typeface="Segoe UI"/>
                <a:cs typeface="Segoe UI"/>
              </a:rPr>
              <a:t>	</a:t>
            </a:r>
            <a:r>
              <a:rPr sz="1300" spc="-20" dirty="0">
                <a:latin typeface="Segoe UI"/>
                <a:cs typeface="Segoe UI"/>
              </a:rPr>
              <a:t>9.9%</a:t>
            </a:r>
            <a:endParaRPr sz="1300">
              <a:latin typeface="Segoe UI"/>
              <a:cs typeface="Segoe UI"/>
            </a:endParaRPr>
          </a:p>
          <a:p>
            <a:pPr marL="24765" algn="just">
              <a:lnSpc>
                <a:spcPct val="100000"/>
              </a:lnSpc>
              <a:spcBef>
                <a:spcPts val="520"/>
              </a:spcBef>
              <a:tabLst>
                <a:tab pos="4959350" algn="l"/>
              </a:tabLst>
            </a:pPr>
            <a:r>
              <a:rPr sz="1300" spc="-10" dirty="0">
                <a:latin typeface="Segoe UI"/>
                <a:cs typeface="Segoe UI"/>
              </a:rPr>
              <a:t>Volume_Ln~TDP</a:t>
            </a:r>
            <a:r>
              <a:rPr sz="1300" dirty="0">
                <a:latin typeface="Segoe UI"/>
                <a:cs typeface="Segoe UI"/>
              </a:rPr>
              <a:t>	</a:t>
            </a:r>
            <a:r>
              <a:rPr sz="1300" spc="-10" dirty="0">
                <a:latin typeface="Segoe UI"/>
                <a:cs typeface="Segoe UI"/>
              </a:rPr>
              <a:t>42.5%</a:t>
            </a:r>
            <a:endParaRPr sz="1300">
              <a:latin typeface="Segoe UI"/>
              <a:cs typeface="Segoe UI"/>
            </a:endParaRPr>
          </a:p>
          <a:p>
            <a:pPr marL="24765" algn="just">
              <a:lnSpc>
                <a:spcPct val="100000"/>
              </a:lnSpc>
              <a:spcBef>
                <a:spcPts val="525"/>
              </a:spcBef>
              <a:tabLst>
                <a:tab pos="4959350" algn="l"/>
              </a:tabLst>
            </a:pPr>
            <a:r>
              <a:rPr sz="1300" spc="-10" dirty="0">
                <a:latin typeface="Segoe UI"/>
                <a:cs typeface="Segoe UI"/>
              </a:rPr>
              <a:t>Volume_Ln~Price_Ln+TDP</a:t>
            </a:r>
            <a:r>
              <a:rPr sz="1300" dirty="0">
                <a:latin typeface="Segoe UI"/>
                <a:cs typeface="Segoe UI"/>
              </a:rPr>
              <a:t>	</a:t>
            </a:r>
            <a:r>
              <a:rPr sz="1300" spc="-10" dirty="0">
                <a:latin typeface="Segoe UI"/>
                <a:cs typeface="Segoe UI"/>
              </a:rPr>
              <a:t>45.3%</a:t>
            </a:r>
            <a:endParaRPr sz="1300">
              <a:latin typeface="Segoe UI"/>
              <a:cs typeface="Segoe UI"/>
            </a:endParaRPr>
          </a:p>
          <a:p>
            <a:pPr marL="24765" algn="just">
              <a:lnSpc>
                <a:spcPct val="100000"/>
              </a:lnSpc>
              <a:spcBef>
                <a:spcPts val="525"/>
              </a:spcBef>
              <a:tabLst>
                <a:tab pos="4959350" algn="l"/>
              </a:tabLst>
            </a:pPr>
            <a:r>
              <a:rPr sz="1300" spc="-10" dirty="0">
                <a:latin typeface="Segoe UI"/>
                <a:cs typeface="Segoe UI"/>
              </a:rPr>
              <a:t>Volume_Ln~Price_Ln+TDP+Brand</a:t>
            </a:r>
            <a:r>
              <a:rPr sz="1300" dirty="0">
                <a:latin typeface="Segoe UI"/>
                <a:cs typeface="Segoe UI"/>
              </a:rPr>
              <a:t>	</a:t>
            </a:r>
            <a:r>
              <a:rPr sz="1300" spc="-10" dirty="0">
                <a:latin typeface="Segoe UI"/>
                <a:cs typeface="Segoe UI"/>
              </a:rPr>
              <a:t>63.2%</a:t>
            </a:r>
            <a:endParaRPr sz="1300">
              <a:latin typeface="Segoe UI"/>
              <a:cs typeface="Segoe UI"/>
            </a:endParaRPr>
          </a:p>
          <a:p>
            <a:pPr marL="24765" algn="just">
              <a:lnSpc>
                <a:spcPct val="100000"/>
              </a:lnSpc>
              <a:spcBef>
                <a:spcPts val="520"/>
              </a:spcBef>
              <a:tabLst>
                <a:tab pos="4959350" algn="l"/>
              </a:tabLst>
            </a:pPr>
            <a:r>
              <a:rPr sz="1300" spc="-10" dirty="0">
                <a:latin typeface="Segoe UI"/>
                <a:cs typeface="Segoe UI"/>
              </a:rPr>
              <a:t>Volume_Ln~Price_Ln+TDP+Brand+Season</a:t>
            </a:r>
            <a:r>
              <a:rPr sz="1300" dirty="0">
                <a:latin typeface="Segoe UI"/>
                <a:cs typeface="Segoe UI"/>
              </a:rPr>
              <a:t>	</a:t>
            </a:r>
            <a:r>
              <a:rPr sz="1300" spc="-10" dirty="0">
                <a:latin typeface="Segoe UI"/>
                <a:cs typeface="Segoe UI"/>
              </a:rPr>
              <a:t>63.2%</a:t>
            </a:r>
            <a:endParaRPr sz="1300">
              <a:latin typeface="Segoe UI"/>
              <a:cs typeface="Segoe UI"/>
            </a:endParaRPr>
          </a:p>
          <a:p>
            <a:pPr marL="24765" marR="20320" algn="just">
              <a:lnSpc>
                <a:spcPct val="133500"/>
              </a:lnSpc>
              <a:tabLst>
                <a:tab pos="4959350" algn="l"/>
              </a:tabLst>
            </a:pPr>
            <a:r>
              <a:rPr sz="1300" spc="-20" dirty="0">
                <a:latin typeface="Segoe UI"/>
                <a:cs typeface="Segoe UI"/>
              </a:rPr>
              <a:t>Volume_Ln</a:t>
            </a:r>
            <a:r>
              <a:rPr sz="1300" spc="-45" dirty="0">
                <a:latin typeface="Segoe UI"/>
                <a:cs typeface="Segoe UI"/>
              </a:rPr>
              <a:t> </a:t>
            </a:r>
            <a:r>
              <a:rPr sz="1300" dirty="0">
                <a:latin typeface="Segoe UI"/>
                <a:cs typeface="Segoe UI"/>
              </a:rPr>
              <a:t>~ </a:t>
            </a:r>
            <a:r>
              <a:rPr sz="1300" spc="-20" dirty="0">
                <a:latin typeface="Segoe UI"/>
                <a:cs typeface="Segoe UI"/>
              </a:rPr>
              <a:t>Price_Ln</a:t>
            </a:r>
            <a:r>
              <a:rPr sz="1300" spc="-40" dirty="0">
                <a:latin typeface="Segoe UI"/>
                <a:cs typeface="Segoe UI"/>
              </a:rPr>
              <a:t> </a:t>
            </a:r>
            <a:r>
              <a:rPr sz="1300" dirty="0">
                <a:latin typeface="Segoe UI"/>
                <a:cs typeface="Segoe UI"/>
              </a:rPr>
              <a:t>+ TDP</a:t>
            </a:r>
            <a:r>
              <a:rPr sz="1300" spc="-30" dirty="0">
                <a:latin typeface="Segoe UI"/>
                <a:cs typeface="Segoe UI"/>
              </a:rPr>
              <a:t> </a:t>
            </a:r>
            <a:r>
              <a:rPr sz="1300" dirty="0">
                <a:latin typeface="Segoe UI"/>
                <a:cs typeface="Segoe UI"/>
              </a:rPr>
              <a:t>+</a:t>
            </a:r>
            <a:r>
              <a:rPr sz="1300" spc="5" dirty="0">
                <a:latin typeface="Segoe UI"/>
                <a:cs typeface="Segoe UI"/>
              </a:rPr>
              <a:t> </a:t>
            </a:r>
            <a:r>
              <a:rPr sz="1300" spc="-10" dirty="0">
                <a:latin typeface="Segoe UI"/>
                <a:cs typeface="Segoe UI"/>
              </a:rPr>
              <a:t>Brand+Season</a:t>
            </a:r>
            <a:r>
              <a:rPr sz="1300" spc="-45" dirty="0">
                <a:latin typeface="Segoe UI"/>
                <a:cs typeface="Segoe UI"/>
              </a:rPr>
              <a:t> </a:t>
            </a:r>
            <a:r>
              <a:rPr sz="1300" dirty="0">
                <a:latin typeface="Segoe UI"/>
                <a:cs typeface="Segoe UI"/>
              </a:rPr>
              <a:t>+</a:t>
            </a:r>
            <a:r>
              <a:rPr sz="1300" spc="5" dirty="0">
                <a:latin typeface="Segoe UI"/>
                <a:cs typeface="Segoe UI"/>
              </a:rPr>
              <a:t> </a:t>
            </a:r>
            <a:r>
              <a:rPr sz="1300" spc="-25" dirty="0">
                <a:latin typeface="Segoe UI"/>
                <a:cs typeface="Segoe UI"/>
              </a:rPr>
              <a:t>CPI</a:t>
            </a:r>
            <a:r>
              <a:rPr sz="1300" dirty="0">
                <a:latin typeface="Segoe UI"/>
                <a:cs typeface="Segoe UI"/>
              </a:rPr>
              <a:t>	</a:t>
            </a:r>
            <a:r>
              <a:rPr sz="1300" spc="-10" dirty="0">
                <a:latin typeface="Segoe UI"/>
                <a:cs typeface="Segoe UI"/>
              </a:rPr>
              <a:t>63.2% </a:t>
            </a:r>
            <a:r>
              <a:rPr sz="1300" spc="-20" dirty="0">
                <a:latin typeface="Segoe UI"/>
                <a:cs typeface="Segoe UI"/>
              </a:rPr>
              <a:t>Volume_Ln</a:t>
            </a:r>
            <a:r>
              <a:rPr sz="1300" spc="-50" dirty="0">
                <a:latin typeface="Segoe UI"/>
                <a:cs typeface="Segoe UI"/>
              </a:rPr>
              <a:t> </a:t>
            </a:r>
            <a:r>
              <a:rPr sz="1300" dirty="0">
                <a:latin typeface="Segoe UI"/>
                <a:cs typeface="Segoe UI"/>
              </a:rPr>
              <a:t>~ </a:t>
            </a:r>
            <a:r>
              <a:rPr sz="1300" spc="-20" dirty="0">
                <a:latin typeface="Segoe UI"/>
                <a:cs typeface="Segoe UI"/>
              </a:rPr>
              <a:t>Price_Ln</a:t>
            </a:r>
            <a:r>
              <a:rPr sz="1300" spc="-45" dirty="0">
                <a:latin typeface="Segoe UI"/>
                <a:cs typeface="Segoe UI"/>
              </a:rPr>
              <a:t> </a:t>
            </a:r>
            <a:r>
              <a:rPr sz="1300" dirty="0">
                <a:latin typeface="Segoe UI"/>
                <a:cs typeface="Segoe UI"/>
              </a:rPr>
              <a:t>+ TDP</a:t>
            </a:r>
            <a:r>
              <a:rPr sz="1300" spc="-40" dirty="0">
                <a:latin typeface="Segoe UI"/>
                <a:cs typeface="Segoe UI"/>
              </a:rPr>
              <a:t> </a:t>
            </a:r>
            <a:r>
              <a:rPr sz="1300" dirty="0">
                <a:latin typeface="Segoe UI"/>
                <a:cs typeface="Segoe UI"/>
              </a:rPr>
              <a:t>+ </a:t>
            </a:r>
            <a:r>
              <a:rPr sz="1300" spc="-10" dirty="0">
                <a:latin typeface="Segoe UI"/>
                <a:cs typeface="Segoe UI"/>
              </a:rPr>
              <a:t>Brand+Season</a:t>
            </a:r>
            <a:r>
              <a:rPr sz="1300" spc="-45" dirty="0">
                <a:latin typeface="Segoe UI"/>
                <a:cs typeface="Segoe UI"/>
              </a:rPr>
              <a:t> </a:t>
            </a:r>
            <a:r>
              <a:rPr sz="1300" dirty="0">
                <a:latin typeface="Segoe UI"/>
                <a:cs typeface="Segoe UI"/>
              </a:rPr>
              <a:t>+ </a:t>
            </a:r>
            <a:r>
              <a:rPr sz="1300" spc="-10" dirty="0">
                <a:latin typeface="Segoe UI"/>
                <a:cs typeface="Segoe UI"/>
              </a:rPr>
              <a:t>CPI</a:t>
            </a:r>
            <a:r>
              <a:rPr sz="1300" spc="-45" dirty="0">
                <a:latin typeface="Segoe UI"/>
                <a:cs typeface="Segoe UI"/>
              </a:rPr>
              <a:t> </a:t>
            </a:r>
            <a:r>
              <a:rPr sz="1300" dirty="0">
                <a:latin typeface="Segoe UI"/>
                <a:cs typeface="Segoe UI"/>
              </a:rPr>
              <a:t>+ </a:t>
            </a:r>
            <a:r>
              <a:rPr sz="1300" spc="-20" dirty="0">
                <a:latin typeface="Segoe UI"/>
                <a:cs typeface="Segoe UI"/>
              </a:rPr>
              <a:t>Temp</a:t>
            </a:r>
            <a:r>
              <a:rPr sz="1300" dirty="0">
                <a:latin typeface="Segoe UI"/>
                <a:cs typeface="Segoe UI"/>
              </a:rPr>
              <a:t>	</a:t>
            </a:r>
            <a:r>
              <a:rPr sz="1300" spc="-10" dirty="0">
                <a:latin typeface="Segoe UI"/>
                <a:cs typeface="Segoe UI"/>
              </a:rPr>
              <a:t>63.3% </a:t>
            </a:r>
            <a:r>
              <a:rPr sz="1300" spc="-20" dirty="0">
                <a:latin typeface="Segoe UI"/>
                <a:cs typeface="Segoe UI"/>
              </a:rPr>
              <a:t>Volume_Ln</a:t>
            </a:r>
            <a:r>
              <a:rPr sz="1300" spc="-55" dirty="0">
                <a:latin typeface="Segoe UI"/>
                <a:cs typeface="Segoe UI"/>
              </a:rPr>
              <a:t> </a:t>
            </a:r>
            <a:r>
              <a:rPr sz="1300" dirty="0">
                <a:latin typeface="Segoe UI"/>
                <a:cs typeface="Segoe UI"/>
              </a:rPr>
              <a:t>~</a:t>
            </a:r>
            <a:r>
              <a:rPr sz="1300" spc="-15" dirty="0">
                <a:latin typeface="Segoe UI"/>
                <a:cs typeface="Segoe UI"/>
              </a:rPr>
              <a:t> </a:t>
            </a:r>
            <a:r>
              <a:rPr sz="1300" spc="-20" dirty="0">
                <a:latin typeface="Segoe UI"/>
                <a:cs typeface="Segoe UI"/>
              </a:rPr>
              <a:t>Price_Ln</a:t>
            </a:r>
            <a:r>
              <a:rPr sz="1300" spc="-50" dirty="0">
                <a:latin typeface="Segoe UI"/>
                <a:cs typeface="Segoe UI"/>
              </a:rPr>
              <a:t> </a:t>
            </a:r>
            <a:r>
              <a:rPr sz="1300" dirty="0">
                <a:latin typeface="Segoe UI"/>
                <a:cs typeface="Segoe UI"/>
              </a:rPr>
              <a:t>+</a:t>
            </a:r>
            <a:r>
              <a:rPr sz="1300" spc="-15" dirty="0">
                <a:latin typeface="Segoe UI"/>
                <a:cs typeface="Segoe UI"/>
              </a:rPr>
              <a:t> </a:t>
            </a:r>
            <a:r>
              <a:rPr sz="1300" dirty="0">
                <a:latin typeface="Segoe UI"/>
                <a:cs typeface="Segoe UI"/>
              </a:rPr>
              <a:t>TDP</a:t>
            </a:r>
            <a:r>
              <a:rPr sz="1300" spc="-40" dirty="0">
                <a:latin typeface="Segoe UI"/>
                <a:cs typeface="Segoe UI"/>
              </a:rPr>
              <a:t> </a:t>
            </a:r>
            <a:r>
              <a:rPr sz="1300" dirty="0">
                <a:latin typeface="Segoe UI"/>
                <a:cs typeface="Segoe UI"/>
              </a:rPr>
              <a:t>+</a:t>
            </a:r>
            <a:r>
              <a:rPr sz="1300" spc="-15" dirty="0">
                <a:latin typeface="Segoe UI"/>
                <a:cs typeface="Segoe UI"/>
              </a:rPr>
              <a:t> </a:t>
            </a:r>
            <a:r>
              <a:rPr sz="1300" spc="-10" dirty="0">
                <a:latin typeface="Segoe UI"/>
                <a:cs typeface="Segoe UI"/>
              </a:rPr>
              <a:t>Brand+Season</a:t>
            </a:r>
            <a:r>
              <a:rPr sz="1300" spc="-50" dirty="0">
                <a:latin typeface="Segoe UI"/>
                <a:cs typeface="Segoe UI"/>
              </a:rPr>
              <a:t> </a:t>
            </a:r>
            <a:r>
              <a:rPr sz="1300" dirty="0">
                <a:latin typeface="Segoe UI"/>
                <a:cs typeface="Segoe UI"/>
              </a:rPr>
              <a:t>+</a:t>
            </a:r>
            <a:r>
              <a:rPr sz="1300" spc="-15" dirty="0">
                <a:latin typeface="Segoe UI"/>
                <a:cs typeface="Segoe UI"/>
              </a:rPr>
              <a:t> </a:t>
            </a:r>
            <a:r>
              <a:rPr sz="1300" spc="-10" dirty="0">
                <a:latin typeface="Segoe UI"/>
                <a:cs typeface="Segoe UI"/>
              </a:rPr>
              <a:t>CPI</a:t>
            </a:r>
            <a:r>
              <a:rPr sz="1300" spc="-50" dirty="0">
                <a:latin typeface="Segoe UI"/>
                <a:cs typeface="Segoe UI"/>
              </a:rPr>
              <a:t> </a:t>
            </a:r>
            <a:r>
              <a:rPr sz="1300" dirty="0">
                <a:latin typeface="Segoe UI"/>
                <a:cs typeface="Segoe UI"/>
              </a:rPr>
              <a:t>+</a:t>
            </a:r>
            <a:r>
              <a:rPr sz="1300" spc="-15" dirty="0">
                <a:latin typeface="Segoe UI"/>
                <a:cs typeface="Segoe UI"/>
              </a:rPr>
              <a:t> </a:t>
            </a:r>
            <a:r>
              <a:rPr sz="1300" spc="-10" dirty="0">
                <a:latin typeface="Segoe UI"/>
                <a:cs typeface="Segoe UI"/>
              </a:rPr>
              <a:t>Temp </a:t>
            </a:r>
            <a:r>
              <a:rPr sz="1300" dirty="0">
                <a:latin typeface="Segoe UI"/>
                <a:cs typeface="Segoe UI"/>
              </a:rPr>
              <a:t>+</a:t>
            </a:r>
            <a:r>
              <a:rPr sz="1300" spc="355" dirty="0">
                <a:latin typeface="Segoe UI"/>
                <a:cs typeface="Segoe UI"/>
              </a:rPr>
              <a:t>     </a:t>
            </a:r>
            <a:r>
              <a:rPr sz="1300" spc="-10" dirty="0">
                <a:latin typeface="Segoe UI"/>
                <a:cs typeface="Segoe UI"/>
              </a:rPr>
              <a:t>63.5%</a:t>
            </a:r>
            <a:endParaRPr sz="1300">
              <a:latin typeface="Segoe UI"/>
              <a:cs typeface="Segoe UI"/>
            </a:endParaRPr>
          </a:p>
        </p:txBody>
      </p:sp>
      <p:grpSp>
        <p:nvGrpSpPr>
          <p:cNvPr id="14" name="object 14"/>
          <p:cNvGrpSpPr/>
          <p:nvPr/>
        </p:nvGrpSpPr>
        <p:grpSpPr>
          <a:xfrm>
            <a:off x="6096000" y="3752260"/>
            <a:ext cx="5439410" cy="0"/>
            <a:chOff x="6096000" y="3752260"/>
            <a:chExt cx="5439410" cy="0"/>
          </a:xfrm>
        </p:grpSpPr>
        <p:sp>
          <p:nvSpPr>
            <p:cNvPr id="15" name="object 15"/>
            <p:cNvSpPr/>
            <p:nvPr/>
          </p:nvSpPr>
          <p:spPr>
            <a:xfrm>
              <a:off x="6096000" y="3752260"/>
              <a:ext cx="0" cy="0"/>
            </a:xfrm>
            <a:custGeom>
              <a:avLst/>
              <a:gdLst/>
              <a:ahLst/>
              <a:cxnLst/>
              <a:rect l="l" t="t" r="r" b="b"/>
              <a:pathLst>
                <a:path>
                  <a:moveTo>
                    <a:pt x="0" y="0"/>
                  </a:moveTo>
                  <a:lnTo>
                    <a:pt x="0" y="5"/>
                  </a:lnTo>
                </a:path>
              </a:pathLst>
            </a:custGeom>
            <a:ln w="3175">
              <a:solidFill>
                <a:srgbClr val="D3D3D3"/>
              </a:solidFill>
            </a:ln>
          </p:spPr>
          <p:txBody>
            <a:bodyPr wrap="square" lIns="0" tIns="0" rIns="0" bIns="0" rtlCol="0"/>
            <a:lstStyle/>
            <a:p>
              <a:endParaRPr/>
            </a:p>
          </p:txBody>
        </p:sp>
        <p:sp>
          <p:nvSpPr>
            <p:cNvPr id="16" name="object 16"/>
            <p:cNvSpPr/>
            <p:nvPr/>
          </p:nvSpPr>
          <p:spPr>
            <a:xfrm>
              <a:off x="6096000" y="3752260"/>
              <a:ext cx="8890" cy="0"/>
            </a:xfrm>
            <a:custGeom>
              <a:avLst/>
              <a:gdLst/>
              <a:ahLst/>
              <a:cxnLst/>
              <a:rect l="l" t="t" r="r" b="b"/>
              <a:pathLst>
                <a:path w="8889">
                  <a:moveTo>
                    <a:pt x="0" y="4"/>
                  </a:moveTo>
                  <a:lnTo>
                    <a:pt x="8262" y="4"/>
                  </a:lnTo>
                  <a:lnTo>
                    <a:pt x="0" y="0"/>
                  </a:lnTo>
                  <a:close/>
                </a:path>
              </a:pathLst>
            </a:custGeom>
            <a:solidFill>
              <a:srgbClr val="D3D3D3"/>
            </a:solidFill>
          </p:spPr>
          <p:txBody>
            <a:bodyPr wrap="square" lIns="0" tIns="0" rIns="0" bIns="0" rtlCol="0"/>
            <a:lstStyle/>
            <a:p>
              <a:endParaRPr/>
            </a:p>
          </p:txBody>
        </p:sp>
        <p:sp>
          <p:nvSpPr>
            <p:cNvPr id="17" name="object 17"/>
            <p:cNvSpPr/>
            <p:nvPr/>
          </p:nvSpPr>
          <p:spPr>
            <a:xfrm>
              <a:off x="10617572" y="3752260"/>
              <a:ext cx="0" cy="0"/>
            </a:xfrm>
            <a:custGeom>
              <a:avLst/>
              <a:gdLst/>
              <a:ahLst/>
              <a:cxnLst/>
              <a:rect l="l" t="t" r="r" b="b"/>
              <a:pathLst>
                <a:path>
                  <a:moveTo>
                    <a:pt x="0" y="0"/>
                  </a:moveTo>
                  <a:lnTo>
                    <a:pt x="0" y="5"/>
                  </a:lnTo>
                </a:path>
              </a:pathLst>
            </a:custGeom>
            <a:ln w="3175">
              <a:solidFill>
                <a:srgbClr val="D3D3D3"/>
              </a:solidFill>
            </a:ln>
          </p:spPr>
          <p:txBody>
            <a:bodyPr wrap="square" lIns="0" tIns="0" rIns="0" bIns="0" rtlCol="0"/>
            <a:lstStyle/>
            <a:p>
              <a:endParaRPr/>
            </a:p>
          </p:txBody>
        </p:sp>
        <p:sp>
          <p:nvSpPr>
            <p:cNvPr id="18" name="object 18"/>
            <p:cNvSpPr/>
            <p:nvPr/>
          </p:nvSpPr>
          <p:spPr>
            <a:xfrm>
              <a:off x="10617577" y="3752260"/>
              <a:ext cx="8890" cy="0"/>
            </a:xfrm>
            <a:custGeom>
              <a:avLst/>
              <a:gdLst/>
              <a:ahLst/>
              <a:cxnLst/>
              <a:rect l="l" t="t" r="r" b="b"/>
              <a:pathLst>
                <a:path w="8890">
                  <a:moveTo>
                    <a:pt x="8266" y="4"/>
                  </a:moveTo>
                  <a:lnTo>
                    <a:pt x="0" y="0"/>
                  </a:lnTo>
                  <a:lnTo>
                    <a:pt x="8266" y="4"/>
                  </a:lnTo>
                  <a:close/>
                </a:path>
              </a:pathLst>
            </a:custGeom>
            <a:solidFill>
              <a:srgbClr val="D3D3D3"/>
            </a:solidFill>
          </p:spPr>
          <p:txBody>
            <a:bodyPr wrap="square" lIns="0" tIns="0" rIns="0" bIns="0" rtlCol="0"/>
            <a:lstStyle/>
            <a:p>
              <a:endParaRPr/>
            </a:p>
          </p:txBody>
        </p:sp>
        <p:sp>
          <p:nvSpPr>
            <p:cNvPr id="19" name="object 19"/>
            <p:cNvSpPr/>
            <p:nvPr/>
          </p:nvSpPr>
          <p:spPr>
            <a:xfrm>
              <a:off x="11526846" y="3752260"/>
              <a:ext cx="0" cy="0"/>
            </a:xfrm>
            <a:custGeom>
              <a:avLst/>
              <a:gdLst/>
              <a:ahLst/>
              <a:cxnLst/>
              <a:rect l="l" t="t" r="r" b="b"/>
              <a:pathLst>
                <a:path>
                  <a:moveTo>
                    <a:pt x="0" y="0"/>
                  </a:moveTo>
                  <a:lnTo>
                    <a:pt x="0" y="5"/>
                  </a:lnTo>
                </a:path>
              </a:pathLst>
            </a:custGeom>
            <a:ln w="3175">
              <a:solidFill>
                <a:srgbClr val="D3D3D3"/>
              </a:solidFill>
            </a:ln>
          </p:spPr>
          <p:txBody>
            <a:bodyPr wrap="square" lIns="0" tIns="0" rIns="0" bIns="0" rtlCol="0"/>
            <a:lstStyle/>
            <a:p>
              <a:endParaRPr/>
            </a:p>
          </p:txBody>
        </p:sp>
        <p:sp>
          <p:nvSpPr>
            <p:cNvPr id="20" name="object 20"/>
            <p:cNvSpPr/>
            <p:nvPr/>
          </p:nvSpPr>
          <p:spPr>
            <a:xfrm>
              <a:off x="11526851" y="3752260"/>
              <a:ext cx="8890" cy="0"/>
            </a:xfrm>
            <a:custGeom>
              <a:avLst/>
              <a:gdLst/>
              <a:ahLst/>
              <a:cxnLst/>
              <a:rect l="l" t="t" r="r" b="b"/>
              <a:pathLst>
                <a:path w="8890">
                  <a:moveTo>
                    <a:pt x="8266" y="4"/>
                  </a:moveTo>
                  <a:lnTo>
                    <a:pt x="0" y="0"/>
                  </a:lnTo>
                  <a:lnTo>
                    <a:pt x="8266" y="4"/>
                  </a:lnTo>
                  <a:close/>
                </a:path>
              </a:pathLst>
            </a:custGeom>
            <a:solidFill>
              <a:srgbClr val="D3D3D3"/>
            </a:solidFill>
          </p:spPr>
          <p:txBody>
            <a:bodyPr wrap="square" lIns="0" tIns="0" rIns="0" bIns="0" rtlCol="0"/>
            <a:lstStyle/>
            <a:p>
              <a:endParaRPr/>
            </a:p>
          </p:txBody>
        </p:sp>
      </p:grpSp>
      <p:sp>
        <p:nvSpPr>
          <p:cNvPr id="21" name="object 21"/>
          <p:cNvSpPr/>
          <p:nvPr/>
        </p:nvSpPr>
        <p:spPr>
          <a:xfrm>
            <a:off x="6225400" y="4424235"/>
            <a:ext cx="313055" cy="377190"/>
          </a:xfrm>
          <a:custGeom>
            <a:avLst/>
            <a:gdLst/>
            <a:ahLst/>
            <a:cxnLst/>
            <a:rect l="l" t="t" r="r" b="b"/>
            <a:pathLst>
              <a:path w="313054" h="377189">
                <a:moveTo>
                  <a:pt x="312839" y="0"/>
                </a:moveTo>
                <a:lnTo>
                  <a:pt x="0" y="0"/>
                </a:lnTo>
                <a:lnTo>
                  <a:pt x="0" y="184810"/>
                </a:lnTo>
                <a:lnTo>
                  <a:pt x="0" y="191922"/>
                </a:lnTo>
                <a:lnTo>
                  <a:pt x="0" y="376732"/>
                </a:lnTo>
                <a:lnTo>
                  <a:pt x="312839" y="376732"/>
                </a:lnTo>
                <a:lnTo>
                  <a:pt x="312839" y="191922"/>
                </a:lnTo>
                <a:lnTo>
                  <a:pt x="312839" y="184810"/>
                </a:lnTo>
                <a:lnTo>
                  <a:pt x="312839" y="0"/>
                </a:lnTo>
                <a:close/>
              </a:path>
            </a:pathLst>
          </a:custGeom>
          <a:solidFill>
            <a:srgbClr val="C5EECE"/>
          </a:solidFill>
        </p:spPr>
        <p:txBody>
          <a:bodyPr wrap="square" lIns="0" tIns="0" rIns="0" bIns="0" rtlCol="0"/>
          <a:lstStyle/>
          <a:p>
            <a:endParaRPr/>
          </a:p>
        </p:txBody>
      </p:sp>
      <p:sp>
        <p:nvSpPr>
          <p:cNvPr id="22" name="object 22"/>
          <p:cNvSpPr/>
          <p:nvPr/>
        </p:nvSpPr>
        <p:spPr>
          <a:xfrm>
            <a:off x="8123783" y="4424235"/>
            <a:ext cx="313055" cy="377190"/>
          </a:xfrm>
          <a:custGeom>
            <a:avLst/>
            <a:gdLst/>
            <a:ahLst/>
            <a:cxnLst/>
            <a:rect l="l" t="t" r="r" b="b"/>
            <a:pathLst>
              <a:path w="313054" h="377189">
                <a:moveTo>
                  <a:pt x="312839" y="0"/>
                </a:moveTo>
                <a:lnTo>
                  <a:pt x="0" y="0"/>
                </a:lnTo>
                <a:lnTo>
                  <a:pt x="0" y="184810"/>
                </a:lnTo>
                <a:lnTo>
                  <a:pt x="0" y="191922"/>
                </a:lnTo>
                <a:lnTo>
                  <a:pt x="0" y="376732"/>
                </a:lnTo>
                <a:lnTo>
                  <a:pt x="312839" y="376732"/>
                </a:lnTo>
                <a:lnTo>
                  <a:pt x="312839" y="191922"/>
                </a:lnTo>
                <a:lnTo>
                  <a:pt x="312839" y="184810"/>
                </a:lnTo>
                <a:lnTo>
                  <a:pt x="312839" y="0"/>
                </a:lnTo>
                <a:close/>
              </a:path>
            </a:pathLst>
          </a:custGeom>
          <a:solidFill>
            <a:srgbClr val="C5EECE"/>
          </a:solidFill>
        </p:spPr>
        <p:txBody>
          <a:bodyPr wrap="square" lIns="0" tIns="0" rIns="0" bIns="0" rtlCol="0"/>
          <a:lstStyle/>
          <a:p>
            <a:endParaRPr/>
          </a:p>
        </p:txBody>
      </p:sp>
      <p:graphicFrame>
        <p:nvGraphicFramePr>
          <p:cNvPr id="23" name="object 23"/>
          <p:cNvGraphicFramePr>
            <a:graphicFrameLocks noGrp="1"/>
          </p:cNvGraphicFramePr>
          <p:nvPr/>
        </p:nvGraphicFramePr>
        <p:xfrm>
          <a:off x="4838947" y="4054603"/>
          <a:ext cx="5105400" cy="745490"/>
        </p:xfrm>
        <a:graphic>
          <a:graphicData uri="http://schemas.openxmlformats.org/drawingml/2006/table">
            <a:tbl>
              <a:tblPr firstRow="1" bandRow="1">
                <a:tableStyleId>{2D5ABB26-0587-4C30-8999-92F81FD0307C}</a:tableStyleId>
              </a:tblPr>
              <a:tblGrid>
                <a:gridCol w="607695">
                  <a:extLst>
                    <a:ext uri="{9D8B030D-6E8A-4147-A177-3AD203B41FA5}">
                      <a16:colId xmlns:a16="http://schemas.microsoft.com/office/drawing/2014/main" val="20000"/>
                    </a:ext>
                  </a:extLst>
                </a:gridCol>
                <a:gridCol w="309245">
                  <a:extLst>
                    <a:ext uri="{9D8B030D-6E8A-4147-A177-3AD203B41FA5}">
                      <a16:colId xmlns:a16="http://schemas.microsoft.com/office/drawing/2014/main" val="20001"/>
                    </a:ext>
                  </a:extLst>
                </a:gridCol>
                <a:gridCol w="774699">
                  <a:extLst>
                    <a:ext uri="{9D8B030D-6E8A-4147-A177-3AD203B41FA5}">
                      <a16:colId xmlns:a16="http://schemas.microsoft.com/office/drawing/2014/main" val="20002"/>
                    </a:ext>
                  </a:extLst>
                </a:gridCol>
                <a:gridCol w="579119">
                  <a:extLst>
                    <a:ext uri="{9D8B030D-6E8A-4147-A177-3AD203B41FA5}">
                      <a16:colId xmlns:a16="http://schemas.microsoft.com/office/drawing/2014/main" val="20003"/>
                    </a:ext>
                  </a:extLst>
                </a:gridCol>
                <a:gridCol w="309244">
                  <a:extLst>
                    <a:ext uri="{9D8B030D-6E8A-4147-A177-3AD203B41FA5}">
                      <a16:colId xmlns:a16="http://schemas.microsoft.com/office/drawing/2014/main" val="20004"/>
                    </a:ext>
                  </a:extLst>
                </a:gridCol>
                <a:gridCol w="1009650">
                  <a:extLst>
                    <a:ext uri="{9D8B030D-6E8A-4147-A177-3AD203B41FA5}">
                      <a16:colId xmlns:a16="http://schemas.microsoft.com/office/drawing/2014/main" val="20005"/>
                    </a:ext>
                  </a:extLst>
                </a:gridCol>
                <a:gridCol w="508635">
                  <a:extLst>
                    <a:ext uri="{9D8B030D-6E8A-4147-A177-3AD203B41FA5}">
                      <a16:colId xmlns:a16="http://schemas.microsoft.com/office/drawing/2014/main" val="20006"/>
                    </a:ext>
                  </a:extLst>
                </a:gridCol>
                <a:gridCol w="309245">
                  <a:extLst>
                    <a:ext uri="{9D8B030D-6E8A-4147-A177-3AD203B41FA5}">
                      <a16:colId xmlns:a16="http://schemas.microsoft.com/office/drawing/2014/main" val="20007"/>
                    </a:ext>
                  </a:extLst>
                </a:gridCol>
                <a:gridCol w="380364">
                  <a:extLst>
                    <a:ext uri="{9D8B030D-6E8A-4147-A177-3AD203B41FA5}">
                      <a16:colId xmlns:a16="http://schemas.microsoft.com/office/drawing/2014/main" val="20008"/>
                    </a:ext>
                  </a:extLst>
                </a:gridCol>
                <a:gridCol w="309245">
                  <a:extLst>
                    <a:ext uri="{9D8B030D-6E8A-4147-A177-3AD203B41FA5}">
                      <a16:colId xmlns:a16="http://schemas.microsoft.com/office/drawing/2014/main" val="20009"/>
                    </a:ext>
                  </a:extLst>
                </a:gridCol>
              </a:tblGrid>
              <a:tr h="191770">
                <a:tc gridSpan="2">
                  <a:txBody>
                    <a:bodyPr/>
                    <a:lstStyle/>
                    <a:p>
                      <a:pPr marL="209550">
                        <a:lnSpc>
                          <a:spcPct val="100000"/>
                        </a:lnSpc>
                        <a:spcBef>
                          <a:spcPts val="75"/>
                        </a:spcBef>
                      </a:pPr>
                      <a:r>
                        <a:rPr sz="1100" b="1" spc="-10" dirty="0">
                          <a:latin typeface="Calibri"/>
                          <a:cs typeface="Calibri"/>
                        </a:rPr>
                        <a:t>Price_Ln</a:t>
                      </a:r>
                      <a:endParaRPr sz="110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a:txBody>
                    <a:bodyPr/>
                    <a:lstStyle/>
                    <a:p>
                      <a:pPr algn="ctr">
                        <a:lnSpc>
                          <a:spcPct val="100000"/>
                        </a:lnSpc>
                        <a:spcBef>
                          <a:spcPts val="75"/>
                        </a:spcBef>
                      </a:pPr>
                      <a:r>
                        <a:rPr sz="1100" b="1" spc="-25" dirty="0">
                          <a:latin typeface="Calibri"/>
                          <a:cs typeface="Calibri"/>
                        </a:rPr>
                        <a:t>TDP</a:t>
                      </a:r>
                      <a:endParaRPr sz="110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gridSpan="2">
                  <a:txBody>
                    <a:bodyPr/>
                    <a:lstStyle/>
                    <a:p>
                      <a:pPr marL="52705">
                        <a:lnSpc>
                          <a:spcPct val="100000"/>
                        </a:lnSpc>
                        <a:spcBef>
                          <a:spcPts val="75"/>
                        </a:spcBef>
                      </a:pPr>
                      <a:r>
                        <a:rPr sz="1100" b="1" spc="-10" dirty="0">
                          <a:latin typeface="Calibri"/>
                          <a:cs typeface="Calibri"/>
                        </a:rPr>
                        <a:t>SeasonSpring</a:t>
                      </a:r>
                      <a:endParaRPr sz="110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a:txBody>
                    <a:bodyPr/>
                    <a:lstStyle/>
                    <a:p>
                      <a:pPr marR="37465" algn="r">
                        <a:lnSpc>
                          <a:spcPct val="100000"/>
                        </a:lnSpc>
                        <a:spcBef>
                          <a:spcPts val="75"/>
                        </a:spcBef>
                      </a:pPr>
                      <a:r>
                        <a:rPr sz="1100" b="1" spc="-10" dirty="0">
                          <a:latin typeface="Calibri"/>
                          <a:cs typeface="Calibri"/>
                        </a:rPr>
                        <a:t>SeasonSummer</a:t>
                      </a:r>
                      <a:endParaRPr sz="110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gridSpan="2">
                  <a:txBody>
                    <a:bodyPr/>
                    <a:lstStyle/>
                    <a:p>
                      <a:pPr marL="24765">
                        <a:lnSpc>
                          <a:spcPct val="100000"/>
                        </a:lnSpc>
                        <a:spcBef>
                          <a:spcPts val="75"/>
                        </a:spcBef>
                      </a:pPr>
                      <a:r>
                        <a:rPr sz="1100" b="1" spc="-10" dirty="0">
                          <a:latin typeface="Calibri"/>
                          <a:cs typeface="Calibri"/>
                        </a:rPr>
                        <a:t>Temperature</a:t>
                      </a:r>
                      <a:endParaRPr sz="110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tc gridSpan="2">
                  <a:txBody>
                    <a:bodyPr/>
                    <a:lstStyle/>
                    <a:p>
                      <a:pPr marL="74295">
                        <a:lnSpc>
                          <a:spcPct val="100000"/>
                        </a:lnSpc>
                        <a:spcBef>
                          <a:spcPts val="75"/>
                        </a:spcBef>
                      </a:pPr>
                      <a:r>
                        <a:rPr sz="1100" b="1" spc="-10" dirty="0">
                          <a:latin typeface="Calibri"/>
                          <a:cs typeface="Calibri"/>
                        </a:rPr>
                        <a:t>Sunshine</a:t>
                      </a:r>
                      <a:endParaRPr sz="1100">
                        <a:latin typeface="Calibri"/>
                        <a:cs typeface="Calibri"/>
                      </a:endParaRPr>
                    </a:p>
                  </a:txBody>
                  <a:tcPr marL="0" marR="0" marT="9525" marB="0">
                    <a:lnL w="9525">
                      <a:solidFill>
                        <a:srgbClr val="000000"/>
                      </a:solidFill>
                      <a:prstDash val="solid"/>
                    </a:lnL>
                    <a:lnR w="9525">
                      <a:solidFill>
                        <a:srgbClr val="000000"/>
                      </a:solidFill>
                      <a:prstDash val="solid"/>
                    </a:lnR>
                    <a:solidFill>
                      <a:srgbClr val="FFF1CC"/>
                    </a:solidFill>
                  </a:tcPr>
                </a:tc>
                <a:tc hMerge="1">
                  <a:txBody>
                    <a:bodyPr/>
                    <a:lstStyle/>
                    <a:p>
                      <a:endParaRPr/>
                    </a:p>
                  </a:txBody>
                  <a:tcPr marL="0" marR="0" marT="0" marB="0"/>
                </a:tc>
                <a:extLst>
                  <a:ext uri="{0D108BD9-81ED-4DB2-BD59-A6C34878D82A}">
                    <a16:rowId xmlns:a16="http://schemas.microsoft.com/office/drawing/2014/main" val="10000"/>
                  </a:ext>
                </a:extLst>
              </a:tr>
              <a:tr h="177165">
                <a:tc>
                  <a:txBody>
                    <a:bodyPr/>
                    <a:lstStyle/>
                    <a:p>
                      <a:pPr marL="152400">
                        <a:lnSpc>
                          <a:spcPts val="1280"/>
                        </a:lnSpc>
                        <a:spcBef>
                          <a:spcPts val="20"/>
                        </a:spcBef>
                      </a:pPr>
                      <a:r>
                        <a:rPr sz="1100" b="1" spc="-20" dirty="0">
                          <a:latin typeface="Calibri"/>
                          <a:cs typeface="Calibri"/>
                        </a:rPr>
                        <a:t>Coeff</a:t>
                      </a:r>
                      <a:endParaRPr sz="1100">
                        <a:latin typeface="Calibri"/>
                        <a:cs typeface="Calibri"/>
                      </a:endParaRPr>
                    </a:p>
                  </a:txBody>
                  <a:tcPr marL="0" marR="0" marT="2540" marB="0">
                    <a:lnL w="9525">
                      <a:solidFill>
                        <a:srgbClr val="000000"/>
                      </a:solidFill>
                      <a:prstDash val="solid"/>
                    </a:lnL>
                  </a:tcPr>
                </a:tc>
                <a:tc>
                  <a:txBody>
                    <a:bodyPr/>
                    <a:lstStyle/>
                    <a:p>
                      <a:pPr algn="ctr">
                        <a:lnSpc>
                          <a:spcPts val="1280"/>
                        </a:lnSpc>
                        <a:spcBef>
                          <a:spcPts val="20"/>
                        </a:spcBef>
                      </a:pPr>
                      <a:r>
                        <a:rPr sz="1100" b="1" spc="-20" dirty="0">
                          <a:latin typeface="Calibri"/>
                          <a:cs typeface="Calibri"/>
                        </a:rPr>
                        <a:t>Sign</a:t>
                      </a:r>
                      <a:endParaRPr sz="1100">
                        <a:latin typeface="Calibri"/>
                        <a:cs typeface="Calibri"/>
                      </a:endParaRPr>
                    </a:p>
                  </a:txBody>
                  <a:tcPr marL="0" marR="0" marT="2540" marB="0">
                    <a:lnR w="9525">
                      <a:solidFill>
                        <a:srgbClr val="000000"/>
                      </a:solidFill>
                      <a:prstDash val="solid"/>
                    </a:lnR>
                  </a:tcPr>
                </a:tc>
                <a:tc>
                  <a:txBody>
                    <a:bodyPr/>
                    <a:lstStyle/>
                    <a:p>
                      <a:pPr marL="43815" algn="ctr">
                        <a:lnSpc>
                          <a:spcPts val="1280"/>
                        </a:lnSpc>
                        <a:spcBef>
                          <a:spcPts val="20"/>
                        </a:spcBef>
                      </a:pPr>
                      <a:r>
                        <a:rPr sz="1100" b="1" dirty="0">
                          <a:latin typeface="Calibri"/>
                          <a:cs typeface="Calibri"/>
                        </a:rPr>
                        <a:t>Coeff</a:t>
                      </a:r>
                      <a:r>
                        <a:rPr sz="1100" b="1" spc="175" dirty="0">
                          <a:latin typeface="Calibri"/>
                          <a:cs typeface="Calibri"/>
                        </a:rPr>
                        <a:t>  </a:t>
                      </a:r>
                      <a:r>
                        <a:rPr sz="1100" b="1" spc="-20" dirty="0">
                          <a:latin typeface="Calibri"/>
                          <a:cs typeface="Calibri"/>
                        </a:rPr>
                        <a:t>Sign</a:t>
                      </a:r>
                      <a:endParaRPr sz="1100">
                        <a:latin typeface="Calibri"/>
                        <a:cs typeface="Calibri"/>
                      </a:endParaRPr>
                    </a:p>
                  </a:txBody>
                  <a:tcPr marL="0" marR="0" marT="2540" marB="0">
                    <a:lnL w="9525">
                      <a:solidFill>
                        <a:srgbClr val="000000"/>
                      </a:solidFill>
                      <a:prstDash val="solid"/>
                    </a:lnL>
                    <a:lnR w="9525">
                      <a:solidFill>
                        <a:srgbClr val="000000"/>
                      </a:solidFill>
                      <a:prstDash val="solid"/>
                    </a:lnR>
                  </a:tcPr>
                </a:tc>
                <a:tc>
                  <a:txBody>
                    <a:bodyPr/>
                    <a:lstStyle/>
                    <a:p>
                      <a:pPr marL="138430">
                        <a:lnSpc>
                          <a:spcPts val="1280"/>
                        </a:lnSpc>
                        <a:spcBef>
                          <a:spcPts val="20"/>
                        </a:spcBef>
                      </a:pPr>
                      <a:r>
                        <a:rPr sz="1100" b="1" spc="-20" dirty="0">
                          <a:latin typeface="Calibri"/>
                          <a:cs typeface="Calibri"/>
                        </a:rPr>
                        <a:t>Coeff</a:t>
                      </a:r>
                      <a:endParaRPr sz="1100">
                        <a:latin typeface="Calibri"/>
                        <a:cs typeface="Calibri"/>
                      </a:endParaRPr>
                    </a:p>
                  </a:txBody>
                  <a:tcPr marL="0" marR="0" marT="2540" marB="0">
                    <a:lnL w="9525">
                      <a:solidFill>
                        <a:srgbClr val="000000"/>
                      </a:solidFill>
                      <a:prstDash val="solid"/>
                    </a:lnL>
                  </a:tcPr>
                </a:tc>
                <a:tc>
                  <a:txBody>
                    <a:bodyPr/>
                    <a:lstStyle/>
                    <a:p>
                      <a:pPr algn="ctr">
                        <a:lnSpc>
                          <a:spcPts val="1280"/>
                        </a:lnSpc>
                        <a:spcBef>
                          <a:spcPts val="20"/>
                        </a:spcBef>
                      </a:pPr>
                      <a:r>
                        <a:rPr sz="1100" b="1" spc="-20" dirty="0">
                          <a:latin typeface="Calibri"/>
                          <a:cs typeface="Calibri"/>
                        </a:rPr>
                        <a:t>Sign</a:t>
                      </a:r>
                      <a:endParaRPr sz="1100">
                        <a:latin typeface="Calibri"/>
                        <a:cs typeface="Calibri"/>
                      </a:endParaRPr>
                    </a:p>
                  </a:txBody>
                  <a:tcPr marL="0" marR="0" marT="2540" marB="0">
                    <a:lnR w="9525">
                      <a:solidFill>
                        <a:srgbClr val="000000"/>
                      </a:solidFill>
                      <a:prstDash val="solid"/>
                    </a:lnR>
                  </a:tcPr>
                </a:tc>
                <a:tc>
                  <a:txBody>
                    <a:bodyPr/>
                    <a:lstStyle/>
                    <a:p>
                      <a:pPr marR="29209" algn="r">
                        <a:lnSpc>
                          <a:spcPts val="1280"/>
                        </a:lnSpc>
                        <a:spcBef>
                          <a:spcPts val="20"/>
                        </a:spcBef>
                        <a:tabLst>
                          <a:tab pos="539750" algn="l"/>
                        </a:tabLst>
                      </a:pPr>
                      <a:r>
                        <a:rPr sz="1100" b="1" spc="-10" dirty="0">
                          <a:latin typeface="Calibri"/>
                          <a:cs typeface="Calibri"/>
                        </a:rPr>
                        <a:t>Coeff</a:t>
                      </a:r>
                      <a:r>
                        <a:rPr sz="1100" b="1" dirty="0">
                          <a:latin typeface="Calibri"/>
                          <a:cs typeface="Calibri"/>
                        </a:rPr>
                        <a:t>	</a:t>
                      </a:r>
                      <a:r>
                        <a:rPr sz="1100" b="1" spc="-20" dirty="0">
                          <a:latin typeface="Calibri"/>
                          <a:cs typeface="Calibri"/>
                        </a:rPr>
                        <a:t>Sign</a:t>
                      </a:r>
                      <a:endParaRPr sz="1100">
                        <a:latin typeface="Calibri"/>
                        <a:cs typeface="Calibri"/>
                      </a:endParaRPr>
                    </a:p>
                  </a:txBody>
                  <a:tcPr marL="0" marR="0" marT="2540" marB="0">
                    <a:lnL w="9525">
                      <a:solidFill>
                        <a:srgbClr val="000000"/>
                      </a:solidFill>
                      <a:prstDash val="solid"/>
                    </a:lnL>
                    <a:lnR w="9525">
                      <a:solidFill>
                        <a:srgbClr val="000000"/>
                      </a:solidFill>
                      <a:prstDash val="solid"/>
                    </a:lnR>
                  </a:tcPr>
                </a:tc>
                <a:tc gridSpan="2">
                  <a:txBody>
                    <a:bodyPr/>
                    <a:lstStyle/>
                    <a:p>
                      <a:pPr marL="102870">
                        <a:lnSpc>
                          <a:spcPts val="1280"/>
                        </a:lnSpc>
                        <a:spcBef>
                          <a:spcPts val="20"/>
                        </a:spcBef>
                      </a:pPr>
                      <a:r>
                        <a:rPr sz="1100" b="1" dirty="0">
                          <a:latin typeface="Calibri"/>
                          <a:cs typeface="Calibri"/>
                        </a:rPr>
                        <a:t>Coeff</a:t>
                      </a:r>
                      <a:r>
                        <a:rPr sz="1100" b="1" spc="254" dirty="0">
                          <a:latin typeface="Calibri"/>
                          <a:cs typeface="Calibri"/>
                        </a:rPr>
                        <a:t>  </a:t>
                      </a:r>
                      <a:r>
                        <a:rPr sz="1100" b="1" spc="-20" dirty="0">
                          <a:latin typeface="Calibri"/>
                          <a:cs typeface="Calibri"/>
                        </a:rPr>
                        <a:t>Sign</a:t>
                      </a:r>
                      <a:endParaRPr sz="1100">
                        <a:latin typeface="Calibri"/>
                        <a:cs typeface="Calibri"/>
                      </a:endParaRPr>
                    </a:p>
                  </a:txBody>
                  <a:tcPr marL="0" marR="0" marT="2540" marB="0">
                    <a:lnL w="9525">
                      <a:solidFill>
                        <a:srgbClr val="000000"/>
                      </a:solidFill>
                      <a:prstDash val="solid"/>
                    </a:lnL>
                    <a:lnR w="9525">
                      <a:solidFill>
                        <a:srgbClr val="000000"/>
                      </a:solidFill>
                      <a:prstDash val="solid"/>
                    </a:lnR>
                  </a:tcPr>
                </a:tc>
                <a:tc hMerge="1">
                  <a:txBody>
                    <a:bodyPr/>
                    <a:lstStyle/>
                    <a:p>
                      <a:endParaRPr/>
                    </a:p>
                  </a:txBody>
                  <a:tcPr marL="0" marR="0" marT="0" marB="0"/>
                </a:tc>
                <a:tc gridSpan="2">
                  <a:txBody>
                    <a:bodyPr/>
                    <a:lstStyle/>
                    <a:p>
                      <a:pPr marL="38735">
                        <a:lnSpc>
                          <a:spcPts val="1280"/>
                        </a:lnSpc>
                        <a:spcBef>
                          <a:spcPts val="20"/>
                        </a:spcBef>
                      </a:pPr>
                      <a:r>
                        <a:rPr sz="1100" b="1" dirty="0">
                          <a:latin typeface="Calibri"/>
                          <a:cs typeface="Calibri"/>
                        </a:rPr>
                        <a:t>Coeff</a:t>
                      </a:r>
                      <a:r>
                        <a:rPr sz="1100" b="1" spc="254" dirty="0">
                          <a:latin typeface="Calibri"/>
                          <a:cs typeface="Calibri"/>
                        </a:rPr>
                        <a:t> </a:t>
                      </a:r>
                      <a:r>
                        <a:rPr sz="1100" b="1" spc="-20" dirty="0">
                          <a:latin typeface="Calibri"/>
                          <a:cs typeface="Calibri"/>
                        </a:rPr>
                        <a:t>Sign</a:t>
                      </a:r>
                      <a:endParaRPr sz="1100">
                        <a:latin typeface="Calibri"/>
                        <a:cs typeface="Calibri"/>
                      </a:endParaRPr>
                    </a:p>
                  </a:txBody>
                  <a:tcPr marL="0" marR="0" marT="2540" marB="0">
                    <a:lnL w="9525">
                      <a:solidFill>
                        <a:srgbClr val="000000"/>
                      </a:solidFill>
                      <a:prstDash val="solid"/>
                    </a:lnL>
                    <a:lnR w="952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1"/>
                  </a:ext>
                </a:extLst>
              </a:tr>
              <a:tr h="184785">
                <a:tc>
                  <a:txBody>
                    <a:bodyPr/>
                    <a:lstStyle/>
                    <a:p>
                      <a:pPr marR="55880" algn="r">
                        <a:lnSpc>
                          <a:spcPts val="1280"/>
                        </a:lnSpc>
                        <a:spcBef>
                          <a:spcPts val="75"/>
                        </a:spcBef>
                      </a:pPr>
                      <a:r>
                        <a:rPr sz="1100" spc="-20" dirty="0">
                          <a:latin typeface="Calibri"/>
                          <a:cs typeface="Calibri"/>
                        </a:rPr>
                        <a:t>8.41</a:t>
                      </a:r>
                      <a:endParaRPr sz="1100">
                        <a:latin typeface="Calibri"/>
                        <a:cs typeface="Calibri"/>
                      </a:endParaRPr>
                    </a:p>
                  </a:txBody>
                  <a:tcPr marL="0" marR="0" marT="9525" marB="0">
                    <a:lnL w="9525">
                      <a:solidFill>
                        <a:srgbClr val="000000"/>
                      </a:solidFill>
                      <a:prstDash val="solid"/>
                    </a:lnL>
                  </a:tcPr>
                </a:tc>
                <a:tc>
                  <a:txBody>
                    <a:bodyPr/>
                    <a:lstStyle/>
                    <a:p>
                      <a:pPr marL="2540" algn="ctr">
                        <a:lnSpc>
                          <a:spcPts val="1280"/>
                        </a:lnSpc>
                        <a:spcBef>
                          <a:spcPts val="75"/>
                        </a:spcBef>
                      </a:pPr>
                      <a:r>
                        <a:rPr sz="1100" spc="-25" dirty="0">
                          <a:solidFill>
                            <a:srgbClr val="006000"/>
                          </a:solidFill>
                          <a:latin typeface="Calibri"/>
                          <a:cs typeface="Calibri"/>
                        </a:rPr>
                        <a:t>Yes</a:t>
                      </a:r>
                      <a:endParaRPr sz="1100">
                        <a:latin typeface="Calibri"/>
                        <a:cs typeface="Calibri"/>
                      </a:endParaRPr>
                    </a:p>
                  </a:txBody>
                  <a:tcPr marL="0" marR="0" marT="9525" marB="0">
                    <a:lnR w="9525">
                      <a:solidFill>
                        <a:srgbClr val="000000"/>
                      </a:solidFill>
                      <a:prstDash val="solid"/>
                    </a:lnR>
                    <a:solidFill>
                      <a:srgbClr val="C5EECE"/>
                    </a:solidFill>
                  </a:tcPr>
                </a:tc>
                <a:tc>
                  <a:txBody>
                    <a:bodyPr/>
                    <a:lstStyle/>
                    <a:p>
                      <a:pPr marL="81280">
                        <a:lnSpc>
                          <a:spcPts val="1280"/>
                        </a:lnSpc>
                        <a:spcBef>
                          <a:spcPts val="75"/>
                        </a:spcBef>
                        <a:tabLst>
                          <a:tab pos="550545" algn="l"/>
                        </a:tabLst>
                      </a:pPr>
                      <a:r>
                        <a:rPr sz="1100" spc="-10" dirty="0">
                          <a:latin typeface="Calibri"/>
                          <a:cs typeface="Calibri"/>
                        </a:rPr>
                        <a:t>0.114</a:t>
                      </a:r>
                      <a:r>
                        <a:rPr sz="1100" dirty="0">
                          <a:latin typeface="Calibri"/>
                          <a:cs typeface="Calibri"/>
                        </a:rPr>
                        <a:t>	</a:t>
                      </a:r>
                      <a:r>
                        <a:rPr sz="1100" spc="-25" dirty="0">
                          <a:solidFill>
                            <a:srgbClr val="006000"/>
                          </a:solidFill>
                          <a:latin typeface="Calibri"/>
                          <a:cs typeface="Calibri"/>
                        </a:rPr>
                        <a:t>Yes</a:t>
                      </a:r>
                      <a:endParaRPr sz="1100">
                        <a:latin typeface="Calibri"/>
                        <a:cs typeface="Calibri"/>
                      </a:endParaRPr>
                    </a:p>
                  </a:txBody>
                  <a:tcPr marL="0" marR="0" marT="9525" marB="0">
                    <a:lnL w="9525">
                      <a:solidFill>
                        <a:srgbClr val="000000"/>
                      </a:solidFill>
                      <a:prstDash val="solid"/>
                    </a:lnL>
                    <a:lnR w="9525">
                      <a:solidFill>
                        <a:srgbClr val="000000"/>
                      </a:solidFill>
                      <a:prstDash val="solid"/>
                    </a:lnR>
                  </a:tcPr>
                </a:tc>
                <a:tc>
                  <a:txBody>
                    <a:bodyPr/>
                    <a:lstStyle/>
                    <a:p>
                      <a:pPr marL="152400">
                        <a:lnSpc>
                          <a:spcPts val="1280"/>
                        </a:lnSpc>
                        <a:spcBef>
                          <a:spcPts val="75"/>
                        </a:spcBef>
                      </a:pPr>
                      <a:r>
                        <a:rPr sz="1100" spc="-10" dirty="0">
                          <a:latin typeface="Calibri"/>
                          <a:cs typeface="Calibri"/>
                        </a:rPr>
                        <a:t>(0.641)</a:t>
                      </a:r>
                      <a:endParaRPr sz="1100">
                        <a:latin typeface="Calibri"/>
                        <a:cs typeface="Calibri"/>
                      </a:endParaRPr>
                    </a:p>
                  </a:txBody>
                  <a:tcPr marL="0" marR="0" marT="9525" marB="0">
                    <a:lnL w="9525">
                      <a:solidFill>
                        <a:srgbClr val="000000"/>
                      </a:solidFill>
                      <a:prstDash val="solid"/>
                    </a:lnL>
                  </a:tcPr>
                </a:tc>
                <a:tc>
                  <a:txBody>
                    <a:bodyPr/>
                    <a:lstStyle/>
                    <a:p>
                      <a:pPr marL="2540" algn="ctr">
                        <a:lnSpc>
                          <a:spcPts val="1280"/>
                        </a:lnSpc>
                        <a:spcBef>
                          <a:spcPts val="75"/>
                        </a:spcBef>
                      </a:pPr>
                      <a:r>
                        <a:rPr sz="1100" spc="-25" dirty="0">
                          <a:solidFill>
                            <a:srgbClr val="006000"/>
                          </a:solidFill>
                          <a:latin typeface="Calibri"/>
                          <a:cs typeface="Calibri"/>
                        </a:rPr>
                        <a:t>Yes</a:t>
                      </a:r>
                      <a:endParaRPr sz="1100">
                        <a:latin typeface="Calibri"/>
                        <a:cs typeface="Calibri"/>
                      </a:endParaRPr>
                    </a:p>
                  </a:txBody>
                  <a:tcPr marL="0" marR="0" marT="9525" marB="0">
                    <a:lnR w="9525">
                      <a:solidFill>
                        <a:srgbClr val="000000"/>
                      </a:solidFill>
                      <a:prstDash val="solid"/>
                    </a:lnR>
                    <a:solidFill>
                      <a:srgbClr val="C5EECE"/>
                    </a:solidFill>
                  </a:tcPr>
                </a:tc>
                <a:tc>
                  <a:txBody>
                    <a:bodyPr/>
                    <a:lstStyle/>
                    <a:p>
                      <a:pPr marR="17780" algn="r">
                        <a:lnSpc>
                          <a:spcPts val="1280"/>
                        </a:lnSpc>
                        <a:spcBef>
                          <a:spcPts val="75"/>
                        </a:spcBef>
                      </a:pPr>
                      <a:r>
                        <a:rPr sz="1100" dirty="0">
                          <a:latin typeface="Calibri"/>
                          <a:cs typeface="Calibri"/>
                        </a:rPr>
                        <a:t>(0.649)</a:t>
                      </a:r>
                      <a:r>
                        <a:rPr sz="1100" spc="155" dirty="0">
                          <a:latin typeface="Calibri"/>
                          <a:cs typeface="Calibri"/>
                        </a:rPr>
                        <a:t>  </a:t>
                      </a:r>
                      <a:r>
                        <a:rPr sz="1100" spc="-25" dirty="0">
                          <a:solidFill>
                            <a:srgbClr val="006000"/>
                          </a:solidFill>
                          <a:latin typeface="Calibri"/>
                          <a:cs typeface="Calibri"/>
                        </a:rPr>
                        <a:t>Yes</a:t>
                      </a:r>
                      <a:endParaRPr sz="1100">
                        <a:latin typeface="Calibri"/>
                        <a:cs typeface="Calibri"/>
                      </a:endParaRPr>
                    </a:p>
                  </a:txBody>
                  <a:tcPr marL="0" marR="0" marT="9525" marB="0">
                    <a:lnL w="9525">
                      <a:solidFill>
                        <a:srgbClr val="000000"/>
                      </a:solidFill>
                      <a:prstDash val="solid"/>
                    </a:lnL>
                    <a:lnR w="9525">
                      <a:solidFill>
                        <a:srgbClr val="000000"/>
                      </a:solidFill>
                      <a:prstDash val="solid"/>
                    </a:lnR>
                  </a:tcPr>
                </a:tc>
                <a:tc>
                  <a:txBody>
                    <a:bodyPr/>
                    <a:lstStyle/>
                    <a:p>
                      <a:pPr marR="13970" algn="r">
                        <a:lnSpc>
                          <a:spcPts val="1280"/>
                        </a:lnSpc>
                        <a:spcBef>
                          <a:spcPts val="75"/>
                        </a:spcBef>
                      </a:pPr>
                      <a:r>
                        <a:rPr sz="1100" spc="-10" dirty="0">
                          <a:latin typeface="Calibri"/>
                          <a:cs typeface="Calibri"/>
                        </a:rPr>
                        <a:t>(0.027)</a:t>
                      </a:r>
                      <a:endParaRPr sz="1100">
                        <a:latin typeface="Calibri"/>
                        <a:cs typeface="Calibri"/>
                      </a:endParaRPr>
                    </a:p>
                  </a:txBody>
                  <a:tcPr marL="0" marR="0" marT="9525" marB="0">
                    <a:lnL w="9525">
                      <a:solidFill>
                        <a:srgbClr val="000000"/>
                      </a:solidFill>
                      <a:prstDash val="solid"/>
                    </a:lnL>
                  </a:tcPr>
                </a:tc>
                <a:tc>
                  <a:txBody>
                    <a:bodyPr/>
                    <a:lstStyle/>
                    <a:p>
                      <a:pPr algn="ctr">
                        <a:lnSpc>
                          <a:spcPts val="1280"/>
                        </a:lnSpc>
                        <a:spcBef>
                          <a:spcPts val="75"/>
                        </a:spcBef>
                      </a:pPr>
                      <a:r>
                        <a:rPr sz="1100" spc="-25" dirty="0">
                          <a:solidFill>
                            <a:srgbClr val="9C0006"/>
                          </a:solidFill>
                          <a:latin typeface="Calibri"/>
                          <a:cs typeface="Calibri"/>
                        </a:rPr>
                        <a:t>No</a:t>
                      </a:r>
                      <a:endParaRPr sz="1100">
                        <a:latin typeface="Calibri"/>
                        <a:cs typeface="Calibri"/>
                      </a:endParaRPr>
                    </a:p>
                  </a:txBody>
                  <a:tcPr marL="0" marR="0" marT="9525" marB="0">
                    <a:lnR w="9525">
                      <a:solidFill>
                        <a:srgbClr val="000000"/>
                      </a:solidFill>
                      <a:prstDash val="solid"/>
                    </a:lnR>
                    <a:solidFill>
                      <a:srgbClr val="FFC6CE"/>
                    </a:solidFill>
                  </a:tcPr>
                </a:tc>
                <a:tc>
                  <a:txBody>
                    <a:bodyPr/>
                    <a:lstStyle/>
                    <a:p>
                      <a:pPr marL="17780" algn="ctr">
                        <a:lnSpc>
                          <a:spcPts val="1280"/>
                        </a:lnSpc>
                        <a:spcBef>
                          <a:spcPts val="75"/>
                        </a:spcBef>
                      </a:pPr>
                      <a:r>
                        <a:rPr sz="1100" spc="-20" dirty="0">
                          <a:latin typeface="Calibri"/>
                          <a:cs typeface="Calibri"/>
                        </a:rPr>
                        <a:t>0.004</a:t>
                      </a:r>
                      <a:endParaRPr sz="1100">
                        <a:latin typeface="Calibri"/>
                        <a:cs typeface="Calibri"/>
                      </a:endParaRPr>
                    </a:p>
                  </a:txBody>
                  <a:tcPr marL="0" marR="0" marT="9525" marB="0">
                    <a:lnL w="9525">
                      <a:solidFill>
                        <a:srgbClr val="000000"/>
                      </a:solidFill>
                      <a:prstDash val="solid"/>
                    </a:lnL>
                  </a:tcPr>
                </a:tc>
                <a:tc>
                  <a:txBody>
                    <a:bodyPr/>
                    <a:lstStyle/>
                    <a:p>
                      <a:pPr marL="56515">
                        <a:lnSpc>
                          <a:spcPts val="1280"/>
                        </a:lnSpc>
                        <a:spcBef>
                          <a:spcPts val="75"/>
                        </a:spcBef>
                      </a:pPr>
                      <a:r>
                        <a:rPr sz="1100" spc="-25" dirty="0">
                          <a:solidFill>
                            <a:srgbClr val="006000"/>
                          </a:solidFill>
                          <a:latin typeface="Calibri"/>
                          <a:cs typeface="Calibri"/>
                        </a:rPr>
                        <a:t>Yes</a:t>
                      </a:r>
                      <a:endParaRPr sz="1100">
                        <a:latin typeface="Calibri"/>
                        <a:cs typeface="Calibri"/>
                      </a:endParaRPr>
                    </a:p>
                  </a:txBody>
                  <a:tcPr marL="0" marR="0" marT="9525" marB="0">
                    <a:lnR w="9525">
                      <a:solidFill>
                        <a:srgbClr val="000000"/>
                      </a:solidFill>
                      <a:prstDash val="solid"/>
                    </a:lnR>
                    <a:solidFill>
                      <a:srgbClr val="C5EECE"/>
                    </a:solidFill>
                  </a:tcPr>
                </a:tc>
                <a:extLst>
                  <a:ext uri="{0D108BD9-81ED-4DB2-BD59-A6C34878D82A}">
                    <a16:rowId xmlns:a16="http://schemas.microsoft.com/office/drawing/2014/main" val="10002"/>
                  </a:ext>
                </a:extLst>
              </a:tr>
              <a:tr h="191770">
                <a:tc>
                  <a:txBody>
                    <a:bodyPr/>
                    <a:lstStyle/>
                    <a:p>
                      <a:pPr marR="55880" algn="r">
                        <a:lnSpc>
                          <a:spcPct val="100000"/>
                        </a:lnSpc>
                        <a:spcBef>
                          <a:spcPts val="75"/>
                        </a:spcBef>
                      </a:pPr>
                      <a:r>
                        <a:rPr sz="1100" spc="-20" dirty="0">
                          <a:latin typeface="Calibri"/>
                          <a:cs typeface="Calibri"/>
                        </a:rPr>
                        <a:t>0.69</a:t>
                      </a:r>
                      <a:endParaRPr sz="1100">
                        <a:latin typeface="Calibri"/>
                        <a:cs typeface="Calibri"/>
                      </a:endParaRPr>
                    </a:p>
                  </a:txBody>
                  <a:tcPr marL="0" marR="0" marT="9525" marB="0">
                    <a:lnL w="9525">
                      <a:solidFill>
                        <a:srgbClr val="000000"/>
                      </a:solidFill>
                      <a:prstDash val="solid"/>
                    </a:lnL>
                  </a:tcPr>
                </a:tc>
                <a:tc>
                  <a:txBody>
                    <a:bodyPr/>
                    <a:lstStyle/>
                    <a:p>
                      <a:pPr algn="ctr">
                        <a:lnSpc>
                          <a:spcPct val="100000"/>
                        </a:lnSpc>
                        <a:spcBef>
                          <a:spcPts val="75"/>
                        </a:spcBef>
                      </a:pPr>
                      <a:r>
                        <a:rPr sz="1100" spc="-25" dirty="0">
                          <a:solidFill>
                            <a:srgbClr val="9C0006"/>
                          </a:solidFill>
                          <a:latin typeface="Calibri"/>
                          <a:cs typeface="Calibri"/>
                        </a:rPr>
                        <a:t>No</a:t>
                      </a:r>
                      <a:endParaRPr sz="1100">
                        <a:latin typeface="Calibri"/>
                        <a:cs typeface="Calibri"/>
                      </a:endParaRPr>
                    </a:p>
                  </a:txBody>
                  <a:tcPr marL="0" marR="0" marT="9525" marB="0">
                    <a:lnR w="9525">
                      <a:solidFill>
                        <a:srgbClr val="000000"/>
                      </a:solidFill>
                      <a:prstDash val="solid"/>
                    </a:lnR>
                    <a:solidFill>
                      <a:srgbClr val="FFC6CE"/>
                    </a:solidFill>
                  </a:tcPr>
                </a:tc>
                <a:tc>
                  <a:txBody>
                    <a:bodyPr/>
                    <a:lstStyle/>
                    <a:p>
                      <a:pPr marL="81280">
                        <a:lnSpc>
                          <a:spcPct val="100000"/>
                        </a:lnSpc>
                        <a:spcBef>
                          <a:spcPts val="75"/>
                        </a:spcBef>
                        <a:tabLst>
                          <a:tab pos="550545" algn="l"/>
                        </a:tabLst>
                      </a:pPr>
                      <a:r>
                        <a:rPr sz="1100" spc="-10" dirty="0">
                          <a:latin typeface="Calibri"/>
                          <a:cs typeface="Calibri"/>
                        </a:rPr>
                        <a:t>0.257</a:t>
                      </a:r>
                      <a:r>
                        <a:rPr sz="1100" dirty="0">
                          <a:latin typeface="Calibri"/>
                          <a:cs typeface="Calibri"/>
                        </a:rPr>
                        <a:t>	</a:t>
                      </a:r>
                      <a:r>
                        <a:rPr sz="1100" spc="-25" dirty="0">
                          <a:solidFill>
                            <a:srgbClr val="006000"/>
                          </a:solidFill>
                          <a:latin typeface="Calibri"/>
                          <a:cs typeface="Calibri"/>
                        </a:rPr>
                        <a:t>Yes</a:t>
                      </a:r>
                      <a:endParaRPr sz="1100">
                        <a:latin typeface="Calibri"/>
                        <a:cs typeface="Calibri"/>
                      </a:endParaRPr>
                    </a:p>
                  </a:txBody>
                  <a:tcPr marL="0" marR="0" marT="9525" marB="0">
                    <a:lnL w="9525">
                      <a:solidFill>
                        <a:srgbClr val="000000"/>
                      </a:solidFill>
                      <a:prstDash val="solid"/>
                    </a:lnL>
                    <a:lnR w="9525">
                      <a:solidFill>
                        <a:srgbClr val="000000"/>
                      </a:solidFill>
                      <a:prstDash val="solid"/>
                    </a:lnR>
                  </a:tcPr>
                </a:tc>
                <a:tc>
                  <a:txBody>
                    <a:bodyPr/>
                    <a:lstStyle/>
                    <a:p>
                      <a:pPr marL="194945">
                        <a:lnSpc>
                          <a:spcPct val="100000"/>
                        </a:lnSpc>
                        <a:spcBef>
                          <a:spcPts val="75"/>
                        </a:spcBef>
                      </a:pPr>
                      <a:r>
                        <a:rPr sz="1100" spc="-20" dirty="0">
                          <a:latin typeface="Calibri"/>
                          <a:cs typeface="Calibri"/>
                        </a:rPr>
                        <a:t>0.109</a:t>
                      </a:r>
                      <a:endParaRPr sz="1100">
                        <a:latin typeface="Calibri"/>
                        <a:cs typeface="Calibri"/>
                      </a:endParaRPr>
                    </a:p>
                  </a:txBody>
                  <a:tcPr marL="0" marR="0" marT="9525" marB="0">
                    <a:lnL w="9525">
                      <a:solidFill>
                        <a:srgbClr val="000000"/>
                      </a:solidFill>
                      <a:prstDash val="solid"/>
                    </a:lnL>
                  </a:tcPr>
                </a:tc>
                <a:tc>
                  <a:txBody>
                    <a:bodyPr/>
                    <a:lstStyle/>
                    <a:p>
                      <a:pPr algn="ctr">
                        <a:lnSpc>
                          <a:spcPct val="100000"/>
                        </a:lnSpc>
                        <a:spcBef>
                          <a:spcPts val="75"/>
                        </a:spcBef>
                      </a:pPr>
                      <a:r>
                        <a:rPr sz="1100" spc="-25" dirty="0">
                          <a:solidFill>
                            <a:srgbClr val="9C0006"/>
                          </a:solidFill>
                          <a:latin typeface="Calibri"/>
                          <a:cs typeface="Calibri"/>
                        </a:rPr>
                        <a:t>No</a:t>
                      </a:r>
                      <a:endParaRPr sz="1100">
                        <a:latin typeface="Calibri"/>
                        <a:cs typeface="Calibri"/>
                      </a:endParaRPr>
                    </a:p>
                  </a:txBody>
                  <a:tcPr marL="0" marR="0" marT="9525" marB="0">
                    <a:lnR w="9525">
                      <a:solidFill>
                        <a:srgbClr val="000000"/>
                      </a:solidFill>
                      <a:prstDash val="solid"/>
                    </a:lnR>
                    <a:solidFill>
                      <a:srgbClr val="FFC6CE"/>
                    </a:solidFill>
                  </a:tcPr>
                </a:tc>
                <a:tc>
                  <a:txBody>
                    <a:bodyPr/>
                    <a:lstStyle/>
                    <a:p>
                      <a:pPr marR="17780" algn="r">
                        <a:lnSpc>
                          <a:spcPct val="100000"/>
                        </a:lnSpc>
                        <a:spcBef>
                          <a:spcPts val="75"/>
                        </a:spcBef>
                        <a:tabLst>
                          <a:tab pos="468630" algn="l"/>
                        </a:tabLst>
                      </a:pPr>
                      <a:r>
                        <a:rPr sz="1100" spc="-10" dirty="0">
                          <a:latin typeface="Calibri"/>
                          <a:cs typeface="Calibri"/>
                        </a:rPr>
                        <a:t>0.677</a:t>
                      </a:r>
                      <a:r>
                        <a:rPr sz="1100" dirty="0">
                          <a:latin typeface="Calibri"/>
                          <a:cs typeface="Calibri"/>
                        </a:rPr>
                        <a:t>	</a:t>
                      </a:r>
                      <a:r>
                        <a:rPr sz="1100" spc="-25" dirty="0">
                          <a:solidFill>
                            <a:srgbClr val="006000"/>
                          </a:solidFill>
                          <a:latin typeface="Calibri"/>
                          <a:cs typeface="Calibri"/>
                        </a:rPr>
                        <a:t>Yes</a:t>
                      </a:r>
                      <a:endParaRPr sz="1100">
                        <a:latin typeface="Calibri"/>
                        <a:cs typeface="Calibri"/>
                      </a:endParaRPr>
                    </a:p>
                  </a:txBody>
                  <a:tcPr marL="0" marR="0" marT="9525" marB="0">
                    <a:lnL w="9525">
                      <a:solidFill>
                        <a:srgbClr val="000000"/>
                      </a:solidFill>
                      <a:prstDash val="solid"/>
                    </a:lnL>
                    <a:lnR w="9525">
                      <a:solidFill>
                        <a:srgbClr val="000000"/>
                      </a:solidFill>
                      <a:prstDash val="solid"/>
                    </a:lnR>
                  </a:tcPr>
                </a:tc>
                <a:tc>
                  <a:txBody>
                    <a:bodyPr/>
                    <a:lstStyle/>
                    <a:p>
                      <a:pPr marR="13970" algn="r">
                        <a:lnSpc>
                          <a:spcPct val="100000"/>
                        </a:lnSpc>
                        <a:spcBef>
                          <a:spcPts val="75"/>
                        </a:spcBef>
                      </a:pPr>
                      <a:r>
                        <a:rPr sz="1100" spc="-10" dirty="0">
                          <a:latin typeface="Calibri"/>
                          <a:cs typeface="Calibri"/>
                        </a:rPr>
                        <a:t>(0.029)</a:t>
                      </a:r>
                      <a:endParaRPr sz="1100">
                        <a:latin typeface="Calibri"/>
                        <a:cs typeface="Calibri"/>
                      </a:endParaRPr>
                    </a:p>
                  </a:txBody>
                  <a:tcPr marL="0" marR="0" marT="9525" marB="0">
                    <a:lnL w="9525">
                      <a:solidFill>
                        <a:srgbClr val="000000"/>
                      </a:solidFill>
                      <a:prstDash val="solid"/>
                    </a:lnL>
                  </a:tcPr>
                </a:tc>
                <a:tc>
                  <a:txBody>
                    <a:bodyPr/>
                    <a:lstStyle/>
                    <a:p>
                      <a:pPr marL="2540" algn="ctr">
                        <a:lnSpc>
                          <a:spcPct val="100000"/>
                        </a:lnSpc>
                        <a:spcBef>
                          <a:spcPts val="75"/>
                        </a:spcBef>
                      </a:pPr>
                      <a:r>
                        <a:rPr sz="1100" spc="-25" dirty="0">
                          <a:solidFill>
                            <a:srgbClr val="006000"/>
                          </a:solidFill>
                          <a:latin typeface="Calibri"/>
                          <a:cs typeface="Calibri"/>
                        </a:rPr>
                        <a:t>Yes</a:t>
                      </a:r>
                      <a:endParaRPr sz="1100">
                        <a:latin typeface="Calibri"/>
                        <a:cs typeface="Calibri"/>
                      </a:endParaRPr>
                    </a:p>
                  </a:txBody>
                  <a:tcPr marL="0" marR="0" marT="9525" marB="0">
                    <a:lnR w="9525">
                      <a:solidFill>
                        <a:srgbClr val="000000"/>
                      </a:solidFill>
                      <a:prstDash val="solid"/>
                    </a:lnR>
                    <a:solidFill>
                      <a:srgbClr val="C5EECE"/>
                    </a:solidFill>
                  </a:tcPr>
                </a:tc>
                <a:tc>
                  <a:txBody>
                    <a:bodyPr/>
                    <a:lstStyle/>
                    <a:p>
                      <a:pPr marL="17780" algn="ctr">
                        <a:lnSpc>
                          <a:spcPct val="100000"/>
                        </a:lnSpc>
                        <a:spcBef>
                          <a:spcPts val="75"/>
                        </a:spcBef>
                      </a:pPr>
                      <a:r>
                        <a:rPr sz="1100" spc="-20" dirty="0">
                          <a:latin typeface="Calibri"/>
                          <a:cs typeface="Calibri"/>
                        </a:rPr>
                        <a:t>0.001</a:t>
                      </a:r>
                      <a:endParaRPr sz="1100">
                        <a:latin typeface="Calibri"/>
                        <a:cs typeface="Calibri"/>
                      </a:endParaRPr>
                    </a:p>
                  </a:txBody>
                  <a:tcPr marL="0" marR="0" marT="9525" marB="0">
                    <a:lnL w="9525">
                      <a:solidFill>
                        <a:srgbClr val="000000"/>
                      </a:solidFill>
                      <a:prstDash val="solid"/>
                    </a:lnL>
                  </a:tcPr>
                </a:tc>
                <a:tc>
                  <a:txBody>
                    <a:bodyPr/>
                    <a:lstStyle/>
                    <a:p>
                      <a:pPr marL="70485">
                        <a:lnSpc>
                          <a:spcPct val="100000"/>
                        </a:lnSpc>
                        <a:spcBef>
                          <a:spcPts val="75"/>
                        </a:spcBef>
                      </a:pPr>
                      <a:r>
                        <a:rPr sz="1100" spc="-25" dirty="0">
                          <a:solidFill>
                            <a:srgbClr val="9C0006"/>
                          </a:solidFill>
                          <a:latin typeface="Calibri"/>
                          <a:cs typeface="Calibri"/>
                        </a:rPr>
                        <a:t>No</a:t>
                      </a:r>
                      <a:endParaRPr sz="1100">
                        <a:latin typeface="Calibri"/>
                        <a:cs typeface="Calibri"/>
                      </a:endParaRPr>
                    </a:p>
                  </a:txBody>
                  <a:tcPr marL="0" marR="0" marT="9525" marB="0">
                    <a:lnR w="9525">
                      <a:solidFill>
                        <a:srgbClr val="000000"/>
                      </a:solidFill>
                      <a:prstDash val="solid"/>
                    </a:lnR>
                    <a:solidFill>
                      <a:srgbClr val="FFC6CE"/>
                    </a:solidFill>
                  </a:tcPr>
                </a:tc>
                <a:extLst>
                  <a:ext uri="{0D108BD9-81ED-4DB2-BD59-A6C34878D82A}">
                    <a16:rowId xmlns:a16="http://schemas.microsoft.com/office/drawing/2014/main" val="10003"/>
                  </a:ext>
                </a:extLst>
              </a:tr>
            </a:tbl>
          </a:graphicData>
        </a:graphic>
      </p:graphicFrame>
      <p:sp>
        <p:nvSpPr>
          <p:cNvPr id="24" name="object 24"/>
          <p:cNvSpPr txBox="1"/>
          <p:nvPr/>
        </p:nvSpPr>
        <p:spPr>
          <a:xfrm>
            <a:off x="2053325" y="4219607"/>
            <a:ext cx="1913889" cy="580390"/>
          </a:xfrm>
          <a:prstGeom prst="rect">
            <a:avLst/>
          </a:prstGeom>
        </p:spPr>
        <p:txBody>
          <a:bodyPr vert="horz" wrap="square" lIns="0" tIns="12065" rIns="0" bIns="0" rtlCol="0">
            <a:spAutoFit/>
          </a:bodyPr>
          <a:lstStyle/>
          <a:p>
            <a:pPr marL="12700" marR="5080" indent="561340">
              <a:lnSpc>
                <a:spcPct val="110200"/>
              </a:lnSpc>
              <a:spcBef>
                <a:spcPts val="95"/>
              </a:spcBef>
            </a:pPr>
            <a:r>
              <a:rPr sz="1100" b="1" dirty="0">
                <a:latin typeface="Calibri"/>
                <a:cs typeface="Calibri"/>
              </a:rPr>
              <a:t>Product</a:t>
            </a:r>
            <a:r>
              <a:rPr sz="1100" b="1" spc="95" dirty="0">
                <a:latin typeface="Calibri"/>
                <a:cs typeface="Calibri"/>
              </a:rPr>
              <a:t> </a:t>
            </a:r>
            <a:r>
              <a:rPr sz="1100" b="1" spc="-20" dirty="0">
                <a:latin typeface="Calibri"/>
                <a:cs typeface="Calibri"/>
              </a:rPr>
              <a:t>Name </a:t>
            </a:r>
            <a:r>
              <a:rPr sz="1100" dirty="0">
                <a:latin typeface="Calibri"/>
                <a:cs typeface="Calibri"/>
              </a:rPr>
              <a:t>EIGENMARKE</a:t>
            </a:r>
            <a:r>
              <a:rPr sz="1100" spc="60" dirty="0">
                <a:latin typeface="Calibri"/>
                <a:cs typeface="Calibri"/>
              </a:rPr>
              <a:t> </a:t>
            </a:r>
            <a:r>
              <a:rPr sz="1100" dirty="0">
                <a:latin typeface="Calibri"/>
                <a:cs typeface="Calibri"/>
              </a:rPr>
              <a:t>XXL</a:t>
            </a:r>
            <a:r>
              <a:rPr sz="1100" spc="25" dirty="0">
                <a:latin typeface="Calibri"/>
                <a:cs typeface="Calibri"/>
              </a:rPr>
              <a:t> </a:t>
            </a:r>
            <a:r>
              <a:rPr sz="1100" dirty="0">
                <a:latin typeface="Calibri"/>
                <a:cs typeface="Calibri"/>
              </a:rPr>
              <a:t>5</a:t>
            </a:r>
            <a:r>
              <a:rPr sz="1100" spc="40" dirty="0">
                <a:latin typeface="Calibri"/>
                <a:cs typeface="Calibri"/>
              </a:rPr>
              <a:t> </a:t>
            </a:r>
            <a:r>
              <a:rPr sz="1100" spc="-25" dirty="0">
                <a:latin typeface="Calibri"/>
                <a:cs typeface="Calibri"/>
              </a:rPr>
              <a:t>ST </a:t>
            </a:r>
            <a:r>
              <a:rPr sz="1100" dirty="0">
                <a:latin typeface="Calibri"/>
                <a:cs typeface="Calibri"/>
              </a:rPr>
              <a:t>HANSAPLAST</a:t>
            </a:r>
            <a:r>
              <a:rPr sz="1100" spc="45" dirty="0">
                <a:latin typeface="Calibri"/>
                <a:cs typeface="Calibri"/>
              </a:rPr>
              <a:t> </a:t>
            </a:r>
            <a:r>
              <a:rPr sz="1100" dirty="0">
                <a:latin typeface="Calibri"/>
                <a:cs typeface="Calibri"/>
              </a:rPr>
              <a:t>SENSITIVE</a:t>
            </a:r>
            <a:r>
              <a:rPr sz="1100" spc="40" dirty="0">
                <a:latin typeface="Calibri"/>
                <a:cs typeface="Calibri"/>
              </a:rPr>
              <a:t> </a:t>
            </a:r>
            <a:r>
              <a:rPr sz="1100" dirty="0">
                <a:latin typeface="Calibri"/>
                <a:cs typeface="Calibri"/>
              </a:rPr>
              <a:t>XXL</a:t>
            </a:r>
            <a:r>
              <a:rPr sz="1100" spc="5" dirty="0">
                <a:latin typeface="Calibri"/>
                <a:cs typeface="Calibri"/>
              </a:rPr>
              <a:t> </a:t>
            </a:r>
            <a:r>
              <a:rPr sz="1100" dirty="0">
                <a:latin typeface="Calibri"/>
                <a:cs typeface="Calibri"/>
              </a:rPr>
              <a:t>5</a:t>
            </a:r>
            <a:r>
              <a:rPr sz="1100" spc="20" dirty="0">
                <a:latin typeface="Calibri"/>
                <a:cs typeface="Calibri"/>
              </a:rPr>
              <a:t> </a:t>
            </a:r>
            <a:r>
              <a:rPr sz="1100" spc="-25" dirty="0">
                <a:latin typeface="Calibri"/>
                <a:cs typeface="Calibri"/>
              </a:rPr>
              <a:t>ST</a:t>
            </a:r>
            <a:endParaRPr sz="1100">
              <a:latin typeface="Calibri"/>
              <a:cs typeface="Calibri"/>
            </a:endParaRPr>
          </a:p>
        </p:txBody>
      </p:sp>
      <p:sp>
        <p:nvSpPr>
          <p:cNvPr id="25" name="object 25"/>
          <p:cNvSpPr txBox="1"/>
          <p:nvPr/>
        </p:nvSpPr>
        <p:spPr>
          <a:xfrm>
            <a:off x="4079690" y="4219607"/>
            <a:ext cx="752475" cy="580390"/>
          </a:xfrm>
          <a:prstGeom prst="rect">
            <a:avLst/>
          </a:prstGeom>
        </p:spPr>
        <p:txBody>
          <a:bodyPr vert="horz" wrap="square" lIns="0" tIns="29209" rIns="0" bIns="0" rtlCol="0">
            <a:spAutoFit/>
          </a:bodyPr>
          <a:lstStyle/>
          <a:p>
            <a:pPr marR="12065" algn="r">
              <a:lnSpc>
                <a:spcPct val="100000"/>
              </a:lnSpc>
              <a:spcBef>
                <a:spcPts val="229"/>
              </a:spcBef>
            </a:pPr>
            <a:r>
              <a:rPr sz="1100" b="1" dirty="0">
                <a:latin typeface="Calibri"/>
                <a:cs typeface="Calibri"/>
              </a:rPr>
              <a:t>Adjusted</a:t>
            </a:r>
            <a:r>
              <a:rPr sz="1100" b="1" spc="90" dirty="0">
                <a:latin typeface="Calibri"/>
                <a:cs typeface="Calibri"/>
              </a:rPr>
              <a:t> </a:t>
            </a:r>
            <a:r>
              <a:rPr sz="1100" b="1" spc="-25" dirty="0">
                <a:latin typeface="Calibri"/>
                <a:cs typeface="Calibri"/>
              </a:rPr>
              <a:t>R2</a:t>
            </a:r>
            <a:endParaRPr sz="1100">
              <a:latin typeface="Calibri"/>
              <a:cs typeface="Calibri"/>
            </a:endParaRPr>
          </a:p>
          <a:p>
            <a:pPr marR="5080" algn="r">
              <a:lnSpc>
                <a:spcPct val="100000"/>
              </a:lnSpc>
              <a:spcBef>
                <a:spcPts val="135"/>
              </a:spcBef>
            </a:pPr>
            <a:r>
              <a:rPr sz="1100" spc="-10" dirty="0">
                <a:latin typeface="Calibri"/>
                <a:cs typeface="Calibri"/>
              </a:rPr>
              <a:t>63.5%</a:t>
            </a:r>
            <a:endParaRPr sz="1100">
              <a:latin typeface="Calibri"/>
              <a:cs typeface="Calibri"/>
            </a:endParaRPr>
          </a:p>
          <a:p>
            <a:pPr marR="5080" algn="r">
              <a:lnSpc>
                <a:spcPct val="100000"/>
              </a:lnSpc>
              <a:spcBef>
                <a:spcPts val="135"/>
              </a:spcBef>
            </a:pPr>
            <a:r>
              <a:rPr sz="1100" spc="-10" dirty="0">
                <a:latin typeface="Calibri"/>
                <a:cs typeface="Calibri"/>
              </a:rPr>
              <a:t>75.2%</a:t>
            </a:r>
            <a:endParaRPr sz="1100">
              <a:latin typeface="Calibri"/>
              <a:cs typeface="Calibri"/>
            </a:endParaRPr>
          </a:p>
        </p:txBody>
      </p:sp>
      <p:sp>
        <p:nvSpPr>
          <p:cNvPr id="26" name="object 26"/>
          <p:cNvSpPr/>
          <p:nvPr/>
        </p:nvSpPr>
        <p:spPr>
          <a:xfrm>
            <a:off x="6225405" y="4800964"/>
            <a:ext cx="0" cy="0"/>
          </a:xfrm>
          <a:custGeom>
            <a:avLst/>
            <a:gdLst/>
            <a:ahLst/>
            <a:cxnLst/>
            <a:rect l="l" t="t" r="r" b="b"/>
            <a:pathLst>
              <a:path>
                <a:moveTo>
                  <a:pt x="0" y="0"/>
                </a:moveTo>
                <a:lnTo>
                  <a:pt x="0" y="4"/>
                </a:lnTo>
              </a:path>
            </a:pathLst>
          </a:custGeom>
          <a:ln w="3175">
            <a:solidFill>
              <a:srgbClr val="D3D3D3"/>
            </a:solidFill>
          </a:ln>
        </p:spPr>
        <p:txBody>
          <a:bodyPr wrap="square" lIns="0" tIns="0" rIns="0" bIns="0" rtlCol="0"/>
          <a:lstStyle/>
          <a:p>
            <a:endParaRPr/>
          </a:p>
        </p:txBody>
      </p:sp>
      <p:sp>
        <p:nvSpPr>
          <p:cNvPr id="27" name="object 27"/>
          <p:cNvSpPr/>
          <p:nvPr/>
        </p:nvSpPr>
        <p:spPr>
          <a:xfrm>
            <a:off x="8123787" y="4800964"/>
            <a:ext cx="0" cy="0"/>
          </a:xfrm>
          <a:custGeom>
            <a:avLst/>
            <a:gdLst/>
            <a:ahLst/>
            <a:cxnLst/>
            <a:rect l="l" t="t" r="r" b="b"/>
            <a:pathLst>
              <a:path>
                <a:moveTo>
                  <a:pt x="0" y="0"/>
                </a:moveTo>
                <a:lnTo>
                  <a:pt x="0" y="4"/>
                </a:lnTo>
              </a:path>
            </a:pathLst>
          </a:custGeom>
          <a:ln w="3175">
            <a:solidFill>
              <a:srgbClr val="D3D3D3"/>
            </a:solidFill>
          </a:ln>
        </p:spPr>
        <p:txBody>
          <a:bodyPr wrap="square" lIns="0" tIns="0" rIns="0" bIns="0" rtlCol="0"/>
          <a:lstStyle/>
          <a:p>
            <a:endParaRPr/>
          </a:p>
        </p:txBody>
      </p:sp>
      <p:sp>
        <p:nvSpPr>
          <p:cNvPr id="28" name="object 28"/>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55</a:t>
            </a:fld>
            <a:endParaRPr spc="-25" dirty="0"/>
          </a:p>
        </p:txBody>
      </p:sp>
    </p:spTree>
    <p:extLst>
      <p:ext uri="{BB962C8B-B14F-4D97-AF65-F5344CB8AC3E}">
        <p14:creationId xmlns:p14="http://schemas.microsoft.com/office/powerpoint/2010/main" val="2930323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8657" rIns="0" bIns="0" rtlCol="0">
            <a:spAutoFit/>
          </a:bodyPr>
          <a:lstStyle/>
          <a:p>
            <a:pPr marL="12700">
              <a:lnSpc>
                <a:spcPct val="100000"/>
              </a:lnSpc>
              <a:spcBef>
                <a:spcPts val="100"/>
              </a:spcBef>
            </a:pPr>
            <a:r>
              <a:rPr dirty="0"/>
              <a:t>Beiersdorf</a:t>
            </a:r>
            <a:r>
              <a:rPr spc="-25" dirty="0"/>
              <a:t> </a:t>
            </a:r>
            <a:r>
              <a:rPr dirty="0"/>
              <a:t>has</a:t>
            </a:r>
            <a:r>
              <a:rPr spc="-10" dirty="0"/>
              <a:t> </a:t>
            </a:r>
            <a:r>
              <a:rPr dirty="0"/>
              <a:t>less</a:t>
            </a:r>
            <a:r>
              <a:rPr spc="-10" dirty="0"/>
              <a:t> </a:t>
            </a:r>
            <a:r>
              <a:rPr dirty="0"/>
              <a:t>products</a:t>
            </a:r>
            <a:r>
              <a:rPr spc="5" dirty="0"/>
              <a:t> </a:t>
            </a:r>
            <a:r>
              <a:rPr dirty="0"/>
              <a:t>than</a:t>
            </a:r>
            <a:r>
              <a:rPr spc="-5" dirty="0"/>
              <a:t> </a:t>
            </a:r>
            <a:r>
              <a:rPr dirty="0"/>
              <a:t>Private</a:t>
            </a:r>
            <a:r>
              <a:rPr spc="10" dirty="0"/>
              <a:t> </a:t>
            </a:r>
            <a:r>
              <a:rPr spc="-10" dirty="0"/>
              <a:t>Labels</a:t>
            </a:r>
          </a:p>
        </p:txBody>
      </p:sp>
      <p:grpSp>
        <p:nvGrpSpPr>
          <p:cNvPr id="3" name="object 3"/>
          <p:cNvGrpSpPr/>
          <p:nvPr/>
        </p:nvGrpSpPr>
        <p:grpSpPr>
          <a:xfrm>
            <a:off x="1689735" y="1914144"/>
            <a:ext cx="8693785" cy="3589654"/>
            <a:chOff x="1689735" y="1914144"/>
            <a:chExt cx="8693785" cy="3589654"/>
          </a:xfrm>
        </p:grpSpPr>
        <p:sp>
          <p:nvSpPr>
            <p:cNvPr id="4" name="object 4"/>
            <p:cNvSpPr/>
            <p:nvPr/>
          </p:nvSpPr>
          <p:spPr>
            <a:xfrm>
              <a:off x="2341626" y="5444490"/>
              <a:ext cx="869950" cy="54610"/>
            </a:xfrm>
            <a:custGeom>
              <a:avLst/>
              <a:gdLst/>
              <a:ahLst/>
              <a:cxnLst/>
              <a:rect l="l" t="t" r="r" b="b"/>
              <a:pathLst>
                <a:path w="869950" h="54610">
                  <a:moveTo>
                    <a:pt x="869441" y="0"/>
                  </a:moveTo>
                  <a:lnTo>
                    <a:pt x="0" y="0"/>
                  </a:lnTo>
                  <a:lnTo>
                    <a:pt x="0" y="54102"/>
                  </a:lnTo>
                  <a:lnTo>
                    <a:pt x="869441" y="54102"/>
                  </a:lnTo>
                  <a:lnTo>
                    <a:pt x="869441" y="0"/>
                  </a:lnTo>
                  <a:close/>
                </a:path>
              </a:pathLst>
            </a:custGeom>
            <a:solidFill>
              <a:srgbClr val="00136E"/>
            </a:solidFill>
          </p:spPr>
          <p:txBody>
            <a:bodyPr wrap="square" lIns="0" tIns="0" rIns="0" bIns="0" rtlCol="0"/>
            <a:lstStyle/>
            <a:p>
              <a:endParaRPr/>
            </a:p>
          </p:txBody>
        </p:sp>
        <p:sp>
          <p:nvSpPr>
            <p:cNvPr id="5" name="object 5"/>
            <p:cNvSpPr/>
            <p:nvPr/>
          </p:nvSpPr>
          <p:spPr>
            <a:xfrm>
              <a:off x="2341626" y="5340858"/>
              <a:ext cx="869950" cy="104139"/>
            </a:xfrm>
            <a:custGeom>
              <a:avLst/>
              <a:gdLst/>
              <a:ahLst/>
              <a:cxnLst/>
              <a:rect l="l" t="t" r="r" b="b"/>
              <a:pathLst>
                <a:path w="869950" h="104139">
                  <a:moveTo>
                    <a:pt x="869441" y="0"/>
                  </a:moveTo>
                  <a:lnTo>
                    <a:pt x="0" y="0"/>
                  </a:lnTo>
                  <a:lnTo>
                    <a:pt x="0" y="103631"/>
                  </a:lnTo>
                  <a:lnTo>
                    <a:pt x="869441" y="103631"/>
                  </a:lnTo>
                  <a:lnTo>
                    <a:pt x="869441" y="0"/>
                  </a:lnTo>
                  <a:close/>
                </a:path>
              </a:pathLst>
            </a:custGeom>
            <a:solidFill>
              <a:srgbClr val="FFC000"/>
            </a:solidFill>
          </p:spPr>
          <p:txBody>
            <a:bodyPr wrap="square" lIns="0" tIns="0" rIns="0" bIns="0" rtlCol="0"/>
            <a:lstStyle/>
            <a:p>
              <a:endParaRPr/>
            </a:p>
          </p:txBody>
        </p:sp>
        <p:sp>
          <p:nvSpPr>
            <p:cNvPr id="6" name="object 6"/>
            <p:cNvSpPr/>
            <p:nvPr/>
          </p:nvSpPr>
          <p:spPr>
            <a:xfrm>
              <a:off x="2341626" y="5124450"/>
              <a:ext cx="869950" cy="216535"/>
            </a:xfrm>
            <a:custGeom>
              <a:avLst/>
              <a:gdLst/>
              <a:ahLst/>
              <a:cxnLst/>
              <a:rect l="l" t="t" r="r" b="b"/>
              <a:pathLst>
                <a:path w="869950" h="216535">
                  <a:moveTo>
                    <a:pt x="869441" y="0"/>
                  </a:moveTo>
                  <a:lnTo>
                    <a:pt x="0" y="0"/>
                  </a:lnTo>
                  <a:lnTo>
                    <a:pt x="0" y="216407"/>
                  </a:lnTo>
                  <a:lnTo>
                    <a:pt x="869441" y="216407"/>
                  </a:lnTo>
                  <a:lnTo>
                    <a:pt x="869441" y="0"/>
                  </a:lnTo>
                  <a:close/>
                </a:path>
              </a:pathLst>
            </a:custGeom>
            <a:solidFill>
              <a:srgbClr val="00AA50"/>
            </a:solidFill>
          </p:spPr>
          <p:txBody>
            <a:bodyPr wrap="square" lIns="0" tIns="0" rIns="0" bIns="0" rtlCol="0"/>
            <a:lstStyle/>
            <a:p>
              <a:endParaRPr/>
            </a:p>
          </p:txBody>
        </p:sp>
        <p:sp>
          <p:nvSpPr>
            <p:cNvPr id="7" name="object 7"/>
            <p:cNvSpPr/>
            <p:nvPr/>
          </p:nvSpPr>
          <p:spPr>
            <a:xfrm>
              <a:off x="2341626" y="5098542"/>
              <a:ext cx="869950" cy="26034"/>
            </a:xfrm>
            <a:custGeom>
              <a:avLst/>
              <a:gdLst/>
              <a:ahLst/>
              <a:cxnLst/>
              <a:rect l="l" t="t" r="r" b="b"/>
              <a:pathLst>
                <a:path w="869950" h="26035">
                  <a:moveTo>
                    <a:pt x="869441" y="0"/>
                  </a:moveTo>
                  <a:lnTo>
                    <a:pt x="0" y="0"/>
                  </a:lnTo>
                  <a:lnTo>
                    <a:pt x="0" y="25907"/>
                  </a:lnTo>
                  <a:lnTo>
                    <a:pt x="869441" y="25907"/>
                  </a:lnTo>
                  <a:lnTo>
                    <a:pt x="869441" y="0"/>
                  </a:lnTo>
                  <a:close/>
                </a:path>
              </a:pathLst>
            </a:custGeom>
            <a:solidFill>
              <a:srgbClr val="585858"/>
            </a:solidFill>
          </p:spPr>
          <p:txBody>
            <a:bodyPr wrap="square" lIns="0" tIns="0" rIns="0" bIns="0" rtlCol="0"/>
            <a:lstStyle/>
            <a:p>
              <a:endParaRPr/>
            </a:p>
          </p:txBody>
        </p:sp>
        <p:sp>
          <p:nvSpPr>
            <p:cNvPr id="8" name="object 8"/>
            <p:cNvSpPr/>
            <p:nvPr/>
          </p:nvSpPr>
          <p:spPr>
            <a:xfrm>
              <a:off x="2341626" y="4378451"/>
              <a:ext cx="869950" cy="720090"/>
            </a:xfrm>
            <a:custGeom>
              <a:avLst/>
              <a:gdLst/>
              <a:ahLst/>
              <a:cxnLst/>
              <a:rect l="l" t="t" r="r" b="b"/>
              <a:pathLst>
                <a:path w="869950" h="720089">
                  <a:moveTo>
                    <a:pt x="869441" y="0"/>
                  </a:moveTo>
                  <a:lnTo>
                    <a:pt x="0" y="0"/>
                  </a:lnTo>
                  <a:lnTo>
                    <a:pt x="0" y="720089"/>
                  </a:lnTo>
                  <a:lnTo>
                    <a:pt x="869441" y="720089"/>
                  </a:lnTo>
                  <a:lnTo>
                    <a:pt x="869441" y="0"/>
                  </a:lnTo>
                  <a:close/>
                </a:path>
              </a:pathLst>
            </a:custGeom>
            <a:solidFill>
              <a:srgbClr val="C3C3DD"/>
            </a:solidFill>
          </p:spPr>
          <p:txBody>
            <a:bodyPr wrap="square" lIns="0" tIns="0" rIns="0" bIns="0" rtlCol="0"/>
            <a:lstStyle/>
            <a:p>
              <a:endParaRPr/>
            </a:p>
          </p:txBody>
        </p:sp>
        <p:sp>
          <p:nvSpPr>
            <p:cNvPr id="9" name="object 9"/>
            <p:cNvSpPr/>
            <p:nvPr/>
          </p:nvSpPr>
          <p:spPr>
            <a:xfrm>
              <a:off x="2341626" y="4352544"/>
              <a:ext cx="869950" cy="26034"/>
            </a:xfrm>
            <a:custGeom>
              <a:avLst/>
              <a:gdLst/>
              <a:ahLst/>
              <a:cxnLst/>
              <a:rect l="l" t="t" r="r" b="b"/>
              <a:pathLst>
                <a:path w="869950" h="26035">
                  <a:moveTo>
                    <a:pt x="869441" y="0"/>
                  </a:moveTo>
                  <a:lnTo>
                    <a:pt x="0" y="0"/>
                  </a:lnTo>
                  <a:lnTo>
                    <a:pt x="0" y="25907"/>
                  </a:lnTo>
                  <a:lnTo>
                    <a:pt x="869441" y="25907"/>
                  </a:lnTo>
                  <a:lnTo>
                    <a:pt x="869441" y="0"/>
                  </a:lnTo>
                  <a:close/>
                </a:path>
              </a:pathLst>
            </a:custGeom>
            <a:solidFill>
              <a:srgbClr val="92D050"/>
            </a:solidFill>
          </p:spPr>
          <p:txBody>
            <a:bodyPr wrap="square" lIns="0" tIns="0" rIns="0" bIns="0" rtlCol="0"/>
            <a:lstStyle/>
            <a:p>
              <a:endParaRPr/>
            </a:p>
          </p:txBody>
        </p:sp>
        <p:sp>
          <p:nvSpPr>
            <p:cNvPr id="10" name="object 10"/>
            <p:cNvSpPr/>
            <p:nvPr/>
          </p:nvSpPr>
          <p:spPr>
            <a:xfrm>
              <a:off x="4514850" y="5452109"/>
              <a:ext cx="869950" cy="46990"/>
            </a:xfrm>
            <a:custGeom>
              <a:avLst/>
              <a:gdLst/>
              <a:ahLst/>
              <a:cxnLst/>
              <a:rect l="l" t="t" r="r" b="b"/>
              <a:pathLst>
                <a:path w="869950" h="46989">
                  <a:moveTo>
                    <a:pt x="869441" y="0"/>
                  </a:moveTo>
                  <a:lnTo>
                    <a:pt x="0" y="0"/>
                  </a:lnTo>
                  <a:lnTo>
                    <a:pt x="0" y="46481"/>
                  </a:lnTo>
                  <a:lnTo>
                    <a:pt x="869441" y="46481"/>
                  </a:lnTo>
                  <a:lnTo>
                    <a:pt x="869441" y="0"/>
                  </a:lnTo>
                  <a:close/>
                </a:path>
              </a:pathLst>
            </a:custGeom>
            <a:solidFill>
              <a:srgbClr val="00136E"/>
            </a:solidFill>
          </p:spPr>
          <p:txBody>
            <a:bodyPr wrap="square" lIns="0" tIns="0" rIns="0" bIns="0" rtlCol="0"/>
            <a:lstStyle/>
            <a:p>
              <a:endParaRPr/>
            </a:p>
          </p:txBody>
        </p:sp>
        <p:sp>
          <p:nvSpPr>
            <p:cNvPr id="11" name="object 11"/>
            <p:cNvSpPr/>
            <p:nvPr/>
          </p:nvSpPr>
          <p:spPr>
            <a:xfrm>
              <a:off x="4514850" y="5426202"/>
              <a:ext cx="869950" cy="26034"/>
            </a:xfrm>
            <a:custGeom>
              <a:avLst/>
              <a:gdLst/>
              <a:ahLst/>
              <a:cxnLst/>
              <a:rect l="l" t="t" r="r" b="b"/>
              <a:pathLst>
                <a:path w="869950" h="26035">
                  <a:moveTo>
                    <a:pt x="869441" y="0"/>
                  </a:moveTo>
                  <a:lnTo>
                    <a:pt x="0" y="0"/>
                  </a:lnTo>
                  <a:lnTo>
                    <a:pt x="0" y="25908"/>
                  </a:lnTo>
                  <a:lnTo>
                    <a:pt x="869441" y="25908"/>
                  </a:lnTo>
                  <a:lnTo>
                    <a:pt x="869441" y="0"/>
                  </a:lnTo>
                  <a:close/>
                </a:path>
              </a:pathLst>
            </a:custGeom>
            <a:solidFill>
              <a:srgbClr val="FFC000"/>
            </a:solidFill>
          </p:spPr>
          <p:txBody>
            <a:bodyPr wrap="square" lIns="0" tIns="0" rIns="0" bIns="0" rtlCol="0"/>
            <a:lstStyle/>
            <a:p>
              <a:endParaRPr/>
            </a:p>
          </p:txBody>
        </p:sp>
        <p:sp>
          <p:nvSpPr>
            <p:cNvPr id="12" name="object 12"/>
            <p:cNvSpPr/>
            <p:nvPr/>
          </p:nvSpPr>
          <p:spPr>
            <a:xfrm>
              <a:off x="4514850" y="5346953"/>
              <a:ext cx="869950" cy="79375"/>
            </a:xfrm>
            <a:custGeom>
              <a:avLst/>
              <a:gdLst/>
              <a:ahLst/>
              <a:cxnLst/>
              <a:rect l="l" t="t" r="r" b="b"/>
              <a:pathLst>
                <a:path w="869950" h="79375">
                  <a:moveTo>
                    <a:pt x="869441" y="0"/>
                  </a:moveTo>
                  <a:lnTo>
                    <a:pt x="0" y="0"/>
                  </a:lnTo>
                  <a:lnTo>
                    <a:pt x="0" y="79248"/>
                  </a:lnTo>
                  <a:lnTo>
                    <a:pt x="869441" y="79248"/>
                  </a:lnTo>
                  <a:lnTo>
                    <a:pt x="869441" y="0"/>
                  </a:lnTo>
                  <a:close/>
                </a:path>
              </a:pathLst>
            </a:custGeom>
            <a:solidFill>
              <a:srgbClr val="00AA50"/>
            </a:solidFill>
          </p:spPr>
          <p:txBody>
            <a:bodyPr wrap="square" lIns="0" tIns="0" rIns="0" bIns="0" rtlCol="0"/>
            <a:lstStyle/>
            <a:p>
              <a:endParaRPr/>
            </a:p>
          </p:txBody>
        </p:sp>
        <p:sp>
          <p:nvSpPr>
            <p:cNvPr id="13" name="object 13"/>
            <p:cNvSpPr/>
            <p:nvPr/>
          </p:nvSpPr>
          <p:spPr>
            <a:xfrm>
              <a:off x="4514850" y="4952238"/>
              <a:ext cx="869950" cy="394970"/>
            </a:xfrm>
            <a:custGeom>
              <a:avLst/>
              <a:gdLst/>
              <a:ahLst/>
              <a:cxnLst/>
              <a:rect l="l" t="t" r="r" b="b"/>
              <a:pathLst>
                <a:path w="869950" h="394970">
                  <a:moveTo>
                    <a:pt x="869441" y="0"/>
                  </a:moveTo>
                  <a:lnTo>
                    <a:pt x="0" y="0"/>
                  </a:lnTo>
                  <a:lnTo>
                    <a:pt x="0" y="394716"/>
                  </a:lnTo>
                  <a:lnTo>
                    <a:pt x="869441" y="394716"/>
                  </a:lnTo>
                  <a:lnTo>
                    <a:pt x="869441" y="0"/>
                  </a:lnTo>
                  <a:close/>
                </a:path>
              </a:pathLst>
            </a:custGeom>
            <a:solidFill>
              <a:srgbClr val="C3C3DD"/>
            </a:solidFill>
          </p:spPr>
          <p:txBody>
            <a:bodyPr wrap="square" lIns="0" tIns="0" rIns="0" bIns="0" rtlCol="0"/>
            <a:lstStyle/>
            <a:p>
              <a:endParaRPr/>
            </a:p>
          </p:txBody>
        </p:sp>
        <p:sp>
          <p:nvSpPr>
            <p:cNvPr id="14" name="object 14"/>
            <p:cNvSpPr/>
            <p:nvPr/>
          </p:nvSpPr>
          <p:spPr>
            <a:xfrm>
              <a:off x="4514850" y="4926329"/>
              <a:ext cx="869950" cy="26034"/>
            </a:xfrm>
            <a:custGeom>
              <a:avLst/>
              <a:gdLst/>
              <a:ahLst/>
              <a:cxnLst/>
              <a:rect l="l" t="t" r="r" b="b"/>
              <a:pathLst>
                <a:path w="869950" h="26035">
                  <a:moveTo>
                    <a:pt x="869441" y="0"/>
                  </a:moveTo>
                  <a:lnTo>
                    <a:pt x="0" y="0"/>
                  </a:lnTo>
                  <a:lnTo>
                    <a:pt x="0" y="25908"/>
                  </a:lnTo>
                  <a:lnTo>
                    <a:pt x="869441" y="25908"/>
                  </a:lnTo>
                  <a:lnTo>
                    <a:pt x="869441" y="0"/>
                  </a:lnTo>
                  <a:close/>
                </a:path>
              </a:pathLst>
            </a:custGeom>
            <a:solidFill>
              <a:srgbClr val="A70531"/>
            </a:solidFill>
          </p:spPr>
          <p:txBody>
            <a:bodyPr wrap="square" lIns="0" tIns="0" rIns="0" bIns="0" rtlCol="0"/>
            <a:lstStyle/>
            <a:p>
              <a:endParaRPr/>
            </a:p>
          </p:txBody>
        </p:sp>
        <p:sp>
          <p:nvSpPr>
            <p:cNvPr id="15" name="object 15"/>
            <p:cNvSpPr/>
            <p:nvPr/>
          </p:nvSpPr>
          <p:spPr>
            <a:xfrm>
              <a:off x="4514850" y="4900422"/>
              <a:ext cx="869950" cy="26034"/>
            </a:xfrm>
            <a:custGeom>
              <a:avLst/>
              <a:gdLst/>
              <a:ahLst/>
              <a:cxnLst/>
              <a:rect l="l" t="t" r="r" b="b"/>
              <a:pathLst>
                <a:path w="869950" h="26035">
                  <a:moveTo>
                    <a:pt x="869441" y="0"/>
                  </a:moveTo>
                  <a:lnTo>
                    <a:pt x="0" y="0"/>
                  </a:lnTo>
                  <a:lnTo>
                    <a:pt x="0" y="25907"/>
                  </a:lnTo>
                  <a:lnTo>
                    <a:pt x="869441" y="25907"/>
                  </a:lnTo>
                  <a:lnTo>
                    <a:pt x="869441" y="0"/>
                  </a:lnTo>
                  <a:close/>
                </a:path>
              </a:pathLst>
            </a:custGeom>
            <a:solidFill>
              <a:srgbClr val="92D050"/>
            </a:solidFill>
          </p:spPr>
          <p:txBody>
            <a:bodyPr wrap="square" lIns="0" tIns="0" rIns="0" bIns="0" rtlCol="0"/>
            <a:lstStyle/>
            <a:p>
              <a:endParaRPr/>
            </a:p>
          </p:txBody>
        </p:sp>
        <p:sp>
          <p:nvSpPr>
            <p:cNvPr id="16" name="object 16"/>
            <p:cNvSpPr/>
            <p:nvPr/>
          </p:nvSpPr>
          <p:spPr>
            <a:xfrm>
              <a:off x="6688836" y="5241797"/>
              <a:ext cx="869950" cy="257175"/>
            </a:xfrm>
            <a:custGeom>
              <a:avLst/>
              <a:gdLst/>
              <a:ahLst/>
              <a:cxnLst/>
              <a:rect l="l" t="t" r="r" b="b"/>
              <a:pathLst>
                <a:path w="869950" h="257175">
                  <a:moveTo>
                    <a:pt x="869442" y="0"/>
                  </a:moveTo>
                  <a:lnTo>
                    <a:pt x="0" y="0"/>
                  </a:lnTo>
                  <a:lnTo>
                    <a:pt x="0" y="256793"/>
                  </a:lnTo>
                  <a:lnTo>
                    <a:pt x="869442" y="256793"/>
                  </a:lnTo>
                  <a:lnTo>
                    <a:pt x="869442" y="0"/>
                  </a:lnTo>
                  <a:close/>
                </a:path>
              </a:pathLst>
            </a:custGeom>
            <a:solidFill>
              <a:srgbClr val="00136E"/>
            </a:solidFill>
          </p:spPr>
          <p:txBody>
            <a:bodyPr wrap="square" lIns="0" tIns="0" rIns="0" bIns="0" rtlCol="0"/>
            <a:lstStyle/>
            <a:p>
              <a:endParaRPr/>
            </a:p>
          </p:txBody>
        </p:sp>
        <p:sp>
          <p:nvSpPr>
            <p:cNvPr id="17" name="object 17"/>
            <p:cNvSpPr/>
            <p:nvPr/>
          </p:nvSpPr>
          <p:spPr>
            <a:xfrm>
              <a:off x="6688836" y="4822698"/>
              <a:ext cx="869950" cy="419100"/>
            </a:xfrm>
            <a:custGeom>
              <a:avLst/>
              <a:gdLst/>
              <a:ahLst/>
              <a:cxnLst/>
              <a:rect l="l" t="t" r="r" b="b"/>
              <a:pathLst>
                <a:path w="869950" h="419100">
                  <a:moveTo>
                    <a:pt x="869442" y="0"/>
                  </a:moveTo>
                  <a:lnTo>
                    <a:pt x="0" y="0"/>
                  </a:lnTo>
                  <a:lnTo>
                    <a:pt x="0" y="419100"/>
                  </a:lnTo>
                  <a:lnTo>
                    <a:pt x="869442" y="419100"/>
                  </a:lnTo>
                  <a:lnTo>
                    <a:pt x="869442" y="0"/>
                  </a:lnTo>
                  <a:close/>
                </a:path>
              </a:pathLst>
            </a:custGeom>
            <a:solidFill>
              <a:srgbClr val="FFC000"/>
            </a:solidFill>
          </p:spPr>
          <p:txBody>
            <a:bodyPr wrap="square" lIns="0" tIns="0" rIns="0" bIns="0" rtlCol="0"/>
            <a:lstStyle/>
            <a:p>
              <a:endParaRPr/>
            </a:p>
          </p:txBody>
        </p:sp>
        <p:sp>
          <p:nvSpPr>
            <p:cNvPr id="18" name="object 18"/>
            <p:cNvSpPr/>
            <p:nvPr/>
          </p:nvSpPr>
          <p:spPr>
            <a:xfrm>
              <a:off x="6688836" y="4164329"/>
              <a:ext cx="869950" cy="658495"/>
            </a:xfrm>
            <a:custGeom>
              <a:avLst/>
              <a:gdLst/>
              <a:ahLst/>
              <a:cxnLst/>
              <a:rect l="l" t="t" r="r" b="b"/>
              <a:pathLst>
                <a:path w="869950" h="658495">
                  <a:moveTo>
                    <a:pt x="869442" y="0"/>
                  </a:moveTo>
                  <a:lnTo>
                    <a:pt x="0" y="0"/>
                  </a:lnTo>
                  <a:lnTo>
                    <a:pt x="0" y="658368"/>
                  </a:lnTo>
                  <a:lnTo>
                    <a:pt x="869442" y="658368"/>
                  </a:lnTo>
                  <a:lnTo>
                    <a:pt x="869442" y="0"/>
                  </a:lnTo>
                  <a:close/>
                </a:path>
              </a:pathLst>
            </a:custGeom>
            <a:solidFill>
              <a:srgbClr val="00AA50"/>
            </a:solidFill>
          </p:spPr>
          <p:txBody>
            <a:bodyPr wrap="square" lIns="0" tIns="0" rIns="0" bIns="0" rtlCol="0"/>
            <a:lstStyle/>
            <a:p>
              <a:endParaRPr/>
            </a:p>
          </p:txBody>
        </p:sp>
        <p:sp>
          <p:nvSpPr>
            <p:cNvPr id="19" name="object 19"/>
            <p:cNvSpPr/>
            <p:nvPr/>
          </p:nvSpPr>
          <p:spPr>
            <a:xfrm>
              <a:off x="6688836" y="4137660"/>
              <a:ext cx="869950" cy="26670"/>
            </a:xfrm>
            <a:custGeom>
              <a:avLst/>
              <a:gdLst/>
              <a:ahLst/>
              <a:cxnLst/>
              <a:rect l="l" t="t" r="r" b="b"/>
              <a:pathLst>
                <a:path w="869950" h="26670">
                  <a:moveTo>
                    <a:pt x="869442" y="0"/>
                  </a:moveTo>
                  <a:lnTo>
                    <a:pt x="0" y="0"/>
                  </a:lnTo>
                  <a:lnTo>
                    <a:pt x="0" y="26669"/>
                  </a:lnTo>
                  <a:lnTo>
                    <a:pt x="869442" y="26669"/>
                  </a:lnTo>
                  <a:lnTo>
                    <a:pt x="869442" y="0"/>
                  </a:lnTo>
                  <a:close/>
                </a:path>
              </a:pathLst>
            </a:custGeom>
            <a:solidFill>
              <a:srgbClr val="585858"/>
            </a:solidFill>
          </p:spPr>
          <p:txBody>
            <a:bodyPr wrap="square" lIns="0" tIns="0" rIns="0" bIns="0" rtlCol="0"/>
            <a:lstStyle/>
            <a:p>
              <a:endParaRPr/>
            </a:p>
          </p:txBody>
        </p:sp>
        <p:sp>
          <p:nvSpPr>
            <p:cNvPr id="20" name="object 20"/>
            <p:cNvSpPr/>
            <p:nvPr/>
          </p:nvSpPr>
          <p:spPr>
            <a:xfrm>
              <a:off x="6688836" y="2595372"/>
              <a:ext cx="869950" cy="1542415"/>
            </a:xfrm>
            <a:custGeom>
              <a:avLst/>
              <a:gdLst/>
              <a:ahLst/>
              <a:cxnLst/>
              <a:rect l="l" t="t" r="r" b="b"/>
              <a:pathLst>
                <a:path w="869950" h="1542414">
                  <a:moveTo>
                    <a:pt x="869442" y="0"/>
                  </a:moveTo>
                  <a:lnTo>
                    <a:pt x="0" y="0"/>
                  </a:lnTo>
                  <a:lnTo>
                    <a:pt x="0" y="1542288"/>
                  </a:lnTo>
                  <a:lnTo>
                    <a:pt x="869442" y="1542288"/>
                  </a:lnTo>
                  <a:lnTo>
                    <a:pt x="869442" y="0"/>
                  </a:lnTo>
                  <a:close/>
                </a:path>
              </a:pathLst>
            </a:custGeom>
            <a:solidFill>
              <a:srgbClr val="C3C3DD"/>
            </a:solidFill>
          </p:spPr>
          <p:txBody>
            <a:bodyPr wrap="square" lIns="0" tIns="0" rIns="0" bIns="0" rtlCol="0"/>
            <a:lstStyle/>
            <a:p>
              <a:endParaRPr/>
            </a:p>
          </p:txBody>
        </p:sp>
        <p:sp>
          <p:nvSpPr>
            <p:cNvPr id="21" name="object 21"/>
            <p:cNvSpPr/>
            <p:nvPr/>
          </p:nvSpPr>
          <p:spPr>
            <a:xfrm>
              <a:off x="6688836" y="2569463"/>
              <a:ext cx="869950" cy="26034"/>
            </a:xfrm>
            <a:custGeom>
              <a:avLst/>
              <a:gdLst/>
              <a:ahLst/>
              <a:cxnLst/>
              <a:rect l="l" t="t" r="r" b="b"/>
              <a:pathLst>
                <a:path w="869950" h="26035">
                  <a:moveTo>
                    <a:pt x="869442" y="0"/>
                  </a:moveTo>
                  <a:lnTo>
                    <a:pt x="0" y="0"/>
                  </a:lnTo>
                  <a:lnTo>
                    <a:pt x="0" y="25908"/>
                  </a:lnTo>
                  <a:lnTo>
                    <a:pt x="869442" y="25908"/>
                  </a:lnTo>
                  <a:lnTo>
                    <a:pt x="869442" y="0"/>
                  </a:lnTo>
                  <a:close/>
                </a:path>
              </a:pathLst>
            </a:custGeom>
            <a:solidFill>
              <a:srgbClr val="A70531"/>
            </a:solidFill>
          </p:spPr>
          <p:txBody>
            <a:bodyPr wrap="square" lIns="0" tIns="0" rIns="0" bIns="0" rtlCol="0"/>
            <a:lstStyle/>
            <a:p>
              <a:endParaRPr/>
            </a:p>
          </p:txBody>
        </p:sp>
        <p:sp>
          <p:nvSpPr>
            <p:cNvPr id="22" name="object 22"/>
            <p:cNvSpPr/>
            <p:nvPr/>
          </p:nvSpPr>
          <p:spPr>
            <a:xfrm>
              <a:off x="6688836" y="2485644"/>
              <a:ext cx="869950" cy="83820"/>
            </a:xfrm>
            <a:custGeom>
              <a:avLst/>
              <a:gdLst/>
              <a:ahLst/>
              <a:cxnLst/>
              <a:rect l="l" t="t" r="r" b="b"/>
              <a:pathLst>
                <a:path w="869950" h="83819">
                  <a:moveTo>
                    <a:pt x="869442" y="0"/>
                  </a:moveTo>
                  <a:lnTo>
                    <a:pt x="0" y="0"/>
                  </a:lnTo>
                  <a:lnTo>
                    <a:pt x="0" y="83820"/>
                  </a:lnTo>
                  <a:lnTo>
                    <a:pt x="869442" y="83820"/>
                  </a:lnTo>
                  <a:lnTo>
                    <a:pt x="869442" y="0"/>
                  </a:lnTo>
                  <a:close/>
                </a:path>
              </a:pathLst>
            </a:custGeom>
            <a:solidFill>
              <a:srgbClr val="92D050"/>
            </a:solidFill>
          </p:spPr>
          <p:txBody>
            <a:bodyPr wrap="square" lIns="0" tIns="0" rIns="0" bIns="0" rtlCol="0"/>
            <a:lstStyle/>
            <a:p>
              <a:endParaRPr/>
            </a:p>
          </p:txBody>
        </p:sp>
        <p:sp>
          <p:nvSpPr>
            <p:cNvPr id="23" name="object 23"/>
            <p:cNvSpPr/>
            <p:nvPr/>
          </p:nvSpPr>
          <p:spPr>
            <a:xfrm>
              <a:off x="8862060" y="5172455"/>
              <a:ext cx="869950" cy="326390"/>
            </a:xfrm>
            <a:custGeom>
              <a:avLst/>
              <a:gdLst/>
              <a:ahLst/>
              <a:cxnLst/>
              <a:rect l="l" t="t" r="r" b="b"/>
              <a:pathLst>
                <a:path w="869950" h="326389">
                  <a:moveTo>
                    <a:pt x="869442" y="0"/>
                  </a:moveTo>
                  <a:lnTo>
                    <a:pt x="0" y="0"/>
                  </a:lnTo>
                  <a:lnTo>
                    <a:pt x="0" y="326136"/>
                  </a:lnTo>
                  <a:lnTo>
                    <a:pt x="869442" y="326136"/>
                  </a:lnTo>
                  <a:lnTo>
                    <a:pt x="869442" y="0"/>
                  </a:lnTo>
                  <a:close/>
                </a:path>
              </a:pathLst>
            </a:custGeom>
            <a:solidFill>
              <a:srgbClr val="00136E"/>
            </a:solidFill>
          </p:spPr>
          <p:txBody>
            <a:bodyPr wrap="square" lIns="0" tIns="0" rIns="0" bIns="0" rtlCol="0"/>
            <a:lstStyle/>
            <a:p>
              <a:endParaRPr/>
            </a:p>
          </p:txBody>
        </p:sp>
        <p:sp>
          <p:nvSpPr>
            <p:cNvPr id="24" name="object 24"/>
            <p:cNvSpPr/>
            <p:nvPr/>
          </p:nvSpPr>
          <p:spPr>
            <a:xfrm>
              <a:off x="8862060" y="4979670"/>
              <a:ext cx="869950" cy="193040"/>
            </a:xfrm>
            <a:custGeom>
              <a:avLst/>
              <a:gdLst/>
              <a:ahLst/>
              <a:cxnLst/>
              <a:rect l="l" t="t" r="r" b="b"/>
              <a:pathLst>
                <a:path w="869950" h="193039">
                  <a:moveTo>
                    <a:pt x="869442" y="0"/>
                  </a:moveTo>
                  <a:lnTo>
                    <a:pt x="0" y="0"/>
                  </a:lnTo>
                  <a:lnTo>
                    <a:pt x="0" y="192785"/>
                  </a:lnTo>
                  <a:lnTo>
                    <a:pt x="869442" y="192785"/>
                  </a:lnTo>
                  <a:lnTo>
                    <a:pt x="869442" y="0"/>
                  </a:lnTo>
                  <a:close/>
                </a:path>
              </a:pathLst>
            </a:custGeom>
            <a:solidFill>
              <a:srgbClr val="FFC000"/>
            </a:solidFill>
          </p:spPr>
          <p:txBody>
            <a:bodyPr wrap="square" lIns="0" tIns="0" rIns="0" bIns="0" rtlCol="0"/>
            <a:lstStyle/>
            <a:p>
              <a:endParaRPr/>
            </a:p>
          </p:txBody>
        </p:sp>
        <p:sp>
          <p:nvSpPr>
            <p:cNvPr id="25" name="object 25"/>
            <p:cNvSpPr/>
            <p:nvPr/>
          </p:nvSpPr>
          <p:spPr>
            <a:xfrm>
              <a:off x="8862060" y="4044695"/>
              <a:ext cx="869950" cy="935355"/>
            </a:xfrm>
            <a:custGeom>
              <a:avLst/>
              <a:gdLst/>
              <a:ahLst/>
              <a:cxnLst/>
              <a:rect l="l" t="t" r="r" b="b"/>
              <a:pathLst>
                <a:path w="869950" h="935354">
                  <a:moveTo>
                    <a:pt x="869442" y="0"/>
                  </a:moveTo>
                  <a:lnTo>
                    <a:pt x="0" y="0"/>
                  </a:lnTo>
                  <a:lnTo>
                    <a:pt x="0" y="934973"/>
                  </a:lnTo>
                  <a:lnTo>
                    <a:pt x="869442" y="934973"/>
                  </a:lnTo>
                  <a:lnTo>
                    <a:pt x="869442" y="0"/>
                  </a:lnTo>
                  <a:close/>
                </a:path>
              </a:pathLst>
            </a:custGeom>
            <a:solidFill>
              <a:srgbClr val="00AA50"/>
            </a:solidFill>
          </p:spPr>
          <p:txBody>
            <a:bodyPr wrap="square" lIns="0" tIns="0" rIns="0" bIns="0" rtlCol="0"/>
            <a:lstStyle/>
            <a:p>
              <a:endParaRPr/>
            </a:p>
          </p:txBody>
        </p:sp>
        <p:sp>
          <p:nvSpPr>
            <p:cNvPr id="26" name="object 26"/>
            <p:cNvSpPr/>
            <p:nvPr/>
          </p:nvSpPr>
          <p:spPr>
            <a:xfrm>
              <a:off x="8862060" y="3947922"/>
              <a:ext cx="869950" cy="97155"/>
            </a:xfrm>
            <a:custGeom>
              <a:avLst/>
              <a:gdLst/>
              <a:ahLst/>
              <a:cxnLst/>
              <a:rect l="l" t="t" r="r" b="b"/>
              <a:pathLst>
                <a:path w="869950" h="97154">
                  <a:moveTo>
                    <a:pt x="869442" y="0"/>
                  </a:moveTo>
                  <a:lnTo>
                    <a:pt x="0" y="0"/>
                  </a:lnTo>
                  <a:lnTo>
                    <a:pt x="0" y="96774"/>
                  </a:lnTo>
                  <a:lnTo>
                    <a:pt x="869442" y="96774"/>
                  </a:lnTo>
                  <a:lnTo>
                    <a:pt x="869442" y="0"/>
                  </a:lnTo>
                  <a:close/>
                </a:path>
              </a:pathLst>
            </a:custGeom>
            <a:solidFill>
              <a:srgbClr val="585858"/>
            </a:solidFill>
          </p:spPr>
          <p:txBody>
            <a:bodyPr wrap="square" lIns="0" tIns="0" rIns="0" bIns="0" rtlCol="0"/>
            <a:lstStyle/>
            <a:p>
              <a:endParaRPr/>
            </a:p>
          </p:txBody>
        </p:sp>
        <p:sp>
          <p:nvSpPr>
            <p:cNvPr id="27" name="object 27"/>
            <p:cNvSpPr/>
            <p:nvPr/>
          </p:nvSpPr>
          <p:spPr>
            <a:xfrm>
              <a:off x="8862060" y="2043684"/>
              <a:ext cx="869950" cy="1904364"/>
            </a:xfrm>
            <a:custGeom>
              <a:avLst/>
              <a:gdLst/>
              <a:ahLst/>
              <a:cxnLst/>
              <a:rect l="l" t="t" r="r" b="b"/>
              <a:pathLst>
                <a:path w="869950" h="1904364">
                  <a:moveTo>
                    <a:pt x="869442" y="0"/>
                  </a:moveTo>
                  <a:lnTo>
                    <a:pt x="0" y="0"/>
                  </a:lnTo>
                  <a:lnTo>
                    <a:pt x="0" y="1904238"/>
                  </a:lnTo>
                  <a:lnTo>
                    <a:pt x="869442" y="1904238"/>
                  </a:lnTo>
                  <a:lnTo>
                    <a:pt x="869442" y="0"/>
                  </a:lnTo>
                  <a:close/>
                </a:path>
              </a:pathLst>
            </a:custGeom>
            <a:solidFill>
              <a:srgbClr val="C3C3DD"/>
            </a:solidFill>
          </p:spPr>
          <p:txBody>
            <a:bodyPr wrap="square" lIns="0" tIns="0" rIns="0" bIns="0" rtlCol="0"/>
            <a:lstStyle/>
            <a:p>
              <a:endParaRPr/>
            </a:p>
          </p:txBody>
        </p:sp>
        <p:sp>
          <p:nvSpPr>
            <p:cNvPr id="28" name="object 28"/>
            <p:cNvSpPr/>
            <p:nvPr/>
          </p:nvSpPr>
          <p:spPr>
            <a:xfrm>
              <a:off x="8862060" y="2008632"/>
              <a:ext cx="869950" cy="35560"/>
            </a:xfrm>
            <a:custGeom>
              <a:avLst/>
              <a:gdLst/>
              <a:ahLst/>
              <a:cxnLst/>
              <a:rect l="l" t="t" r="r" b="b"/>
              <a:pathLst>
                <a:path w="869950" h="35560">
                  <a:moveTo>
                    <a:pt x="869442" y="0"/>
                  </a:moveTo>
                  <a:lnTo>
                    <a:pt x="0" y="0"/>
                  </a:lnTo>
                  <a:lnTo>
                    <a:pt x="0" y="35051"/>
                  </a:lnTo>
                  <a:lnTo>
                    <a:pt x="869442" y="35051"/>
                  </a:lnTo>
                  <a:lnTo>
                    <a:pt x="869442" y="0"/>
                  </a:lnTo>
                  <a:close/>
                </a:path>
              </a:pathLst>
            </a:custGeom>
            <a:solidFill>
              <a:srgbClr val="A70531"/>
            </a:solidFill>
          </p:spPr>
          <p:txBody>
            <a:bodyPr wrap="square" lIns="0" tIns="0" rIns="0" bIns="0" rtlCol="0"/>
            <a:lstStyle/>
            <a:p>
              <a:endParaRPr/>
            </a:p>
          </p:txBody>
        </p:sp>
        <p:sp>
          <p:nvSpPr>
            <p:cNvPr id="29" name="object 29"/>
            <p:cNvSpPr/>
            <p:nvPr/>
          </p:nvSpPr>
          <p:spPr>
            <a:xfrm>
              <a:off x="8862060" y="1914144"/>
              <a:ext cx="869950" cy="94615"/>
            </a:xfrm>
            <a:custGeom>
              <a:avLst/>
              <a:gdLst/>
              <a:ahLst/>
              <a:cxnLst/>
              <a:rect l="l" t="t" r="r" b="b"/>
              <a:pathLst>
                <a:path w="869950" h="94614">
                  <a:moveTo>
                    <a:pt x="869442" y="0"/>
                  </a:moveTo>
                  <a:lnTo>
                    <a:pt x="0" y="0"/>
                  </a:lnTo>
                  <a:lnTo>
                    <a:pt x="0" y="94487"/>
                  </a:lnTo>
                  <a:lnTo>
                    <a:pt x="869442" y="94487"/>
                  </a:lnTo>
                  <a:lnTo>
                    <a:pt x="869442" y="0"/>
                  </a:lnTo>
                  <a:close/>
                </a:path>
              </a:pathLst>
            </a:custGeom>
            <a:solidFill>
              <a:srgbClr val="92D050"/>
            </a:solidFill>
          </p:spPr>
          <p:txBody>
            <a:bodyPr wrap="square" lIns="0" tIns="0" rIns="0" bIns="0" rtlCol="0"/>
            <a:lstStyle/>
            <a:p>
              <a:endParaRPr/>
            </a:p>
          </p:txBody>
        </p:sp>
        <p:sp>
          <p:nvSpPr>
            <p:cNvPr id="30" name="object 30"/>
            <p:cNvSpPr/>
            <p:nvPr/>
          </p:nvSpPr>
          <p:spPr>
            <a:xfrm>
              <a:off x="1689735" y="5498972"/>
              <a:ext cx="8693785" cy="0"/>
            </a:xfrm>
            <a:custGeom>
              <a:avLst/>
              <a:gdLst/>
              <a:ahLst/>
              <a:cxnLst/>
              <a:rect l="l" t="t" r="r" b="b"/>
              <a:pathLst>
                <a:path w="8693785">
                  <a:moveTo>
                    <a:pt x="0" y="0"/>
                  </a:moveTo>
                  <a:lnTo>
                    <a:pt x="8693658" y="0"/>
                  </a:lnTo>
                </a:path>
              </a:pathLst>
            </a:custGeom>
            <a:ln w="9525">
              <a:solidFill>
                <a:srgbClr val="E6E6E6"/>
              </a:solidFill>
            </a:ln>
          </p:spPr>
          <p:txBody>
            <a:bodyPr wrap="square" lIns="0" tIns="0" rIns="0" bIns="0" rtlCol="0"/>
            <a:lstStyle/>
            <a:p>
              <a:endParaRPr/>
            </a:p>
          </p:txBody>
        </p:sp>
      </p:grpSp>
      <p:sp>
        <p:nvSpPr>
          <p:cNvPr id="31" name="object 31"/>
          <p:cNvSpPr txBox="1"/>
          <p:nvPr/>
        </p:nvSpPr>
        <p:spPr>
          <a:xfrm>
            <a:off x="1341215" y="2278963"/>
            <a:ext cx="231775" cy="3300729"/>
          </a:xfrm>
          <a:prstGeom prst="rect">
            <a:avLst/>
          </a:prstGeom>
        </p:spPr>
        <p:txBody>
          <a:bodyPr vert="horz" wrap="square" lIns="0" tIns="12700" rIns="0" bIns="0" rtlCol="0">
            <a:spAutoFit/>
          </a:bodyPr>
          <a:lstStyle/>
          <a:p>
            <a:pPr marR="5080" algn="r">
              <a:lnSpc>
                <a:spcPct val="100000"/>
              </a:lnSpc>
              <a:spcBef>
                <a:spcPts val="100"/>
              </a:spcBef>
            </a:pPr>
            <a:r>
              <a:rPr sz="1000" spc="-25" dirty="0">
                <a:solidFill>
                  <a:srgbClr val="929292"/>
                </a:solidFill>
                <a:latin typeface="Segoe UI"/>
                <a:cs typeface="Segoe UI"/>
              </a:rPr>
              <a:t>120</a:t>
            </a:r>
            <a:endParaRPr sz="1000">
              <a:latin typeface="Segoe UI"/>
              <a:cs typeface="Segoe UI"/>
            </a:endParaRPr>
          </a:p>
          <a:p>
            <a:pPr>
              <a:lnSpc>
                <a:spcPct val="100000"/>
              </a:lnSpc>
            </a:pPr>
            <a:endParaRPr sz="1300">
              <a:latin typeface="Segoe UI"/>
              <a:cs typeface="Segoe UI"/>
            </a:endParaRPr>
          </a:p>
          <a:p>
            <a:pPr>
              <a:lnSpc>
                <a:spcPct val="100000"/>
              </a:lnSpc>
              <a:spcBef>
                <a:spcPts val="35"/>
              </a:spcBef>
            </a:pPr>
            <a:endParaRPr sz="850">
              <a:latin typeface="Segoe UI"/>
              <a:cs typeface="Segoe UI"/>
            </a:endParaRPr>
          </a:p>
          <a:p>
            <a:pPr marR="5080" algn="r">
              <a:lnSpc>
                <a:spcPct val="100000"/>
              </a:lnSpc>
              <a:spcBef>
                <a:spcPts val="5"/>
              </a:spcBef>
            </a:pPr>
            <a:r>
              <a:rPr sz="1000" spc="-25" dirty="0">
                <a:solidFill>
                  <a:srgbClr val="929292"/>
                </a:solidFill>
                <a:latin typeface="Segoe UI"/>
                <a:cs typeface="Segoe UI"/>
              </a:rPr>
              <a:t>100</a:t>
            </a:r>
            <a:endParaRPr sz="1000">
              <a:latin typeface="Segoe UI"/>
              <a:cs typeface="Segoe UI"/>
            </a:endParaRPr>
          </a:p>
          <a:p>
            <a:pPr>
              <a:lnSpc>
                <a:spcPct val="100000"/>
              </a:lnSpc>
            </a:pPr>
            <a:endParaRPr sz="1300">
              <a:latin typeface="Segoe UI"/>
              <a:cs typeface="Segoe UI"/>
            </a:endParaRPr>
          </a:p>
          <a:p>
            <a:pPr marR="5080" algn="r">
              <a:lnSpc>
                <a:spcPct val="100000"/>
              </a:lnSpc>
              <a:spcBef>
                <a:spcPts val="1165"/>
              </a:spcBef>
            </a:pPr>
            <a:r>
              <a:rPr sz="1000" spc="-25" dirty="0">
                <a:solidFill>
                  <a:srgbClr val="929292"/>
                </a:solidFill>
                <a:latin typeface="Segoe UI"/>
                <a:cs typeface="Segoe UI"/>
              </a:rPr>
              <a:t>80</a:t>
            </a:r>
            <a:endParaRPr sz="1000">
              <a:latin typeface="Segoe UI"/>
              <a:cs typeface="Segoe UI"/>
            </a:endParaRPr>
          </a:p>
          <a:p>
            <a:pPr>
              <a:lnSpc>
                <a:spcPct val="100000"/>
              </a:lnSpc>
            </a:pPr>
            <a:endParaRPr sz="1300">
              <a:latin typeface="Segoe UI"/>
              <a:cs typeface="Segoe UI"/>
            </a:endParaRPr>
          </a:p>
          <a:p>
            <a:pPr>
              <a:lnSpc>
                <a:spcPct val="100000"/>
              </a:lnSpc>
              <a:spcBef>
                <a:spcPts val="40"/>
              </a:spcBef>
            </a:pPr>
            <a:endParaRPr sz="850">
              <a:latin typeface="Segoe UI"/>
              <a:cs typeface="Segoe UI"/>
            </a:endParaRPr>
          </a:p>
          <a:p>
            <a:pPr marR="5080" algn="r">
              <a:lnSpc>
                <a:spcPct val="100000"/>
              </a:lnSpc>
            </a:pPr>
            <a:r>
              <a:rPr sz="1000" spc="-25" dirty="0">
                <a:solidFill>
                  <a:srgbClr val="929292"/>
                </a:solidFill>
                <a:latin typeface="Segoe UI"/>
                <a:cs typeface="Segoe UI"/>
              </a:rPr>
              <a:t>60</a:t>
            </a:r>
            <a:endParaRPr sz="1000">
              <a:latin typeface="Segoe UI"/>
              <a:cs typeface="Segoe UI"/>
            </a:endParaRPr>
          </a:p>
          <a:p>
            <a:pPr>
              <a:lnSpc>
                <a:spcPct val="100000"/>
              </a:lnSpc>
            </a:pPr>
            <a:endParaRPr sz="1300">
              <a:latin typeface="Segoe UI"/>
              <a:cs typeface="Segoe UI"/>
            </a:endParaRPr>
          </a:p>
          <a:p>
            <a:pPr marR="5080" algn="r">
              <a:lnSpc>
                <a:spcPct val="100000"/>
              </a:lnSpc>
              <a:spcBef>
                <a:spcPts val="1165"/>
              </a:spcBef>
            </a:pPr>
            <a:r>
              <a:rPr sz="1000" spc="-25" dirty="0">
                <a:solidFill>
                  <a:srgbClr val="929292"/>
                </a:solidFill>
                <a:latin typeface="Segoe UI"/>
                <a:cs typeface="Segoe UI"/>
              </a:rPr>
              <a:t>40</a:t>
            </a:r>
            <a:endParaRPr sz="1000">
              <a:latin typeface="Segoe UI"/>
              <a:cs typeface="Segoe UI"/>
            </a:endParaRPr>
          </a:p>
          <a:p>
            <a:pPr>
              <a:lnSpc>
                <a:spcPct val="100000"/>
              </a:lnSpc>
            </a:pPr>
            <a:endParaRPr sz="1300">
              <a:latin typeface="Segoe UI"/>
              <a:cs typeface="Segoe UI"/>
            </a:endParaRPr>
          </a:p>
          <a:p>
            <a:pPr>
              <a:lnSpc>
                <a:spcPct val="100000"/>
              </a:lnSpc>
              <a:spcBef>
                <a:spcPts val="40"/>
              </a:spcBef>
            </a:pPr>
            <a:endParaRPr sz="850">
              <a:latin typeface="Segoe UI"/>
              <a:cs typeface="Segoe UI"/>
            </a:endParaRPr>
          </a:p>
          <a:p>
            <a:pPr marR="5080" algn="r">
              <a:lnSpc>
                <a:spcPct val="100000"/>
              </a:lnSpc>
            </a:pPr>
            <a:r>
              <a:rPr sz="1000" spc="-25" dirty="0">
                <a:solidFill>
                  <a:srgbClr val="929292"/>
                </a:solidFill>
                <a:latin typeface="Segoe UI"/>
                <a:cs typeface="Segoe UI"/>
              </a:rPr>
              <a:t>20</a:t>
            </a:r>
            <a:endParaRPr sz="1000">
              <a:latin typeface="Segoe UI"/>
              <a:cs typeface="Segoe UI"/>
            </a:endParaRPr>
          </a:p>
          <a:p>
            <a:pPr>
              <a:lnSpc>
                <a:spcPct val="100000"/>
              </a:lnSpc>
            </a:pPr>
            <a:endParaRPr sz="1300">
              <a:latin typeface="Segoe UI"/>
              <a:cs typeface="Segoe UI"/>
            </a:endParaRPr>
          </a:p>
          <a:p>
            <a:pPr marR="5080" algn="r">
              <a:lnSpc>
                <a:spcPct val="100000"/>
              </a:lnSpc>
              <a:spcBef>
                <a:spcPts val="1165"/>
              </a:spcBef>
            </a:pPr>
            <a:r>
              <a:rPr sz="1000" dirty="0">
                <a:solidFill>
                  <a:srgbClr val="929292"/>
                </a:solidFill>
                <a:latin typeface="Segoe UI"/>
                <a:cs typeface="Segoe UI"/>
              </a:rPr>
              <a:t>0</a:t>
            </a:r>
            <a:endParaRPr sz="1000">
              <a:latin typeface="Segoe UI"/>
              <a:cs typeface="Segoe UI"/>
            </a:endParaRPr>
          </a:p>
        </p:txBody>
      </p:sp>
      <p:sp>
        <p:nvSpPr>
          <p:cNvPr id="32" name="object 32"/>
          <p:cNvSpPr txBox="1"/>
          <p:nvPr/>
        </p:nvSpPr>
        <p:spPr>
          <a:xfrm>
            <a:off x="1341215" y="1758621"/>
            <a:ext cx="231775" cy="178435"/>
          </a:xfrm>
          <a:prstGeom prst="rect">
            <a:avLst/>
          </a:prstGeom>
        </p:spPr>
        <p:txBody>
          <a:bodyPr vert="horz" wrap="square" lIns="0" tIns="12700" rIns="0" bIns="0" rtlCol="0">
            <a:spAutoFit/>
          </a:bodyPr>
          <a:lstStyle/>
          <a:p>
            <a:pPr marL="12700">
              <a:lnSpc>
                <a:spcPct val="100000"/>
              </a:lnSpc>
              <a:spcBef>
                <a:spcPts val="100"/>
              </a:spcBef>
            </a:pPr>
            <a:r>
              <a:rPr sz="1000" spc="-25" dirty="0">
                <a:solidFill>
                  <a:srgbClr val="929292"/>
                </a:solidFill>
                <a:latin typeface="Segoe UI"/>
                <a:cs typeface="Segoe UI"/>
              </a:rPr>
              <a:t>140</a:t>
            </a:r>
            <a:endParaRPr sz="1000">
              <a:latin typeface="Segoe UI"/>
              <a:cs typeface="Segoe UI"/>
            </a:endParaRPr>
          </a:p>
        </p:txBody>
      </p:sp>
      <p:sp>
        <p:nvSpPr>
          <p:cNvPr id="33" name="object 33"/>
          <p:cNvSpPr txBox="1"/>
          <p:nvPr/>
        </p:nvSpPr>
        <p:spPr>
          <a:xfrm>
            <a:off x="1943536" y="5607872"/>
            <a:ext cx="1295400" cy="518159"/>
          </a:xfrm>
          <a:prstGeom prst="rect">
            <a:avLst/>
          </a:prstGeom>
        </p:spPr>
        <p:txBody>
          <a:bodyPr vert="horz" wrap="square" lIns="0" tIns="12700" rIns="0" bIns="0" rtlCol="0">
            <a:spAutoFit/>
          </a:bodyPr>
          <a:lstStyle/>
          <a:p>
            <a:pPr marL="382270">
              <a:lnSpc>
                <a:spcPct val="100000"/>
              </a:lnSpc>
              <a:spcBef>
                <a:spcPts val="100"/>
              </a:spcBef>
            </a:pPr>
            <a:r>
              <a:rPr sz="1200" b="1" spc="-10" dirty="0">
                <a:solidFill>
                  <a:srgbClr val="929292"/>
                </a:solidFill>
                <a:latin typeface="Segoe UI"/>
                <a:cs typeface="Segoe UI"/>
              </a:rPr>
              <a:t>BEIERSDORF</a:t>
            </a:r>
            <a:endParaRPr sz="1200">
              <a:latin typeface="Segoe UI"/>
              <a:cs typeface="Segoe UI"/>
            </a:endParaRPr>
          </a:p>
          <a:p>
            <a:pPr marL="12700">
              <a:lnSpc>
                <a:spcPct val="100000"/>
              </a:lnSpc>
              <a:spcBef>
                <a:spcPts val="1000"/>
              </a:spcBef>
            </a:pPr>
            <a:r>
              <a:rPr sz="1200" spc="-10" dirty="0">
                <a:solidFill>
                  <a:srgbClr val="929292"/>
                </a:solidFill>
                <a:latin typeface="Segoe UI"/>
                <a:cs typeface="Segoe UI"/>
              </a:rPr>
              <a:t>FINGERPFLASTER</a:t>
            </a:r>
            <a:endParaRPr sz="1200">
              <a:latin typeface="Segoe UI"/>
              <a:cs typeface="Segoe UI"/>
            </a:endParaRPr>
          </a:p>
        </p:txBody>
      </p:sp>
      <p:sp>
        <p:nvSpPr>
          <p:cNvPr id="34" name="object 34"/>
          <p:cNvSpPr/>
          <p:nvPr/>
        </p:nvSpPr>
        <p:spPr>
          <a:xfrm>
            <a:off x="1824227" y="5986271"/>
            <a:ext cx="91440" cy="91440"/>
          </a:xfrm>
          <a:custGeom>
            <a:avLst/>
            <a:gdLst/>
            <a:ahLst/>
            <a:cxnLst/>
            <a:rect l="l" t="t" r="r" b="b"/>
            <a:pathLst>
              <a:path w="91439" h="91439">
                <a:moveTo>
                  <a:pt x="91439" y="0"/>
                </a:moveTo>
                <a:lnTo>
                  <a:pt x="0" y="0"/>
                </a:lnTo>
                <a:lnTo>
                  <a:pt x="0" y="91439"/>
                </a:lnTo>
                <a:lnTo>
                  <a:pt x="91439" y="91439"/>
                </a:lnTo>
                <a:lnTo>
                  <a:pt x="91439" y="0"/>
                </a:lnTo>
                <a:close/>
              </a:path>
            </a:pathLst>
          </a:custGeom>
          <a:solidFill>
            <a:srgbClr val="00136E"/>
          </a:solidFill>
        </p:spPr>
        <p:txBody>
          <a:bodyPr wrap="square" lIns="0" tIns="0" rIns="0" bIns="0" rtlCol="0"/>
          <a:lstStyle/>
          <a:p>
            <a:endParaRPr/>
          </a:p>
        </p:txBody>
      </p:sp>
      <p:sp>
        <p:nvSpPr>
          <p:cNvPr id="35" name="object 35"/>
          <p:cNvSpPr/>
          <p:nvPr/>
        </p:nvSpPr>
        <p:spPr>
          <a:xfrm>
            <a:off x="3202685" y="5986271"/>
            <a:ext cx="90805" cy="91440"/>
          </a:xfrm>
          <a:custGeom>
            <a:avLst/>
            <a:gdLst/>
            <a:ahLst/>
            <a:cxnLst/>
            <a:rect l="l" t="t" r="r" b="b"/>
            <a:pathLst>
              <a:path w="90804" h="91439">
                <a:moveTo>
                  <a:pt x="90677" y="0"/>
                </a:moveTo>
                <a:lnTo>
                  <a:pt x="0" y="0"/>
                </a:lnTo>
                <a:lnTo>
                  <a:pt x="0" y="91439"/>
                </a:lnTo>
                <a:lnTo>
                  <a:pt x="90677" y="91439"/>
                </a:lnTo>
                <a:lnTo>
                  <a:pt x="90677" y="0"/>
                </a:lnTo>
                <a:close/>
              </a:path>
            </a:pathLst>
          </a:custGeom>
          <a:solidFill>
            <a:srgbClr val="FFC000"/>
          </a:solidFill>
        </p:spPr>
        <p:txBody>
          <a:bodyPr wrap="square" lIns="0" tIns="0" rIns="0" bIns="0" rtlCol="0"/>
          <a:lstStyle/>
          <a:p>
            <a:endParaRPr/>
          </a:p>
        </p:txBody>
      </p:sp>
      <p:sp>
        <p:nvSpPr>
          <p:cNvPr id="36" name="object 36"/>
          <p:cNvSpPr txBox="1"/>
          <p:nvPr/>
        </p:nvSpPr>
        <p:spPr>
          <a:xfrm>
            <a:off x="3321683" y="5917627"/>
            <a:ext cx="109791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929292"/>
                </a:solidFill>
                <a:latin typeface="Segoe UI"/>
                <a:cs typeface="Segoe UI"/>
              </a:rPr>
              <a:t>FIXIERPFLASTER</a:t>
            </a:r>
            <a:endParaRPr sz="1200">
              <a:latin typeface="Segoe UI"/>
              <a:cs typeface="Segoe UI"/>
            </a:endParaRPr>
          </a:p>
        </p:txBody>
      </p:sp>
      <p:sp>
        <p:nvSpPr>
          <p:cNvPr id="37" name="object 37"/>
          <p:cNvSpPr/>
          <p:nvPr/>
        </p:nvSpPr>
        <p:spPr>
          <a:xfrm>
            <a:off x="4492752" y="5986271"/>
            <a:ext cx="90805" cy="91440"/>
          </a:xfrm>
          <a:custGeom>
            <a:avLst/>
            <a:gdLst/>
            <a:ahLst/>
            <a:cxnLst/>
            <a:rect l="l" t="t" r="r" b="b"/>
            <a:pathLst>
              <a:path w="90804" h="91439">
                <a:moveTo>
                  <a:pt x="90677" y="0"/>
                </a:moveTo>
                <a:lnTo>
                  <a:pt x="0" y="0"/>
                </a:lnTo>
                <a:lnTo>
                  <a:pt x="0" y="91439"/>
                </a:lnTo>
                <a:lnTo>
                  <a:pt x="90677" y="91439"/>
                </a:lnTo>
                <a:lnTo>
                  <a:pt x="90677" y="0"/>
                </a:lnTo>
                <a:close/>
              </a:path>
            </a:pathLst>
          </a:custGeom>
          <a:solidFill>
            <a:srgbClr val="00AA50"/>
          </a:solidFill>
        </p:spPr>
        <p:txBody>
          <a:bodyPr wrap="square" lIns="0" tIns="0" rIns="0" bIns="0" rtlCol="0"/>
          <a:lstStyle/>
          <a:p>
            <a:endParaRPr/>
          </a:p>
        </p:txBody>
      </p:sp>
      <p:sp>
        <p:nvSpPr>
          <p:cNvPr id="38" name="object 38"/>
          <p:cNvSpPr txBox="1"/>
          <p:nvPr/>
        </p:nvSpPr>
        <p:spPr>
          <a:xfrm>
            <a:off x="4483746" y="5607872"/>
            <a:ext cx="1024890" cy="51815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929292"/>
                </a:solidFill>
                <a:latin typeface="Segoe UI"/>
                <a:cs typeface="Segoe UI"/>
              </a:rPr>
              <a:t>HARTMANN</a:t>
            </a:r>
            <a:endParaRPr sz="1200">
              <a:latin typeface="Segoe UI"/>
              <a:cs typeface="Segoe UI"/>
            </a:endParaRPr>
          </a:p>
          <a:p>
            <a:pPr marL="140335">
              <a:lnSpc>
                <a:spcPct val="100000"/>
              </a:lnSpc>
              <a:spcBef>
                <a:spcPts val="1000"/>
              </a:spcBef>
            </a:pPr>
            <a:r>
              <a:rPr sz="1200" spc="-10" dirty="0">
                <a:solidFill>
                  <a:srgbClr val="929292"/>
                </a:solidFill>
                <a:latin typeface="Segoe UI"/>
                <a:cs typeface="Segoe UI"/>
              </a:rPr>
              <a:t>METERWARE</a:t>
            </a:r>
            <a:endParaRPr sz="1200">
              <a:latin typeface="Segoe UI"/>
              <a:cs typeface="Segoe UI"/>
            </a:endParaRPr>
          </a:p>
        </p:txBody>
      </p:sp>
      <p:sp>
        <p:nvSpPr>
          <p:cNvPr id="39" name="object 39"/>
          <p:cNvSpPr/>
          <p:nvPr/>
        </p:nvSpPr>
        <p:spPr>
          <a:xfrm>
            <a:off x="5580888" y="5986271"/>
            <a:ext cx="91440" cy="91440"/>
          </a:xfrm>
          <a:custGeom>
            <a:avLst/>
            <a:gdLst/>
            <a:ahLst/>
            <a:cxnLst/>
            <a:rect l="l" t="t" r="r" b="b"/>
            <a:pathLst>
              <a:path w="91439" h="91439">
                <a:moveTo>
                  <a:pt x="91439" y="0"/>
                </a:moveTo>
                <a:lnTo>
                  <a:pt x="0" y="0"/>
                </a:lnTo>
                <a:lnTo>
                  <a:pt x="0" y="91439"/>
                </a:lnTo>
                <a:lnTo>
                  <a:pt x="91439" y="91439"/>
                </a:lnTo>
                <a:lnTo>
                  <a:pt x="91439" y="0"/>
                </a:lnTo>
                <a:close/>
              </a:path>
            </a:pathLst>
          </a:custGeom>
          <a:solidFill>
            <a:srgbClr val="585858"/>
          </a:solidFill>
        </p:spPr>
        <p:txBody>
          <a:bodyPr wrap="square" lIns="0" tIns="0" rIns="0" bIns="0" rtlCol="0"/>
          <a:lstStyle/>
          <a:p>
            <a:endParaRPr/>
          </a:p>
        </p:txBody>
      </p:sp>
      <p:sp>
        <p:nvSpPr>
          <p:cNvPr id="40" name="object 40"/>
          <p:cNvSpPr/>
          <p:nvPr/>
        </p:nvSpPr>
        <p:spPr>
          <a:xfrm>
            <a:off x="7005066" y="5986271"/>
            <a:ext cx="90805" cy="91440"/>
          </a:xfrm>
          <a:custGeom>
            <a:avLst/>
            <a:gdLst/>
            <a:ahLst/>
            <a:cxnLst/>
            <a:rect l="l" t="t" r="r" b="b"/>
            <a:pathLst>
              <a:path w="90804" h="91439">
                <a:moveTo>
                  <a:pt x="90677" y="0"/>
                </a:moveTo>
                <a:lnTo>
                  <a:pt x="0" y="0"/>
                </a:lnTo>
                <a:lnTo>
                  <a:pt x="0" y="91439"/>
                </a:lnTo>
                <a:lnTo>
                  <a:pt x="90677" y="91439"/>
                </a:lnTo>
                <a:lnTo>
                  <a:pt x="90677" y="0"/>
                </a:lnTo>
                <a:close/>
              </a:path>
            </a:pathLst>
          </a:custGeom>
          <a:solidFill>
            <a:srgbClr val="C3C3DD"/>
          </a:solidFill>
        </p:spPr>
        <p:txBody>
          <a:bodyPr wrap="square" lIns="0" tIns="0" rIns="0" bIns="0" rtlCol="0"/>
          <a:lstStyle/>
          <a:p>
            <a:endParaRPr/>
          </a:p>
        </p:txBody>
      </p:sp>
      <p:sp>
        <p:nvSpPr>
          <p:cNvPr id="41" name="object 41"/>
          <p:cNvSpPr/>
          <p:nvPr/>
        </p:nvSpPr>
        <p:spPr>
          <a:xfrm>
            <a:off x="7680959" y="5986271"/>
            <a:ext cx="91440" cy="91440"/>
          </a:xfrm>
          <a:custGeom>
            <a:avLst/>
            <a:gdLst/>
            <a:ahLst/>
            <a:cxnLst/>
            <a:rect l="l" t="t" r="r" b="b"/>
            <a:pathLst>
              <a:path w="91440" h="91439">
                <a:moveTo>
                  <a:pt x="91440" y="0"/>
                </a:moveTo>
                <a:lnTo>
                  <a:pt x="0" y="0"/>
                </a:lnTo>
                <a:lnTo>
                  <a:pt x="0" y="91439"/>
                </a:lnTo>
                <a:lnTo>
                  <a:pt x="91440" y="91439"/>
                </a:lnTo>
                <a:lnTo>
                  <a:pt x="91440" y="0"/>
                </a:lnTo>
                <a:close/>
              </a:path>
            </a:pathLst>
          </a:custGeom>
          <a:solidFill>
            <a:srgbClr val="A70531"/>
          </a:solidFill>
        </p:spPr>
        <p:txBody>
          <a:bodyPr wrap="square" lIns="0" tIns="0" rIns="0" bIns="0" rtlCol="0"/>
          <a:lstStyle/>
          <a:p>
            <a:endParaRPr/>
          </a:p>
        </p:txBody>
      </p:sp>
      <p:sp>
        <p:nvSpPr>
          <p:cNvPr id="42" name="object 42"/>
          <p:cNvSpPr/>
          <p:nvPr/>
        </p:nvSpPr>
        <p:spPr>
          <a:xfrm>
            <a:off x="9425940" y="5986271"/>
            <a:ext cx="90805" cy="91440"/>
          </a:xfrm>
          <a:custGeom>
            <a:avLst/>
            <a:gdLst/>
            <a:ahLst/>
            <a:cxnLst/>
            <a:rect l="l" t="t" r="r" b="b"/>
            <a:pathLst>
              <a:path w="90804" h="91439">
                <a:moveTo>
                  <a:pt x="90677" y="0"/>
                </a:moveTo>
                <a:lnTo>
                  <a:pt x="0" y="0"/>
                </a:lnTo>
                <a:lnTo>
                  <a:pt x="0" y="91439"/>
                </a:lnTo>
                <a:lnTo>
                  <a:pt x="90677" y="91439"/>
                </a:lnTo>
                <a:lnTo>
                  <a:pt x="90677" y="0"/>
                </a:lnTo>
                <a:close/>
              </a:path>
            </a:pathLst>
          </a:custGeom>
          <a:solidFill>
            <a:srgbClr val="92D050"/>
          </a:solidFill>
        </p:spPr>
        <p:txBody>
          <a:bodyPr wrap="square" lIns="0" tIns="0" rIns="0" bIns="0" rtlCol="0"/>
          <a:lstStyle/>
          <a:p>
            <a:endParaRPr/>
          </a:p>
        </p:txBody>
      </p:sp>
      <p:sp>
        <p:nvSpPr>
          <p:cNvPr id="43" name="object 43"/>
          <p:cNvSpPr txBox="1"/>
          <p:nvPr/>
        </p:nvSpPr>
        <p:spPr>
          <a:xfrm>
            <a:off x="5700279" y="5607872"/>
            <a:ext cx="4343400" cy="518159"/>
          </a:xfrm>
          <a:prstGeom prst="rect">
            <a:avLst/>
          </a:prstGeom>
        </p:spPr>
        <p:txBody>
          <a:bodyPr vert="horz" wrap="square" lIns="0" tIns="12700" rIns="0" bIns="0" rtlCol="0">
            <a:spAutoFit/>
          </a:bodyPr>
          <a:lstStyle/>
          <a:p>
            <a:pPr marL="1129030">
              <a:lnSpc>
                <a:spcPct val="100000"/>
              </a:lnSpc>
              <a:spcBef>
                <a:spcPts val="100"/>
              </a:spcBef>
              <a:tabLst>
                <a:tab pos="3001010" algn="l"/>
              </a:tabLst>
            </a:pPr>
            <a:r>
              <a:rPr sz="1200" b="1" spc="-10" dirty="0">
                <a:solidFill>
                  <a:srgbClr val="929292"/>
                </a:solidFill>
                <a:latin typeface="Segoe UI"/>
                <a:cs typeface="Segoe UI"/>
              </a:rPr>
              <a:t>OTHERS</a:t>
            </a:r>
            <a:r>
              <a:rPr sz="1200" b="1" dirty="0">
                <a:solidFill>
                  <a:srgbClr val="929292"/>
                </a:solidFill>
                <a:latin typeface="Segoe UI"/>
                <a:cs typeface="Segoe UI"/>
              </a:rPr>
              <a:t>	PRIVATE</a:t>
            </a:r>
            <a:r>
              <a:rPr sz="1200" b="1" spc="-15" dirty="0">
                <a:solidFill>
                  <a:srgbClr val="929292"/>
                </a:solidFill>
                <a:latin typeface="Segoe UI"/>
                <a:cs typeface="Segoe UI"/>
              </a:rPr>
              <a:t> </a:t>
            </a:r>
            <a:r>
              <a:rPr sz="1200" b="1" spc="-10" dirty="0">
                <a:solidFill>
                  <a:srgbClr val="929292"/>
                </a:solidFill>
                <a:latin typeface="Segoe UI"/>
                <a:cs typeface="Segoe UI"/>
              </a:rPr>
              <a:t>LABELS</a:t>
            </a:r>
            <a:endParaRPr sz="1200">
              <a:latin typeface="Segoe UI"/>
              <a:cs typeface="Segoe UI"/>
            </a:endParaRPr>
          </a:p>
          <a:p>
            <a:pPr marL="12700">
              <a:lnSpc>
                <a:spcPct val="100000"/>
              </a:lnSpc>
              <a:spcBef>
                <a:spcPts val="1000"/>
              </a:spcBef>
              <a:tabLst>
                <a:tab pos="1436370" algn="l"/>
                <a:tab pos="2112645" algn="l"/>
                <a:tab pos="3856990" algn="l"/>
              </a:tabLst>
            </a:pPr>
            <a:r>
              <a:rPr sz="1200" spc="-10" dirty="0">
                <a:solidFill>
                  <a:srgbClr val="929292"/>
                </a:solidFill>
                <a:latin typeface="Segoe UI"/>
                <a:cs typeface="Segoe UI"/>
              </a:rPr>
              <a:t>SPRUEHPFLASTER</a:t>
            </a:r>
            <a:r>
              <a:rPr sz="1200" dirty="0">
                <a:solidFill>
                  <a:srgbClr val="929292"/>
                </a:solidFill>
                <a:latin typeface="Segoe UI"/>
                <a:cs typeface="Segoe UI"/>
              </a:rPr>
              <a:t>	</a:t>
            </a:r>
            <a:r>
              <a:rPr sz="1200" spc="-10" dirty="0">
                <a:solidFill>
                  <a:srgbClr val="929292"/>
                </a:solidFill>
                <a:latin typeface="Segoe UI"/>
                <a:cs typeface="Segoe UI"/>
              </a:rPr>
              <a:t>STRIPS</a:t>
            </a:r>
            <a:r>
              <a:rPr sz="1200" dirty="0">
                <a:solidFill>
                  <a:srgbClr val="929292"/>
                </a:solidFill>
                <a:latin typeface="Segoe UI"/>
                <a:cs typeface="Segoe UI"/>
              </a:rPr>
              <a:t>	</a:t>
            </a:r>
            <a:r>
              <a:rPr sz="1200" spc="-10" dirty="0">
                <a:solidFill>
                  <a:srgbClr val="929292"/>
                </a:solidFill>
                <a:latin typeface="Segoe UI"/>
                <a:cs typeface="Segoe UI"/>
              </a:rPr>
              <a:t>WUNDNAHTPFLASTER</a:t>
            </a:r>
            <a:r>
              <a:rPr sz="1200" dirty="0">
                <a:solidFill>
                  <a:srgbClr val="929292"/>
                </a:solidFill>
                <a:latin typeface="Segoe UI"/>
                <a:cs typeface="Segoe UI"/>
              </a:rPr>
              <a:t>	</a:t>
            </a:r>
            <a:r>
              <a:rPr sz="1200" spc="-10" dirty="0">
                <a:solidFill>
                  <a:srgbClr val="929292"/>
                </a:solidFill>
                <a:latin typeface="Segoe UI"/>
                <a:cs typeface="Segoe UI"/>
              </a:rPr>
              <a:t>XL/XXL</a:t>
            </a:r>
            <a:endParaRPr sz="1200">
              <a:latin typeface="Segoe UI"/>
              <a:cs typeface="Segoe UI"/>
            </a:endParaRPr>
          </a:p>
        </p:txBody>
      </p:sp>
      <p:sp>
        <p:nvSpPr>
          <p:cNvPr id="45" name="object 45"/>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56</a:t>
            </a:fld>
            <a:endParaRPr spc="-25" dirty="0"/>
          </a:p>
        </p:txBody>
      </p:sp>
      <p:sp>
        <p:nvSpPr>
          <p:cNvPr id="44" name="object 44"/>
          <p:cNvSpPr txBox="1"/>
          <p:nvPr/>
        </p:nvSpPr>
        <p:spPr>
          <a:xfrm>
            <a:off x="4094605" y="1566486"/>
            <a:ext cx="4003040"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85858"/>
                </a:solidFill>
                <a:latin typeface="Segoe UI"/>
                <a:cs typeface="Segoe UI"/>
              </a:rPr>
              <a:t>Average</a:t>
            </a:r>
            <a:r>
              <a:rPr sz="1600" b="1" spc="-65" dirty="0">
                <a:solidFill>
                  <a:srgbClr val="585858"/>
                </a:solidFill>
                <a:latin typeface="Segoe UI"/>
                <a:cs typeface="Segoe UI"/>
              </a:rPr>
              <a:t> </a:t>
            </a:r>
            <a:r>
              <a:rPr sz="1600" b="1" dirty="0">
                <a:solidFill>
                  <a:srgbClr val="585858"/>
                </a:solidFill>
                <a:latin typeface="Segoe UI"/>
                <a:cs typeface="Segoe UI"/>
              </a:rPr>
              <a:t>Weekly</a:t>
            </a:r>
            <a:r>
              <a:rPr sz="1600" b="1" spc="-45" dirty="0">
                <a:solidFill>
                  <a:srgbClr val="585858"/>
                </a:solidFill>
                <a:latin typeface="Segoe UI"/>
                <a:cs typeface="Segoe UI"/>
              </a:rPr>
              <a:t> </a:t>
            </a:r>
            <a:r>
              <a:rPr sz="1600" b="1" dirty="0">
                <a:solidFill>
                  <a:srgbClr val="585858"/>
                </a:solidFill>
                <a:latin typeface="Segoe UI"/>
                <a:cs typeface="Segoe UI"/>
              </a:rPr>
              <a:t>Numbers</a:t>
            </a:r>
            <a:r>
              <a:rPr sz="1600" b="1" spc="-65" dirty="0">
                <a:solidFill>
                  <a:srgbClr val="585858"/>
                </a:solidFill>
                <a:latin typeface="Segoe UI"/>
                <a:cs typeface="Segoe UI"/>
              </a:rPr>
              <a:t> </a:t>
            </a:r>
            <a:r>
              <a:rPr sz="1600" b="1" dirty="0">
                <a:solidFill>
                  <a:srgbClr val="585858"/>
                </a:solidFill>
                <a:latin typeface="Segoe UI"/>
                <a:cs typeface="Segoe UI"/>
              </a:rPr>
              <a:t>of</a:t>
            </a:r>
            <a:r>
              <a:rPr sz="1600" b="1" spc="-55" dirty="0">
                <a:solidFill>
                  <a:srgbClr val="585858"/>
                </a:solidFill>
                <a:latin typeface="Segoe UI"/>
                <a:cs typeface="Segoe UI"/>
              </a:rPr>
              <a:t> </a:t>
            </a:r>
            <a:r>
              <a:rPr sz="1600" b="1" dirty="0">
                <a:solidFill>
                  <a:srgbClr val="585858"/>
                </a:solidFill>
                <a:latin typeface="Segoe UI"/>
                <a:cs typeface="Segoe UI"/>
              </a:rPr>
              <a:t>Product</a:t>
            </a:r>
            <a:r>
              <a:rPr sz="1600" b="1" spc="-55" dirty="0">
                <a:solidFill>
                  <a:srgbClr val="585858"/>
                </a:solidFill>
                <a:latin typeface="Segoe UI"/>
                <a:cs typeface="Segoe UI"/>
              </a:rPr>
              <a:t> </a:t>
            </a:r>
            <a:r>
              <a:rPr sz="1600" b="1" spc="-25" dirty="0">
                <a:solidFill>
                  <a:srgbClr val="585858"/>
                </a:solidFill>
                <a:latin typeface="Segoe UI"/>
                <a:cs typeface="Segoe UI"/>
              </a:rPr>
              <a:t>SKU</a:t>
            </a:r>
            <a:endParaRPr sz="1600">
              <a:latin typeface="Segoe UI"/>
              <a:cs typeface="Segoe UI"/>
            </a:endParaRPr>
          </a:p>
        </p:txBody>
      </p:sp>
    </p:spTree>
    <p:extLst>
      <p:ext uri="{BB962C8B-B14F-4D97-AF65-F5344CB8AC3E}">
        <p14:creationId xmlns:p14="http://schemas.microsoft.com/office/powerpoint/2010/main" val="3152106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0252" rIns="0" bIns="0" rtlCol="0">
            <a:spAutoFit/>
          </a:bodyPr>
          <a:lstStyle/>
          <a:p>
            <a:pPr marL="12700" marR="5080">
              <a:lnSpc>
                <a:spcPts val="3890"/>
              </a:lnSpc>
              <a:spcBef>
                <a:spcPts val="585"/>
              </a:spcBef>
            </a:pPr>
            <a:r>
              <a:rPr dirty="0"/>
              <a:t>BDF</a:t>
            </a:r>
            <a:r>
              <a:rPr spc="-20" dirty="0"/>
              <a:t> </a:t>
            </a:r>
            <a:r>
              <a:rPr dirty="0"/>
              <a:t>products</a:t>
            </a:r>
            <a:r>
              <a:rPr spc="-15" dirty="0"/>
              <a:t> </a:t>
            </a:r>
            <a:r>
              <a:rPr dirty="0"/>
              <a:t>have</a:t>
            </a:r>
            <a:r>
              <a:rPr spc="-35" dirty="0"/>
              <a:t> </a:t>
            </a:r>
            <a:r>
              <a:rPr dirty="0"/>
              <a:t>higher</a:t>
            </a:r>
            <a:r>
              <a:rPr spc="-35" dirty="0"/>
              <a:t> </a:t>
            </a:r>
            <a:r>
              <a:rPr dirty="0"/>
              <a:t>price</a:t>
            </a:r>
            <a:r>
              <a:rPr spc="-35" dirty="0"/>
              <a:t> </a:t>
            </a:r>
            <a:r>
              <a:rPr dirty="0"/>
              <a:t>points</a:t>
            </a:r>
            <a:r>
              <a:rPr spc="-20" dirty="0"/>
              <a:t> </a:t>
            </a:r>
            <a:r>
              <a:rPr dirty="0"/>
              <a:t>than</a:t>
            </a:r>
            <a:r>
              <a:rPr spc="-25" dirty="0"/>
              <a:t> </a:t>
            </a:r>
            <a:r>
              <a:rPr dirty="0"/>
              <a:t>Private</a:t>
            </a:r>
            <a:r>
              <a:rPr spc="-10" dirty="0"/>
              <a:t> Label products</a:t>
            </a:r>
          </a:p>
        </p:txBody>
      </p:sp>
      <p:pic>
        <p:nvPicPr>
          <p:cNvPr id="3" name="object 3"/>
          <p:cNvPicPr/>
          <p:nvPr/>
        </p:nvPicPr>
        <p:blipFill>
          <a:blip r:embed="rId2" cstate="print"/>
          <a:stretch>
            <a:fillRect/>
          </a:stretch>
        </p:blipFill>
        <p:spPr>
          <a:xfrm>
            <a:off x="421905" y="2475738"/>
            <a:ext cx="5029476" cy="3334270"/>
          </a:xfrm>
          <a:prstGeom prst="rect">
            <a:avLst/>
          </a:prstGeom>
        </p:spPr>
      </p:pic>
      <p:sp>
        <p:nvSpPr>
          <p:cNvPr id="4" name="object 4"/>
          <p:cNvSpPr txBox="1"/>
          <p:nvPr/>
        </p:nvSpPr>
        <p:spPr>
          <a:xfrm>
            <a:off x="651107" y="1936654"/>
            <a:ext cx="5065395"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85858"/>
                </a:solidFill>
                <a:latin typeface="Segoe UI"/>
                <a:cs typeface="Segoe UI"/>
              </a:rPr>
              <a:t>Ln(Price)</a:t>
            </a:r>
            <a:r>
              <a:rPr sz="1600" b="1" spc="-45" dirty="0">
                <a:solidFill>
                  <a:srgbClr val="585858"/>
                </a:solidFill>
                <a:latin typeface="Segoe UI"/>
                <a:cs typeface="Segoe UI"/>
              </a:rPr>
              <a:t> </a:t>
            </a:r>
            <a:r>
              <a:rPr sz="1600" b="1" dirty="0">
                <a:solidFill>
                  <a:srgbClr val="585858"/>
                </a:solidFill>
                <a:latin typeface="Segoe UI"/>
                <a:cs typeface="Segoe UI"/>
              </a:rPr>
              <a:t>and</a:t>
            </a:r>
            <a:r>
              <a:rPr sz="1600" b="1" spc="-40" dirty="0">
                <a:solidFill>
                  <a:srgbClr val="585858"/>
                </a:solidFill>
                <a:latin typeface="Segoe UI"/>
                <a:cs typeface="Segoe UI"/>
              </a:rPr>
              <a:t> </a:t>
            </a:r>
            <a:r>
              <a:rPr sz="1600" b="1" spc="-10" dirty="0">
                <a:solidFill>
                  <a:srgbClr val="585858"/>
                </a:solidFill>
                <a:latin typeface="Segoe UI"/>
                <a:cs typeface="Segoe UI"/>
              </a:rPr>
              <a:t>Ln(Volume)</a:t>
            </a:r>
            <a:r>
              <a:rPr sz="1600" b="1" spc="-45" dirty="0">
                <a:solidFill>
                  <a:srgbClr val="585858"/>
                </a:solidFill>
                <a:latin typeface="Segoe UI"/>
                <a:cs typeface="Segoe UI"/>
              </a:rPr>
              <a:t> </a:t>
            </a:r>
            <a:r>
              <a:rPr sz="1600" b="1" dirty="0">
                <a:solidFill>
                  <a:srgbClr val="585858"/>
                </a:solidFill>
                <a:latin typeface="Segoe UI"/>
                <a:cs typeface="Segoe UI"/>
              </a:rPr>
              <a:t>plots</a:t>
            </a:r>
            <a:r>
              <a:rPr sz="1600" b="1" spc="-45" dirty="0">
                <a:solidFill>
                  <a:srgbClr val="585858"/>
                </a:solidFill>
                <a:latin typeface="Segoe UI"/>
                <a:cs typeface="Segoe UI"/>
              </a:rPr>
              <a:t> </a:t>
            </a:r>
            <a:r>
              <a:rPr sz="1600" b="1" dirty="0">
                <a:solidFill>
                  <a:srgbClr val="585858"/>
                </a:solidFill>
                <a:latin typeface="Segoe UI"/>
                <a:cs typeface="Segoe UI"/>
              </a:rPr>
              <a:t>per</a:t>
            </a:r>
            <a:r>
              <a:rPr sz="1600" b="1" spc="-40" dirty="0">
                <a:solidFill>
                  <a:srgbClr val="585858"/>
                </a:solidFill>
                <a:latin typeface="Segoe UI"/>
                <a:cs typeface="Segoe UI"/>
              </a:rPr>
              <a:t> </a:t>
            </a:r>
            <a:r>
              <a:rPr sz="1600" b="1" dirty="0">
                <a:solidFill>
                  <a:srgbClr val="585858"/>
                </a:solidFill>
                <a:latin typeface="Segoe UI"/>
                <a:cs typeface="Segoe UI"/>
              </a:rPr>
              <a:t>product</a:t>
            </a:r>
            <a:r>
              <a:rPr sz="1600" b="1" spc="-35" dirty="0">
                <a:solidFill>
                  <a:srgbClr val="585858"/>
                </a:solidFill>
                <a:latin typeface="Segoe UI"/>
                <a:cs typeface="Segoe UI"/>
              </a:rPr>
              <a:t> </a:t>
            </a:r>
            <a:r>
              <a:rPr sz="1600" b="1" dirty="0">
                <a:solidFill>
                  <a:srgbClr val="585858"/>
                </a:solidFill>
                <a:latin typeface="Segoe UI"/>
                <a:cs typeface="Segoe UI"/>
              </a:rPr>
              <a:t>per</a:t>
            </a:r>
            <a:r>
              <a:rPr sz="1600" b="1" spc="-35" dirty="0">
                <a:solidFill>
                  <a:srgbClr val="585858"/>
                </a:solidFill>
                <a:latin typeface="Segoe UI"/>
                <a:cs typeface="Segoe UI"/>
              </a:rPr>
              <a:t> </a:t>
            </a:r>
            <a:r>
              <a:rPr sz="1600" b="1" spc="-20" dirty="0">
                <a:solidFill>
                  <a:srgbClr val="585858"/>
                </a:solidFill>
                <a:latin typeface="Segoe UI"/>
                <a:cs typeface="Segoe UI"/>
              </a:rPr>
              <a:t>week</a:t>
            </a:r>
            <a:endParaRPr sz="1600">
              <a:latin typeface="Segoe UI"/>
              <a:cs typeface="Segoe UI"/>
            </a:endParaRPr>
          </a:p>
        </p:txBody>
      </p:sp>
      <p:pic>
        <p:nvPicPr>
          <p:cNvPr id="5" name="object 5"/>
          <p:cNvPicPr/>
          <p:nvPr/>
        </p:nvPicPr>
        <p:blipFill>
          <a:blip r:embed="rId3" cstate="print"/>
          <a:stretch>
            <a:fillRect/>
          </a:stretch>
        </p:blipFill>
        <p:spPr>
          <a:xfrm>
            <a:off x="6305548" y="2915158"/>
            <a:ext cx="5136900" cy="1873249"/>
          </a:xfrm>
          <a:prstGeom prst="rect">
            <a:avLst/>
          </a:prstGeom>
        </p:spPr>
      </p:pic>
      <p:sp>
        <p:nvSpPr>
          <p:cNvPr id="6" name="object 6"/>
          <p:cNvSpPr txBox="1"/>
          <p:nvPr/>
        </p:nvSpPr>
        <p:spPr>
          <a:xfrm>
            <a:off x="6842311" y="1936654"/>
            <a:ext cx="3773804"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85858"/>
                </a:solidFill>
                <a:latin typeface="Segoe UI"/>
                <a:cs typeface="Segoe UI"/>
              </a:rPr>
              <a:t>Price</a:t>
            </a:r>
            <a:r>
              <a:rPr sz="1600" b="1" spc="-35" dirty="0">
                <a:solidFill>
                  <a:srgbClr val="585858"/>
                </a:solidFill>
                <a:latin typeface="Segoe UI"/>
                <a:cs typeface="Segoe UI"/>
              </a:rPr>
              <a:t> </a:t>
            </a:r>
            <a:r>
              <a:rPr sz="1600" b="1" dirty="0">
                <a:solidFill>
                  <a:srgbClr val="585858"/>
                </a:solidFill>
                <a:latin typeface="Segoe UI"/>
                <a:cs typeface="Segoe UI"/>
              </a:rPr>
              <a:t>distribution</a:t>
            </a:r>
            <a:r>
              <a:rPr sz="1600" b="1" spc="-55" dirty="0">
                <a:solidFill>
                  <a:srgbClr val="585858"/>
                </a:solidFill>
                <a:latin typeface="Segoe UI"/>
                <a:cs typeface="Segoe UI"/>
              </a:rPr>
              <a:t> </a:t>
            </a:r>
            <a:r>
              <a:rPr sz="1600" b="1" dirty="0">
                <a:solidFill>
                  <a:srgbClr val="585858"/>
                </a:solidFill>
                <a:latin typeface="Segoe UI"/>
                <a:cs typeface="Segoe UI"/>
              </a:rPr>
              <a:t>per</a:t>
            </a:r>
            <a:r>
              <a:rPr sz="1600" b="1" spc="-30" dirty="0">
                <a:solidFill>
                  <a:srgbClr val="585858"/>
                </a:solidFill>
                <a:latin typeface="Segoe UI"/>
                <a:cs typeface="Segoe UI"/>
              </a:rPr>
              <a:t> </a:t>
            </a:r>
            <a:r>
              <a:rPr sz="1600" b="1" dirty="0">
                <a:solidFill>
                  <a:srgbClr val="585858"/>
                </a:solidFill>
                <a:latin typeface="Segoe UI"/>
                <a:cs typeface="Segoe UI"/>
              </a:rPr>
              <a:t>product</a:t>
            </a:r>
            <a:r>
              <a:rPr sz="1600" b="1" spc="-45" dirty="0">
                <a:solidFill>
                  <a:srgbClr val="585858"/>
                </a:solidFill>
                <a:latin typeface="Segoe UI"/>
                <a:cs typeface="Segoe UI"/>
              </a:rPr>
              <a:t> </a:t>
            </a:r>
            <a:r>
              <a:rPr sz="1600" b="1" dirty="0">
                <a:solidFill>
                  <a:srgbClr val="585858"/>
                </a:solidFill>
                <a:latin typeface="Segoe UI"/>
                <a:cs typeface="Segoe UI"/>
              </a:rPr>
              <a:t>per</a:t>
            </a:r>
            <a:r>
              <a:rPr sz="1600" b="1" spc="-30" dirty="0">
                <a:solidFill>
                  <a:srgbClr val="585858"/>
                </a:solidFill>
                <a:latin typeface="Segoe UI"/>
                <a:cs typeface="Segoe UI"/>
              </a:rPr>
              <a:t> </a:t>
            </a:r>
            <a:r>
              <a:rPr sz="1600" b="1" spc="-20" dirty="0">
                <a:solidFill>
                  <a:srgbClr val="585858"/>
                </a:solidFill>
                <a:latin typeface="Segoe UI"/>
                <a:cs typeface="Segoe UI"/>
              </a:rPr>
              <a:t>week</a:t>
            </a:r>
            <a:endParaRPr sz="1600">
              <a:latin typeface="Segoe UI"/>
              <a:cs typeface="Segoe UI"/>
            </a:endParaRP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57</a:t>
            </a:fld>
            <a:endParaRPr spc="-25" dirty="0"/>
          </a:p>
        </p:txBody>
      </p:sp>
      <p:sp>
        <p:nvSpPr>
          <p:cNvPr id="7" name="object 7"/>
          <p:cNvSpPr txBox="1"/>
          <p:nvPr/>
        </p:nvSpPr>
        <p:spPr>
          <a:xfrm>
            <a:off x="7354202" y="5263127"/>
            <a:ext cx="412115" cy="269875"/>
          </a:xfrm>
          <a:prstGeom prst="rect">
            <a:avLst/>
          </a:prstGeom>
        </p:spPr>
        <p:txBody>
          <a:bodyPr vert="horz" wrap="square" lIns="0" tIns="12700" rIns="0" bIns="0" rtlCol="0">
            <a:spAutoFit/>
          </a:bodyPr>
          <a:lstStyle/>
          <a:p>
            <a:pPr marL="12700">
              <a:lnSpc>
                <a:spcPct val="100000"/>
              </a:lnSpc>
              <a:spcBef>
                <a:spcPts val="100"/>
              </a:spcBef>
            </a:pPr>
            <a:r>
              <a:rPr sz="1600" b="1" spc="-25" dirty="0">
                <a:solidFill>
                  <a:srgbClr val="585858"/>
                </a:solidFill>
                <a:latin typeface="Segoe UI"/>
                <a:cs typeface="Segoe UI"/>
              </a:rPr>
              <a:t>BDF</a:t>
            </a:r>
            <a:endParaRPr sz="1600">
              <a:latin typeface="Segoe UI"/>
              <a:cs typeface="Segoe UI"/>
            </a:endParaRPr>
          </a:p>
        </p:txBody>
      </p:sp>
      <p:sp>
        <p:nvSpPr>
          <p:cNvPr id="8" name="object 8"/>
          <p:cNvSpPr txBox="1"/>
          <p:nvPr/>
        </p:nvSpPr>
        <p:spPr>
          <a:xfrm>
            <a:off x="9575043" y="5247145"/>
            <a:ext cx="14084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585858"/>
                </a:solidFill>
                <a:latin typeface="Segoe UI"/>
                <a:cs typeface="Segoe UI"/>
              </a:rPr>
              <a:t>Private</a:t>
            </a:r>
            <a:r>
              <a:rPr sz="1800" b="1" spc="-70" dirty="0">
                <a:solidFill>
                  <a:srgbClr val="585858"/>
                </a:solidFill>
                <a:latin typeface="Segoe UI"/>
                <a:cs typeface="Segoe UI"/>
              </a:rPr>
              <a:t> </a:t>
            </a:r>
            <a:r>
              <a:rPr sz="1800" b="1" spc="-10" dirty="0">
                <a:solidFill>
                  <a:srgbClr val="585858"/>
                </a:solidFill>
                <a:latin typeface="Segoe UI"/>
                <a:cs typeface="Segoe UI"/>
              </a:rPr>
              <a:t>Label</a:t>
            </a:r>
            <a:endParaRPr sz="1800">
              <a:latin typeface="Segoe UI"/>
              <a:cs typeface="Segoe UI"/>
            </a:endParaRPr>
          </a:p>
        </p:txBody>
      </p:sp>
    </p:spTree>
    <p:extLst>
      <p:ext uri="{BB962C8B-B14F-4D97-AF65-F5344CB8AC3E}">
        <p14:creationId xmlns:p14="http://schemas.microsoft.com/office/powerpoint/2010/main" val="2611364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00" y="386969"/>
            <a:ext cx="10391775" cy="1068070"/>
          </a:xfrm>
          <a:prstGeom prst="rect">
            <a:avLst/>
          </a:prstGeom>
        </p:spPr>
        <p:txBody>
          <a:bodyPr vert="horz" wrap="square" lIns="0" tIns="74295" rIns="0" bIns="0" rtlCol="0">
            <a:spAutoFit/>
          </a:bodyPr>
          <a:lstStyle/>
          <a:p>
            <a:pPr marL="12700" marR="5080">
              <a:lnSpc>
                <a:spcPts val="3890"/>
              </a:lnSpc>
              <a:spcBef>
                <a:spcPts val="585"/>
              </a:spcBef>
            </a:pPr>
            <a:r>
              <a:rPr dirty="0"/>
              <a:t>BDF</a:t>
            </a:r>
            <a:r>
              <a:rPr spc="-20" dirty="0"/>
              <a:t> </a:t>
            </a:r>
            <a:r>
              <a:rPr dirty="0"/>
              <a:t>products</a:t>
            </a:r>
            <a:r>
              <a:rPr spc="-15" dirty="0"/>
              <a:t> </a:t>
            </a:r>
            <a:r>
              <a:rPr dirty="0"/>
              <a:t>have</a:t>
            </a:r>
            <a:r>
              <a:rPr spc="-30" dirty="0"/>
              <a:t> </a:t>
            </a:r>
            <a:r>
              <a:rPr dirty="0"/>
              <a:t>higher</a:t>
            </a:r>
            <a:r>
              <a:rPr spc="-35" dirty="0"/>
              <a:t> </a:t>
            </a:r>
            <a:r>
              <a:rPr dirty="0"/>
              <a:t>price</a:t>
            </a:r>
            <a:r>
              <a:rPr spc="-30" dirty="0"/>
              <a:t> </a:t>
            </a:r>
            <a:r>
              <a:rPr dirty="0"/>
              <a:t>points</a:t>
            </a:r>
            <a:r>
              <a:rPr spc="-20" dirty="0"/>
              <a:t> </a:t>
            </a:r>
            <a:r>
              <a:rPr dirty="0"/>
              <a:t>and</a:t>
            </a:r>
            <a:r>
              <a:rPr spc="-25" dirty="0"/>
              <a:t> </a:t>
            </a:r>
            <a:r>
              <a:rPr dirty="0"/>
              <a:t>TDP</a:t>
            </a:r>
            <a:r>
              <a:rPr spc="-25" dirty="0"/>
              <a:t> </a:t>
            </a:r>
            <a:r>
              <a:rPr spc="-10" dirty="0"/>
              <a:t>values </a:t>
            </a:r>
            <a:r>
              <a:rPr dirty="0"/>
              <a:t>than</a:t>
            </a:r>
            <a:r>
              <a:rPr spc="-25" dirty="0"/>
              <a:t> </a:t>
            </a:r>
            <a:r>
              <a:rPr dirty="0"/>
              <a:t>Private</a:t>
            </a:r>
            <a:r>
              <a:rPr spc="-5" dirty="0"/>
              <a:t> </a:t>
            </a:r>
            <a:r>
              <a:rPr dirty="0"/>
              <a:t>Label</a:t>
            </a:r>
            <a:r>
              <a:rPr spc="-20" dirty="0"/>
              <a:t> </a:t>
            </a:r>
            <a:r>
              <a:rPr spc="-10" dirty="0"/>
              <a:t>products</a:t>
            </a:r>
          </a:p>
        </p:txBody>
      </p:sp>
      <p:grpSp>
        <p:nvGrpSpPr>
          <p:cNvPr id="3" name="object 3"/>
          <p:cNvGrpSpPr/>
          <p:nvPr/>
        </p:nvGrpSpPr>
        <p:grpSpPr>
          <a:xfrm>
            <a:off x="491756" y="2630423"/>
            <a:ext cx="11294110" cy="3258820"/>
            <a:chOff x="491756" y="2630423"/>
            <a:chExt cx="11294110" cy="3258820"/>
          </a:xfrm>
        </p:grpSpPr>
        <p:pic>
          <p:nvPicPr>
            <p:cNvPr id="4" name="object 4"/>
            <p:cNvPicPr/>
            <p:nvPr/>
          </p:nvPicPr>
          <p:blipFill>
            <a:blip r:embed="rId2" cstate="print"/>
            <a:stretch>
              <a:fillRect/>
            </a:stretch>
          </p:blipFill>
          <p:spPr>
            <a:xfrm>
              <a:off x="491756" y="2688335"/>
              <a:ext cx="5639071" cy="3200899"/>
            </a:xfrm>
            <a:prstGeom prst="rect">
              <a:avLst/>
            </a:prstGeom>
          </p:spPr>
        </p:pic>
        <p:pic>
          <p:nvPicPr>
            <p:cNvPr id="5" name="object 5"/>
            <p:cNvPicPr/>
            <p:nvPr/>
          </p:nvPicPr>
          <p:blipFill>
            <a:blip r:embed="rId3" cstate="print"/>
            <a:stretch>
              <a:fillRect/>
            </a:stretch>
          </p:blipFill>
          <p:spPr>
            <a:xfrm>
              <a:off x="6095999" y="2630423"/>
              <a:ext cx="5689853" cy="2221991"/>
            </a:xfrm>
            <a:prstGeom prst="rect">
              <a:avLst/>
            </a:prstGeom>
          </p:spPr>
        </p:pic>
      </p:grpSp>
      <p:sp>
        <p:nvSpPr>
          <p:cNvPr id="6" name="object 6"/>
          <p:cNvSpPr txBox="1"/>
          <p:nvPr/>
        </p:nvSpPr>
        <p:spPr>
          <a:xfrm>
            <a:off x="1162117" y="1934629"/>
            <a:ext cx="4613910"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85858"/>
                </a:solidFill>
                <a:latin typeface="Segoe UI"/>
                <a:cs typeface="Segoe UI"/>
              </a:rPr>
              <a:t>TDP</a:t>
            </a:r>
            <a:r>
              <a:rPr sz="1600" b="1" spc="-35" dirty="0">
                <a:solidFill>
                  <a:srgbClr val="585858"/>
                </a:solidFill>
                <a:latin typeface="Segoe UI"/>
                <a:cs typeface="Segoe UI"/>
              </a:rPr>
              <a:t> </a:t>
            </a:r>
            <a:r>
              <a:rPr sz="1600" b="1" dirty="0">
                <a:solidFill>
                  <a:srgbClr val="585858"/>
                </a:solidFill>
                <a:latin typeface="Segoe UI"/>
                <a:cs typeface="Segoe UI"/>
              </a:rPr>
              <a:t>and</a:t>
            </a:r>
            <a:r>
              <a:rPr sz="1600" b="1" spc="-40" dirty="0">
                <a:solidFill>
                  <a:srgbClr val="585858"/>
                </a:solidFill>
                <a:latin typeface="Segoe UI"/>
                <a:cs typeface="Segoe UI"/>
              </a:rPr>
              <a:t> </a:t>
            </a:r>
            <a:r>
              <a:rPr sz="1600" b="1" spc="-10" dirty="0">
                <a:solidFill>
                  <a:srgbClr val="585858"/>
                </a:solidFill>
                <a:latin typeface="Segoe UI"/>
                <a:cs typeface="Segoe UI"/>
              </a:rPr>
              <a:t>Ln(Volume)</a:t>
            </a:r>
            <a:r>
              <a:rPr sz="1600" b="1" spc="-40" dirty="0">
                <a:solidFill>
                  <a:srgbClr val="585858"/>
                </a:solidFill>
                <a:latin typeface="Segoe UI"/>
                <a:cs typeface="Segoe UI"/>
              </a:rPr>
              <a:t> </a:t>
            </a:r>
            <a:r>
              <a:rPr sz="1600" b="1" dirty="0">
                <a:solidFill>
                  <a:srgbClr val="585858"/>
                </a:solidFill>
                <a:latin typeface="Segoe UI"/>
                <a:cs typeface="Segoe UI"/>
              </a:rPr>
              <a:t>plots</a:t>
            </a:r>
            <a:r>
              <a:rPr sz="1600" b="1" spc="-40" dirty="0">
                <a:solidFill>
                  <a:srgbClr val="585858"/>
                </a:solidFill>
                <a:latin typeface="Segoe UI"/>
                <a:cs typeface="Segoe UI"/>
              </a:rPr>
              <a:t> </a:t>
            </a:r>
            <a:r>
              <a:rPr sz="1600" b="1" dirty="0">
                <a:solidFill>
                  <a:srgbClr val="585858"/>
                </a:solidFill>
                <a:latin typeface="Segoe UI"/>
                <a:cs typeface="Segoe UI"/>
              </a:rPr>
              <a:t>per</a:t>
            </a:r>
            <a:r>
              <a:rPr sz="1600" b="1" spc="-35" dirty="0">
                <a:solidFill>
                  <a:srgbClr val="585858"/>
                </a:solidFill>
                <a:latin typeface="Segoe UI"/>
                <a:cs typeface="Segoe UI"/>
              </a:rPr>
              <a:t> </a:t>
            </a:r>
            <a:r>
              <a:rPr sz="1600" b="1" dirty="0">
                <a:solidFill>
                  <a:srgbClr val="585858"/>
                </a:solidFill>
                <a:latin typeface="Segoe UI"/>
                <a:cs typeface="Segoe UI"/>
              </a:rPr>
              <a:t>product</a:t>
            </a:r>
            <a:r>
              <a:rPr sz="1600" b="1" spc="-35" dirty="0">
                <a:solidFill>
                  <a:srgbClr val="585858"/>
                </a:solidFill>
                <a:latin typeface="Segoe UI"/>
                <a:cs typeface="Segoe UI"/>
              </a:rPr>
              <a:t> </a:t>
            </a:r>
            <a:r>
              <a:rPr sz="1600" b="1" dirty="0">
                <a:solidFill>
                  <a:srgbClr val="585858"/>
                </a:solidFill>
                <a:latin typeface="Segoe UI"/>
                <a:cs typeface="Segoe UI"/>
              </a:rPr>
              <a:t>per</a:t>
            </a:r>
            <a:r>
              <a:rPr sz="1600" b="1" spc="-35" dirty="0">
                <a:solidFill>
                  <a:srgbClr val="585858"/>
                </a:solidFill>
                <a:latin typeface="Segoe UI"/>
                <a:cs typeface="Segoe UI"/>
              </a:rPr>
              <a:t> </a:t>
            </a:r>
            <a:r>
              <a:rPr sz="1600" b="1" spc="-20" dirty="0">
                <a:solidFill>
                  <a:srgbClr val="585858"/>
                </a:solidFill>
                <a:latin typeface="Segoe UI"/>
                <a:cs typeface="Segoe UI"/>
              </a:rPr>
              <a:t>week</a:t>
            </a:r>
            <a:endParaRPr sz="1600">
              <a:latin typeface="Segoe UI"/>
              <a:cs typeface="Segoe UI"/>
            </a:endParaRPr>
          </a:p>
        </p:txBody>
      </p:sp>
      <p:sp>
        <p:nvSpPr>
          <p:cNvPr id="10" name="object 10"/>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58</a:t>
            </a:fld>
            <a:endParaRPr spc="-25" dirty="0"/>
          </a:p>
        </p:txBody>
      </p:sp>
      <p:sp>
        <p:nvSpPr>
          <p:cNvPr id="7" name="object 7"/>
          <p:cNvSpPr txBox="1"/>
          <p:nvPr/>
        </p:nvSpPr>
        <p:spPr>
          <a:xfrm>
            <a:off x="6881209" y="1936663"/>
            <a:ext cx="3696335" cy="269875"/>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85858"/>
                </a:solidFill>
                <a:latin typeface="Segoe UI"/>
                <a:cs typeface="Segoe UI"/>
              </a:rPr>
              <a:t>TDP</a:t>
            </a:r>
            <a:r>
              <a:rPr sz="1600" b="1" spc="-25" dirty="0">
                <a:solidFill>
                  <a:srgbClr val="585858"/>
                </a:solidFill>
                <a:latin typeface="Segoe UI"/>
                <a:cs typeface="Segoe UI"/>
              </a:rPr>
              <a:t> </a:t>
            </a:r>
            <a:r>
              <a:rPr sz="1600" b="1" dirty="0">
                <a:solidFill>
                  <a:srgbClr val="585858"/>
                </a:solidFill>
                <a:latin typeface="Segoe UI"/>
                <a:cs typeface="Segoe UI"/>
              </a:rPr>
              <a:t>distribution</a:t>
            </a:r>
            <a:r>
              <a:rPr sz="1600" b="1" spc="-50" dirty="0">
                <a:solidFill>
                  <a:srgbClr val="585858"/>
                </a:solidFill>
                <a:latin typeface="Segoe UI"/>
                <a:cs typeface="Segoe UI"/>
              </a:rPr>
              <a:t> </a:t>
            </a:r>
            <a:r>
              <a:rPr sz="1600" b="1" dirty="0">
                <a:solidFill>
                  <a:srgbClr val="585858"/>
                </a:solidFill>
                <a:latin typeface="Segoe UI"/>
                <a:cs typeface="Segoe UI"/>
              </a:rPr>
              <a:t>per</a:t>
            </a:r>
            <a:r>
              <a:rPr sz="1600" b="1" spc="-35" dirty="0">
                <a:solidFill>
                  <a:srgbClr val="585858"/>
                </a:solidFill>
                <a:latin typeface="Segoe UI"/>
                <a:cs typeface="Segoe UI"/>
              </a:rPr>
              <a:t> </a:t>
            </a:r>
            <a:r>
              <a:rPr sz="1600" b="1" dirty="0">
                <a:solidFill>
                  <a:srgbClr val="585858"/>
                </a:solidFill>
                <a:latin typeface="Segoe UI"/>
                <a:cs typeface="Segoe UI"/>
              </a:rPr>
              <a:t>product</a:t>
            </a:r>
            <a:r>
              <a:rPr sz="1600" b="1" spc="-40" dirty="0">
                <a:solidFill>
                  <a:srgbClr val="585858"/>
                </a:solidFill>
                <a:latin typeface="Segoe UI"/>
                <a:cs typeface="Segoe UI"/>
              </a:rPr>
              <a:t> </a:t>
            </a:r>
            <a:r>
              <a:rPr sz="1600" b="1" dirty="0">
                <a:solidFill>
                  <a:srgbClr val="585858"/>
                </a:solidFill>
                <a:latin typeface="Segoe UI"/>
                <a:cs typeface="Segoe UI"/>
              </a:rPr>
              <a:t>per</a:t>
            </a:r>
            <a:r>
              <a:rPr sz="1600" b="1" spc="-30" dirty="0">
                <a:solidFill>
                  <a:srgbClr val="585858"/>
                </a:solidFill>
                <a:latin typeface="Segoe UI"/>
                <a:cs typeface="Segoe UI"/>
              </a:rPr>
              <a:t> </a:t>
            </a:r>
            <a:r>
              <a:rPr sz="1600" b="1" spc="-20" dirty="0">
                <a:solidFill>
                  <a:srgbClr val="585858"/>
                </a:solidFill>
                <a:latin typeface="Segoe UI"/>
                <a:cs typeface="Segoe UI"/>
              </a:rPr>
              <a:t>week</a:t>
            </a:r>
            <a:endParaRPr sz="1600">
              <a:latin typeface="Segoe UI"/>
              <a:cs typeface="Segoe UI"/>
            </a:endParaRPr>
          </a:p>
        </p:txBody>
      </p:sp>
      <p:sp>
        <p:nvSpPr>
          <p:cNvPr id="8" name="object 8"/>
          <p:cNvSpPr txBox="1"/>
          <p:nvPr/>
        </p:nvSpPr>
        <p:spPr>
          <a:xfrm>
            <a:off x="7354239" y="5263136"/>
            <a:ext cx="412115" cy="269875"/>
          </a:xfrm>
          <a:prstGeom prst="rect">
            <a:avLst/>
          </a:prstGeom>
        </p:spPr>
        <p:txBody>
          <a:bodyPr vert="horz" wrap="square" lIns="0" tIns="12700" rIns="0" bIns="0" rtlCol="0">
            <a:spAutoFit/>
          </a:bodyPr>
          <a:lstStyle/>
          <a:p>
            <a:pPr marL="12700">
              <a:lnSpc>
                <a:spcPct val="100000"/>
              </a:lnSpc>
              <a:spcBef>
                <a:spcPts val="100"/>
              </a:spcBef>
            </a:pPr>
            <a:r>
              <a:rPr sz="1600" b="1" spc="-25" dirty="0">
                <a:solidFill>
                  <a:srgbClr val="585858"/>
                </a:solidFill>
                <a:latin typeface="Segoe UI"/>
                <a:cs typeface="Segoe UI"/>
              </a:rPr>
              <a:t>BDF</a:t>
            </a:r>
            <a:endParaRPr sz="1600">
              <a:latin typeface="Segoe UI"/>
              <a:cs typeface="Segoe UI"/>
            </a:endParaRPr>
          </a:p>
        </p:txBody>
      </p:sp>
      <p:sp>
        <p:nvSpPr>
          <p:cNvPr id="9" name="object 9"/>
          <p:cNvSpPr txBox="1"/>
          <p:nvPr/>
        </p:nvSpPr>
        <p:spPr>
          <a:xfrm>
            <a:off x="9703056" y="5249392"/>
            <a:ext cx="14084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585858"/>
                </a:solidFill>
                <a:latin typeface="Segoe UI"/>
                <a:cs typeface="Segoe UI"/>
              </a:rPr>
              <a:t>Private</a:t>
            </a:r>
            <a:r>
              <a:rPr sz="1800" b="1" spc="-70" dirty="0">
                <a:solidFill>
                  <a:srgbClr val="585858"/>
                </a:solidFill>
                <a:latin typeface="Segoe UI"/>
                <a:cs typeface="Segoe UI"/>
              </a:rPr>
              <a:t> </a:t>
            </a:r>
            <a:r>
              <a:rPr sz="1800" b="1" spc="-10" dirty="0">
                <a:solidFill>
                  <a:srgbClr val="585858"/>
                </a:solidFill>
                <a:latin typeface="Segoe UI"/>
                <a:cs typeface="Segoe UI"/>
              </a:rPr>
              <a:t>Label</a:t>
            </a:r>
            <a:endParaRPr sz="1800">
              <a:latin typeface="Segoe UI"/>
              <a:cs typeface="Segoe UI"/>
            </a:endParaRPr>
          </a:p>
        </p:txBody>
      </p:sp>
    </p:spTree>
    <p:extLst>
      <p:ext uri="{BB962C8B-B14F-4D97-AF65-F5344CB8AC3E}">
        <p14:creationId xmlns:p14="http://schemas.microsoft.com/office/powerpoint/2010/main" val="3788134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DE3EDC-8686-004A-D773-5DDBB7F14D7F}"/>
              </a:ext>
            </a:extLst>
          </p:cNvPr>
          <p:cNvSpPr/>
          <p:nvPr/>
        </p:nvSpPr>
        <p:spPr>
          <a:xfrm>
            <a:off x="652743" y="1676400"/>
            <a:ext cx="38100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5020738" y="2243937"/>
            <a:ext cx="6764863" cy="1839005"/>
          </a:xfrm>
        </p:spPr>
        <p:txBody>
          <a:bodyPr/>
          <a:lstStyle/>
          <a:p>
            <a:pPr eaLnBrk="1" hangingPunct="1">
              <a:defRPr/>
            </a:pPr>
            <a:r>
              <a:rPr lang="en-US" dirty="0">
                <a:latin typeface="Arial" panose="020B0604020202020204" pitchFamily="34" charset="0"/>
                <a:cs typeface="Arial" panose="020B0604020202020204" pitchFamily="34" charset="0"/>
              </a:rPr>
              <a:t>Green Belt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Tollgate Review</a:t>
            </a:r>
          </a:p>
        </p:txBody>
      </p:sp>
      <p:sp>
        <p:nvSpPr>
          <p:cNvPr id="4" name="Subtitle 3"/>
          <p:cNvSpPr>
            <a:spLocks noGrp="1"/>
          </p:cNvSpPr>
          <p:nvPr>
            <p:ph type="subTitle" idx="4294967295"/>
          </p:nvPr>
        </p:nvSpPr>
        <p:spPr>
          <a:xfrm>
            <a:off x="5057314" y="3595849"/>
            <a:ext cx="4576943" cy="276999"/>
          </a:xfrm>
        </p:spPr>
        <p:txBody>
          <a:bodyPr/>
          <a:lstStyle/>
          <a:p>
            <a:pPr eaLnBrk="1" hangingPunct="1">
              <a:defRPr/>
            </a:pPr>
            <a:r>
              <a:rPr lang="en-US" dirty="0">
                <a:solidFill>
                  <a:srgbClr val="318841"/>
                </a:solidFill>
                <a:latin typeface="Arial" panose="020B0604020202020204" pitchFamily="34" charset="0"/>
                <a:cs typeface="Arial" panose="020B0604020202020204" pitchFamily="34" charset="0"/>
              </a:rPr>
              <a:t>Measure Phase</a:t>
            </a:r>
          </a:p>
        </p:txBody>
      </p:sp>
      <p:pic>
        <p:nvPicPr>
          <p:cNvPr id="1026" name="Picture 2" descr="ASQ SSGB">
            <a:extLst>
              <a:ext uri="{FF2B5EF4-FFF2-40B4-BE49-F238E27FC236}">
                <a16:creationId xmlns:a16="http://schemas.microsoft.com/office/drawing/2014/main" id="{A383751E-65B7-C905-4731-89951449E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06453"/>
            <a:ext cx="3708401" cy="197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34762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DE3EDC-8686-004A-D773-5DDBB7F14D7F}"/>
              </a:ext>
            </a:extLst>
          </p:cNvPr>
          <p:cNvSpPr/>
          <p:nvPr/>
        </p:nvSpPr>
        <p:spPr>
          <a:xfrm>
            <a:off x="652743" y="1676400"/>
            <a:ext cx="38100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5020738" y="2243937"/>
            <a:ext cx="6764863" cy="1839005"/>
          </a:xfrm>
        </p:spPr>
        <p:txBody>
          <a:bodyPr/>
          <a:lstStyle/>
          <a:p>
            <a:pPr eaLnBrk="1" hangingPunct="1">
              <a:defRPr/>
            </a:pPr>
            <a:r>
              <a:rPr lang="en-US" dirty="0">
                <a:latin typeface="Arial" panose="020B0604020202020204" pitchFamily="34" charset="0"/>
                <a:cs typeface="Arial" panose="020B0604020202020204" pitchFamily="34" charset="0"/>
              </a:rPr>
              <a:t>Green Belt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Tollgate Review</a:t>
            </a:r>
          </a:p>
        </p:txBody>
      </p:sp>
      <p:sp>
        <p:nvSpPr>
          <p:cNvPr id="4" name="Subtitle 3"/>
          <p:cNvSpPr>
            <a:spLocks noGrp="1"/>
          </p:cNvSpPr>
          <p:nvPr>
            <p:ph type="subTitle" idx="4294967295"/>
          </p:nvPr>
        </p:nvSpPr>
        <p:spPr>
          <a:xfrm>
            <a:off x="5057314" y="3595849"/>
            <a:ext cx="4576943" cy="534738"/>
          </a:xfrm>
        </p:spPr>
        <p:txBody>
          <a:bodyPr/>
          <a:lstStyle/>
          <a:p>
            <a:pPr eaLnBrk="1" hangingPunct="1">
              <a:defRPr/>
            </a:pPr>
            <a:r>
              <a:rPr lang="en-US" dirty="0">
                <a:solidFill>
                  <a:srgbClr val="318841"/>
                </a:solidFill>
                <a:latin typeface="Arial" panose="020B0604020202020204" pitchFamily="34" charset="0"/>
                <a:cs typeface="Arial" panose="020B0604020202020204" pitchFamily="34" charset="0"/>
              </a:rPr>
              <a:t>Define Phase</a:t>
            </a:r>
          </a:p>
        </p:txBody>
      </p:sp>
      <p:pic>
        <p:nvPicPr>
          <p:cNvPr id="1026" name="Picture 2" descr="ASQ SSGB">
            <a:extLst>
              <a:ext uri="{FF2B5EF4-FFF2-40B4-BE49-F238E27FC236}">
                <a16:creationId xmlns:a16="http://schemas.microsoft.com/office/drawing/2014/main" id="{A383751E-65B7-C905-4731-89951449E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06453"/>
            <a:ext cx="3708401" cy="19787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E3A7-57D2-4625-AE8F-5B7AAA136386}"/>
              </a:ext>
            </a:extLst>
          </p:cNvPr>
          <p:cNvSpPr>
            <a:spLocks noGrp="1"/>
          </p:cNvSpPr>
          <p:nvPr>
            <p:ph type="title"/>
          </p:nvPr>
        </p:nvSpPr>
        <p:spPr>
          <a:xfrm>
            <a:off x="976542" y="100320"/>
            <a:ext cx="8865957" cy="529996"/>
          </a:xfrm>
        </p:spPr>
        <p:txBody>
          <a:bodyPr>
            <a:normAutofit fontScale="90000"/>
          </a:bodyPr>
          <a:lstStyle/>
          <a:p>
            <a:r>
              <a:rPr lang="en-US" dirty="0"/>
              <a:t>Baseline from 2017 aggregate: Strike Rate 14%</a:t>
            </a:r>
          </a:p>
        </p:txBody>
      </p:sp>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9" name="Text Box 12">
            <a:extLst>
              <a:ext uri="{FF2B5EF4-FFF2-40B4-BE49-F238E27FC236}">
                <a16:creationId xmlns:a16="http://schemas.microsoft.com/office/drawing/2014/main" id="{D8EC47E2-97D6-41B1-9085-CD6CA53E763E}"/>
              </a:ext>
            </a:extLst>
          </p:cNvPr>
          <p:cNvSpPr txBox="1">
            <a:spLocks noChangeArrowheads="1"/>
          </p:cNvSpPr>
          <p:nvPr/>
        </p:nvSpPr>
        <p:spPr bwMode="auto">
          <a:xfrm>
            <a:off x="12435840" y="1"/>
            <a:ext cx="2538413" cy="3647152"/>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 (although depending on the project, it may not be feasible to conduct a detailed study)</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Overview of your MSA findings.</a:t>
            </a:r>
            <a:endParaRPr lang="en-US" sz="1200" kern="0" dirty="0">
              <a:solidFill>
                <a:schemeClr val="tx1">
                  <a:lumMod val="65000"/>
                  <a:lumOff val="35000"/>
                </a:schemeClr>
              </a:solidFill>
              <a:cs typeface="Arial" panose="020B0604020202020204" pitchFamily="34" charset="0"/>
            </a:endParaRP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Describe the results and findings of your MSA.  Show the </a:t>
            </a:r>
            <a:r>
              <a:rPr lang="en-US" sz="1200" b="0" kern="0" dirty="0" err="1">
                <a:solidFill>
                  <a:schemeClr val="tx1">
                    <a:lumMod val="65000"/>
                    <a:lumOff val="35000"/>
                  </a:schemeClr>
                </a:solidFill>
                <a:cs typeface="Arial" panose="020B0604020202020204" pitchFamily="34" charset="0"/>
              </a:rPr>
              <a:t>MiniTab</a:t>
            </a:r>
            <a:r>
              <a:rPr lang="en-US" sz="1200" b="0" kern="0" dirty="0">
                <a:solidFill>
                  <a:schemeClr val="tx1">
                    <a:lumMod val="65000"/>
                    <a:lumOff val="35000"/>
                  </a:schemeClr>
                </a:solidFill>
                <a:cs typeface="Arial" panose="020B0604020202020204" pitchFamily="34" charset="0"/>
              </a:rPr>
              <a:t> graphical output and discuss key highlights.  Populate at the bottom of the page in a clear manner whether the MSA proves or disproves you have valid data.</a:t>
            </a:r>
            <a:endParaRPr lang="en-US" sz="1200" i="1" dirty="0">
              <a:solidFill>
                <a:schemeClr val="tx1">
                  <a:lumMod val="65000"/>
                  <a:lumOff val="35000"/>
                </a:schemeClr>
              </a:solidFill>
              <a:cs typeface="Arial" panose="020B0604020202020204" pitchFamily="34" charset="0"/>
            </a:endParaRPr>
          </a:p>
        </p:txBody>
      </p:sp>
      <p:grpSp>
        <p:nvGrpSpPr>
          <p:cNvPr id="18" name="Group 17">
            <a:extLst>
              <a:ext uri="{FF2B5EF4-FFF2-40B4-BE49-F238E27FC236}">
                <a16:creationId xmlns:a16="http://schemas.microsoft.com/office/drawing/2014/main" id="{649B421C-40AD-47B4-A284-27C5A0F0A562}"/>
              </a:ext>
            </a:extLst>
          </p:cNvPr>
          <p:cNvGrpSpPr/>
          <p:nvPr/>
        </p:nvGrpSpPr>
        <p:grpSpPr>
          <a:xfrm>
            <a:off x="12435840" y="3927454"/>
            <a:ext cx="2538413" cy="461665"/>
            <a:chOff x="12435839" y="4572686"/>
            <a:chExt cx="2538413" cy="461665"/>
          </a:xfrm>
        </p:grpSpPr>
        <p:sp>
          <p:nvSpPr>
            <p:cNvPr id="16"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3" name="Picture 2">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b="0" dirty="0"/>
              <a:t>POC Promo Machine Learning</a:t>
            </a:r>
            <a:endParaRPr lang="en-US" dirty="0">
              <a:latin typeface="Arial" panose="020B0604020202020204" pitchFamily="34" charset="0"/>
              <a:cs typeface="Arial" panose="020B0604020202020204" pitchFamily="34" charset="0"/>
            </a:endParaRPr>
          </a:p>
        </p:txBody>
      </p:sp>
      <p:sp>
        <p:nvSpPr>
          <p:cNvPr id="14" name="Rectangle 3">
            <a:extLst>
              <a:ext uri="{FF2B5EF4-FFF2-40B4-BE49-F238E27FC236}">
                <a16:creationId xmlns:a16="http://schemas.microsoft.com/office/drawing/2014/main" id="{1FDE493B-AFB5-4035-B00F-D0D1E679460A}"/>
              </a:ext>
            </a:extLst>
          </p:cNvPr>
          <p:cNvSpPr txBox="1">
            <a:spLocks noChangeArrowheads="1"/>
          </p:cNvSpPr>
          <p:nvPr/>
        </p:nvSpPr>
        <p:spPr bwMode="auto">
          <a:xfrm>
            <a:off x="484909" y="1538710"/>
            <a:ext cx="4065647" cy="4777488"/>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Arial" panose="020B0604020202020204" pitchFamily="34" charset="0"/>
                <a:cs typeface="Arial" panose="020B0604020202020204" pitchFamily="34" charset="0"/>
              </a:rPr>
              <a:t>Key Findings:</a:t>
            </a:r>
          </a:p>
          <a:p>
            <a:pPr fontAlgn="auto">
              <a:spcAft>
                <a:spcPts val="0"/>
              </a:spcAft>
              <a:buFont typeface="Wingdings" pitchFamily="2" charset="2"/>
              <a:buChar char="v"/>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The baseline was based on the aggregate total of strikes and inspections carried out in 2017 – measured at 14%</a:t>
            </a: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In the future- improvement will be compared against this baseline</a:t>
            </a: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graphicFrame>
        <p:nvGraphicFramePr>
          <p:cNvPr id="11" name="Chart 10">
            <a:extLst>
              <a:ext uri="{FF2B5EF4-FFF2-40B4-BE49-F238E27FC236}">
                <a16:creationId xmlns:a16="http://schemas.microsoft.com/office/drawing/2014/main" id="{5BB95990-348E-44EE-B9F8-A2554A7B04B7}"/>
              </a:ext>
            </a:extLst>
          </p:cNvPr>
          <p:cNvGraphicFramePr/>
          <p:nvPr/>
        </p:nvGraphicFramePr>
        <p:xfrm>
          <a:off x="5694325" y="1083100"/>
          <a:ext cx="6087633" cy="505708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D3CA3B08-EB63-4912-B894-9C8B2A7E02F6}"/>
              </a:ext>
            </a:extLst>
          </p:cNvPr>
          <p:cNvSpPr txBox="1"/>
          <p:nvPr/>
        </p:nvSpPr>
        <p:spPr>
          <a:xfrm>
            <a:off x="8181829" y="5283200"/>
            <a:ext cx="934824" cy="369332"/>
          </a:xfrm>
          <a:prstGeom prst="rect">
            <a:avLst/>
          </a:prstGeom>
          <a:noFill/>
        </p:spPr>
        <p:txBody>
          <a:bodyPr wrap="square" rtlCol="0">
            <a:spAutoFit/>
          </a:bodyPr>
          <a:lstStyle/>
          <a:p>
            <a:r>
              <a:rPr lang="en-US" sz="1800" dirty="0">
                <a:solidFill>
                  <a:schemeClr val="tx1">
                    <a:lumMod val="75000"/>
                    <a:lumOff val="25000"/>
                  </a:schemeClr>
                </a:solidFill>
              </a:rPr>
              <a:t>32.3 K</a:t>
            </a:r>
          </a:p>
        </p:txBody>
      </p:sp>
      <p:sp>
        <p:nvSpPr>
          <p:cNvPr id="15" name="TextBox 14">
            <a:extLst>
              <a:ext uri="{FF2B5EF4-FFF2-40B4-BE49-F238E27FC236}">
                <a16:creationId xmlns:a16="http://schemas.microsoft.com/office/drawing/2014/main" id="{2C8A6B72-7E4D-4FAA-BA8E-E3F000780A51}"/>
              </a:ext>
            </a:extLst>
          </p:cNvPr>
          <p:cNvSpPr txBox="1"/>
          <p:nvPr/>
        </p:nvSpPr>
        <p:spPr>
          <a:xfrm>
            <a:off x="6784829" y="2514600"/>
            <a:ext cx="934824" cy="369332"/>
          </a:xfrm>
          <a:prstGeom prst="rect">
            <a:avLst/>
          </a:prstGeom>
          <a:noFill/>
        </p:spPr>
        <p:txBody>
          <a:bodyPr wrap="square" rtlCol="0">
            <a:spAutoFit/>
          </a:bodyPr>
          <a:lstStyle/>
          <a:p>
            <a:r>
              <a:rPr lang="en-US" sz="1800" dirty="0">
                <a:solidFill>
                  <a:schemeClr val="tx1">
                    <a:lumMod val="75000"/>
                    <a:lumOff val="25000"/>
                  </a:schemeClr>
                </a:solidFill>
              </a:rPr>
              <a:t>5.2 K</a:t>
            </a:r>
          </a:p>
        </p:txBody>
      </p:sp>
      <p:sp>
        <p:nvSpPr>
          <p:cNvPr id="17" name="TextBox 16">
            <a:extLst>
              <a:ext uri="{FF2B5EF4-FFF2-40B4-BE49-F238E27FC236}">
                <a16:creationId xmlns:a16="http://schemas.microsoft.com/office/drawing/2014/main" id="{05C873A5-891E-477B-8BC8-4B95223097E1}"/>
              </a:ext>
            </a:extLst>
          </p:cNvPr>
          <p:cNvSpPr txBox="1"/>
          <p:nvPr/>
        </p:nvSpPr>
        <p:spPr>
          <a:xfrm>
            <a:off x="9159365" y="1823577"/>
            <a:ext cx="2914263" cy="646331"/>
          </a:xfrm>
          <a:prstGeom prst="rect">
            <a:avLst/>
          </a:prstGeom>
          <a:noFill/>
        </p:spPr>
        <p:txBody>
          <a:bodyPr wrap="square" rtlCol="0">
            <a:spAutoFit/>
          </a:bodyPr>
          <a:lstStyle/>
          <a:p>
            <a:r>
              <a:rPr lang="en-US" sz="1800" dirty="0">
                <a:solidFill>
                  <a:schemeClr val="tx1">
                    <a:lumMod val="75000"/>
                    <a:lumOff val="25000"/>
                  </a:schemeClr>
                </a:solidFill>
              </a:rPr>
              <a:t>Total Inspections in 2017 – 37.5K</a:t>
            </a:r>
          </a:p>
        </p:txBody>
      </p:sp>
      <p:sp>
        <p:nvSpPr>
          <p:cNvPr id="5" name="Rectangle 4">
            <a:extLst>
              <a:ext uri="{FF2B5EF4-FFF2-40B4-BE49-F238E27FC236}">
                <a16:creationId xmlns:a16="http://schemas.microsoft.com/office/drawing/2014/main" id="{64013137-D2CA-52D2-2F53-A558A7EC7129}"/>
              </a:ext>
            </a:extLst>
          </p:cNvPr>
          <p:cNvSpPr/>
          <p:nvPr/>
        </p:nvSpPr>
        <p:spPr>
          <a:xfrm rot="772169">
            <a:off x="5716576" y="1110324"/>
            <a:ext cx="3733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Gas Relationship Pie Chart</a:t>
            </a:r>
          </a:p>
        </p:txBody>
      </p:sp>
    </p:spTree>
    <p:extLst>
      <p:ext uri="{BB962C8B-B14F-4D97-AF65-F5344CB8AC3E}">
        <p14:creationId xmlns:p14="http://schemas.microsoft.com/office/powerpoint/2010/main" val="2770451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E3A7-57D2-4625-AE8F-5B7AAA136386}"/>
              </a:ext>
            </a:extLst>
          </p:cNvPr>
          <p:cNvSpPr>
            <a:spLocks noGrp="1"/>
          </p:cNvSpPr>
          <p:nvPr>
            <p:ph type="title"/>
          </p:nvPr>
        </p:nvSpPr>
        <p:spPr>
          <a:xfrm>
            <a:off x="976543" y="100320"/>
            <a:ext cx="7761599" cy="529996"/>
          </a:xfrm>
        </p:spPr>
        <p:txBody>
          <a:bodyPr>
            <a:normAutofit fontScale="90000"/>
          </a:bodyPr>
          <a:lstStyle/>
          <a:p>
            <a:r>
              <a:rPr lang="en-US" dirty="0"/>
              <a:t>Binomial Process Capability: Strike Rate</a:t>
            </a:r>
          </a:p>
        </p:txBody>
      </p:sp>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9" name="Text Box 12">
            <a:extLst>
              <a:ext uri="{FF2B5EF4-FFF2-40B4-BE49-F238E27FC236}">
                <a16:creationId xmlns:a16="http://schemas.microsoft.com/office/drawing/2014/main" id="{D8EC47E2-97D6-41B1-9085-CD6CA53E763E}"/>
              </a:ext>
            </a:extLst>
          </p:cNvPr>
          <p:cNvSpPr txBox="1">
            <a:spLocks noChangeArrowheads="1"/>
          </p:cNvSpPr>
          <p:nvPr/>
        </p:nvSpPr>
        <p:spPr bwMode="auto">
          <a:xfrm>
            <a:off x="12435840" y="1"/>
            <a:ext cx="2538413" cy="3647152"/>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 (although depending on the project, it may not be feasible to conduct a detailed study)</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Overview of your MSA findings.</a:t>
            </a:r>
            <a:endParaRPr lang="en-US" sz="1200" kern="0" dirty="0">
              <a:solidFill>
                <a:schemeClr val="tx1">
                  <a:lumMod val="65000"/>
                  <a:lumOff val="35000"/>
                </a:schemeClr>
              </a:solidFill>
              <a:cs typeface="Arial" panose="020B0604020202020204" pitchFamily="34" charset="0"/>
            </a:endParaRP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Describe the results and findings of your MSA.  Show the </a:t>
            </a:r>
            <a:r>
              <a:rPr lang="en-US" sz="1200" b="0" kern="0" dirty="0" err="1">
                <a:solidFill>
                  <a:schemeClr val="tx1">
                    <a:lumMod val="65000"/>
                    <a:lumOff val="35000"/>
                  </a:schemeClr>
                </a:solidFill>
                <a:cs typeface="Arial" panose="020B0604020202020204" pitchFamily="34" charset="0"/>
              </a:rPr>
              <a:t>MiniTab</a:t>
            </a:r>
            <a:r>
              <a:rPr lang="en-US" sz="1200" b="0" kern="0" dirty="0">
                <a:solidFill>
                  <a:schemeClr val="tx1">
                    <a:lumMod val="65000"/>
                    <a:lumOff val="35000"/>
                  </a:schemeClr>
                </a:solidFill>
                <a:cs typeface="Arial" panose="020B0604020202020204" pitchFamily="34" charset="0"/>
              </a:rPr>
              <a:t> graphical output and discuss key highlights.  Populate at the bottom of the page in a clear manner whether the MSA proves or disproves you have valid data.</a:t>
            </a:r>
            <a:endParaRPr lang="en-US" sz="1200" i="1" dirty="0">
              <a:solidFill>
                <a:schemeClr val="tx1">
                  <a:lumMod val="65000"/>
                  <a:lumOff val="35000"/>
                </a:schemeClr>
              </a:solidFill>
              <a:cs typeface="Arial" panose="020B0604020202020204" pitchFamily="34" charset="0"/>
            </a:endParaRPr>
          </a:p>
        </p:txBody>
      </p:sp>
      <p:grpSp>
        <p:nvGrpSpPr>
          <p:cNvPr id="18" name="Group 17">
            <a:extLst>
              <a:ext uri="{FF2B5EF4-FFF2-40B4-BE49-F238E27FC236}">
                <a16:creationId xmlns:a16="http://schemas.microsoft.com/office/drawing/2014/main" id="{649B421C-40AD-47B4-A284-27C5A0F0A562}"/>
              </a:ext>
            </a:extLst>
          </p:cNvPr>
          <p:cNvGrpSpPr/>
          <p:nvPr/>
        </p:nvGrpSpPr>
        <p:grpSpPr>
          <a:xfrm>
            <a:off x="12435840" y="3927454"/>
            <a:ext cx="2538413" cy="461665"/>
            <a:chOff x="12435839" y="4572686"/>
            <a:chExt cx="2538413" cy="461665"/>
          </a:xfrm>
        </p:grpSpPr>
        <p:sp>
          <p:nvSpPr>
            <p:cNvPr id="16"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3" name="Picture 2">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b="0" dirty="0"/>
              <a:t>POC Promo Machine Learning</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69F7BA-88A3-4F96-8BCD-CC4577A60E5C}"/>
              </a:ext>
            </a:extLst>
          </p:cNvPr>
          <p:cNvPicPr>
            <a:picLocks noChangeAspect="1"/>
          </p:cNvPicPr>
          <p:nvPr/>
        </p:nvPicPr>
        <p:blipFill>
          <a:blip r:embed="rId3"/>
          <a:stretch>
            <a:fillRect/>
          </a:stretch>
        </p:blipFill>
        <p:spPr>
          <a:xfrm>
            <a:off x="4922121" y="1091056"/>
            <a:ext cx="7114445" cy="5346052"/>
          </a:xfrm>
          <a:prstGeom prst="rect">
            <a:avLst/>
          </a:prstGeom>
        </p:spPr>
      </p:pic>
      <p:sp>
        <p:nvSpPr>
          <p:cNvPr id="14" name="Rectangle 3">
            <a:extLst>
              <a:ext uri="{FF2B5EF4-FFF2-40B4-BE49-F238E27FC236}">
                <a16:creationId xmlns:a16="http://schemas.microsoft.com/office/drawing/2014/main" id="{1FDE493B-AFB5-4035-B00F-D0D1E679460A}"/>
              </a:ext>
            </a:extLst>
          </p:cNvPr>
          <p:cNvSpPr txBox="1">
            <a:spLocks noChangeArrowheads="1"/>
          </p:cNvSpPr>
          <p:nvPr/>
        </p:nvSpPr>
        <p:spPr bwMode="auto">
          <a:xfrm>
            <a:off x="484909" y="1538710"/>
            <a:ext cx="4065647" cy="4777488"/>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Arial" panose="020B0604020202020204" pitchFamily="34" charset="0"/>
                <a:cs typeface="Arial" panose="020B0604020202020204" pitchFamily="34" charset="0"/>
              </a:rPr>
              <a:t>Key Findings:</a:t>
            </a:r>
          </a:p>
          <a:p>
            <a:pPr fontAlgn="auto">
              <a:spcAft>
                <a:spcPts val="0"/>
              </a:spcAft>
              <a:buFont typeface="Wingdings" pitchFamily="2" charset="2"/>
              <a:buChar char="v"/>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Note: average monthly strike rate is 16.48%</a:t>
            </a:r>
          </a:p>
          <a:p>
            <a:pPr marL="285750" indent="-285750" fontAlgn="auto">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However</a:t>
            </a:r>
            <a:r>
              <a:rPr lang="en-US" b="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annual cumulative strike rate (year total strikes/year total inspections) will be the key measurement metric.  In 2017 the total strike rate was 14%.</a:t>
            </a: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Bimodal distribution</a:t>
            </a: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5AF104B-E8EC-491E-3A4D-A7BBF78BFEAC}"/>
              </a:ext>
            </a:extLst>
          </p:cNvPr>
          <p:cNvSpPr/>
          <p:nvPr/>
        </p:nvSpPr>
        <p:spPr>
          <a:xfrm rot="772169">
            <a:off x="5716576" y="1110324"/>
            <a:ext cx="3733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Insert Base Statistics</a:t>
            </a:r>
          </a:p>
        </p:txBody>
      </p:sp>
    </p:spTree>
    <p:extLst>
      <p:ext uri="{BB962C8B-B14F-4D97-AF65-F5344CB8AC3E}">
        <p14:creationId xmlns:p14="http://schemas.microsoft.com/office/powerpoint/2010/main" val="656638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2DB1-374E-4CEE-B4AF-43DD874AFF48}"/>
              </a:ext>
            </a:extLst>
          </p:cNvPr>
          <p:cNvSpPr>
            <a:spLocks noGrp="1"/>
          </p:cNvSpPr>
          <p:nvPr>
            <p:ph type="title"/>
          </p:nvPr>
        </p:nvSpPr>
        <p:spPr>
          <a:xfrm>
            <a:off x="976543" y="100320"/>
            <a:ext cx="7959639" cy="529996"/>
          </a:xfrm>
        </p:spPr>
        <p:txBody>
          <a:bodyPr>
            <a:normAutofit fontScale="90000"/>
          </a:bodyPr>
          <a:lstStyle/>
          <a:p>
            <a:r>
              <a:rPr lang="en-US" dirty="0"/>
              <a:t>Stratified Bar Chart: Strike Rate by BU</a:t>
            </a:r>
          </a:p>
        </p:txBody>
      </p:sp>
      <p:sp>
        <p:nvSpPr>
          <p:cNvPr id="4" name="Text Placeholder 3">
            <a:extLst>
              <a:ext uri="{FF2B5EF4-FFF2-40B4-BE49-F238E27FC236}">
                <a16:creationId xmlns:a16="http://schemas.microsoft.com/office/drawing/2014/main" id="{79DEC504-238E-49D0-9CE9-A60DACC52BAC}"/>
              </a:ext>
            </a:extLst>
          </p:cNvPr>
          <p:cNvSpPr>
            <a:spLocks noGrp="1"/>
          </p:cNvSpPr>
          <p:nvPr>
            <p:ph type="body" sz="quarter" idx="10"/>
          </p:nvPr>
        </p:nvSpPr>
        <p:spPr/>
        <p:txBody>
          <a:bodyPr/>
          <a:lstStyle/>
          <a:p>
            <a:r>
              <a:rPr lang="en-US" dirty="0"/>
              <a:t>Measure Phase</a:t>
            </a:r>
          </a:p>
        </p:txBody>
      </p:sp>
      <p:sp>
        <p:nvSpPr>
          <p:cNvPr id="6" name="Rectangle 3">
            <a:extLst>
              <a:ext uri="{FF2B5EF4-FFF2-40B4-BE49-F238E27FC236}">
                <a16:creationId xmlns:a16="http://schemas.microsoft.com/office/drawing/2014/main" id="{4DDEAB74-FB84-4307-A11D-9175525D6182}"/>
              </a:ext>
            </a:extLst>
          </p:cNvPr>
          <p:cNvSpPr txBox="1">
            <a:spLocks noChangeArrowheads="1"/>
          </p:cNvSpPr>
          <p:nvPr/>
        </p:nvSpPr>
        <p:spPr bwMode="auto">
          <a:xfrm>
            <a:off x="457200" y="1443202"/>
            <a:ext cx="4796971" cy="3953209"/>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Arial" panose="020B0604020202020204" pitchFamily="34" charset="0"/>
                <a:cs typeface="Arial" panose="020B0604020202020204" pitchFamily="34" charset="0"/>
              </a:rPr>
              <a:t>Key Findings:</a:t>
            </a:r>
          </a:p>
          <a:p>
            <a:pPr fontAlgn="auto">
              <a:spcAft>
                <a:spcPts val="0"/>
              </a:spcAft>
              <a:buFont typeface="Wingdings" pitchFamily="2" charset="2"/>
              <a:buChar char="v"/>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Much higher strike rates in BU SJ/BU JL (21%) vs. BU W (1.2%)</a:t>
            </a: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No single Region above the 25% strike rate target – must apply an approach that can improve strike rate across the board</a:t>
            </a: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sp>
        <p:nvSpPr>
          <p:cNvPr id="8" name="Text Box 12">
            <a:extLst>
              <a:ext uri="{FF2B5EF4-FFF2-40B4-BE49-F238E27FC236}">
                <a16:creationId xmlns:a16="http://schemas.microsoft.com/office/drawing/2014/main" id="{15320FD1-419C-4329-86C3-816597474A9B}"/>
              </a:ext>
            </a:extLst>
          </p:cNvPr>
          <p:cNvSpPr txBox="1">
            <a:spLocks noChangeArrowheads="1"/>
          </p:cNvSpPr>
          <p:nvPr/>
        </p:nvSpPr>
        <p:spPr bwMode="auto">
          <a:xfrm>
            <a:off x="12435840" y="1"/>
            <a:ext cx="2538413" cy="490903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Summarize the baseline data gathered for your KPIs via the Data Collection Plan.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Replace with your own baseline data graphical summary.  Include key findings.  What type of distribution of your data?  Are your data Normal?  What is the mean, median, and range of your data?</a:t>
            </a:r>
          </a:p>
          <a:p>
            <a:pPr eaLnBrk="1" hangingPunct="1">
              <a:spcBef>
                <a:spcPct val="50000"/>
              </a:spcBef>
              <a:spcAft>
                <a:spcPts val="600"/>
              </a:spcAft>
              <a:defRPr/>
            </a:pPr>
            <a:r>
              <a:rPr lang="en-US" sz="1200" b="0" kern="0" dirty="0">
                <a:solidFill>
                  <a:schemeClr val="tx1">
                    <a:lumMod val="65000"/>
                    <a:lumOff val="35000"/>
                  </a:schemeClr>
                </a:solidFill>
              </a:rPr>
              <a:t>Calculate and fill in your current process Sigma, Yield, and DPMO.</a:t>
            </a:r>
          </a:p>
          <a:p>
            <a:pPr eaLnBrk="1" hangingPunct="1">
              <a:spcBef>
                <a:spcPct val="50000"/>
              </a:spcBef>
              <a:spcAft>
                <a:spcPts val="600"/>
              </a:spcAft>
              <a:defRPr/>
            </a:pPr>
            <a:r>
              <a:rPr lang="en-US" sz="1200" kern="0" dirty="0">
                <a:solidFill>
                  <a:schemeClr val="tx1">
                    <a:lumMod val="65000"/>
                    <a:lumOff val="35000"/>
                  </a:schemeClr>
                </a:solidFill>
              </a:rPr>
              <a:t>Note:</a:t>
            </a:r>
            <a:r>
              <a:rPr lang="en-US" sz="1200" b="0" kern="0" dirty="0">
                <a:solidFill>
                  <a:schemeClr val="tx1">
                    <a:lumMod val="65000"/>
                    <a:lumOff val="35000"/>
                  </a:schemeClr>
                </a:solidFill>
              </a:rPr>
              <a:t>  Baseline Data Summary could include other aggregate data summaries (e.g., Boxplots) if appropriate.</a:t>
            </a:r>
          </a:p>
        </p:txBody>
      </p:sp>
      <p:grpSp>
        <p:nvGrpSpPr>
          <p:cNvPr id="10" name="Group 9">
            <a:extLst>
              <a:ext uri="{FF2B5EF4-FFF2-40B4-BE49-F238E27FC236}">
                <a16:creationId xmlns:a16="http://schemas.microsoft.com/office/drawing/2014/main" id="{649B421C-40AD-47B4-A284-27C5A0F0A562}"/>
              </a:ext>
            </a:extLst>
          </p:cNvPr>
          <p:cNvGrpSpPr/>
          <p:nvPr/>
        </p:nvGrpSpPr>
        <p:grpSpPr>
          <a:xfrm>
            <a:off x="12435840" y="5142108"/>
            <a:ext cx="2538413" cy="461665"/>
            <a:chOff x="12435839" y="4572686"/>
            <a:chExt cx="2538413" cy="461665"/>
          </a:xfrm>
        </p:grpSpPr>
        <p:sp>
          <p:nvSpPr>
            <p:cNvPr id="11"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12" name="Picture 11">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4" name="Text Placeholder 12">
            <a:extLst>
              <a:ext uri="{FF2B5EF4-FFF2-40B4-BE49-F238E27FC236}">
                <a16:creationId xmlns:a16="http://schemas.microsoft.com/office/drawing/2014/main" id="{C15D7A1C-522F-4867-BF17-FA8957E66384}"/>
              </a:ext>
            </a:extLst>
          </p:cNvPr>
          <p:cNvSpPr>
            <a:spLocks noGrp="1"/>
          </p:cNvSpPr>
          <p:nvPr>
            <p:ph type="body" sz="quarter" idx="11"/>
          </p:nvPr>
        </p:nvSpPr>
        <p:spPr/>
        <p:txBody>
          <a:bodyPr/>
          <a:lstStyle/>
          <a:p>
            <a:r>
              <a:rPr lang="en-US" b="0" dirty="0"/>
              <a:t>POC Promo Machine Learning</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9074F90-6BC9-4B44-8F56-601492D53AA8}"/>
              </a:ext>
            </a:extLst>
          </p:cNvPr>
          <p:cNvPicPr>
            <a:picLocks noChangeAspect="1"/>
          </p:cNvPicPr>
          <p:nvPr/>
        </p:nvPicPr>
        <p:blipFill>
          <a:blip r:embed="rId3"/>
          <a:stretch>
            <a:fillRect/>
          </a:stretch>
        </p:blipFill>
        <p:spPr>
          <a:xfrm>
            <a:off x="5911474" y="1443203"/>
            <a:ext cx="5653336" cy="3778069"/>
          </a:xfrm>
          <a:prstGeom prst="rect">
            <a:avLst/>
          </a:prstGeom>
        </p:spPr>
      </p:pic>
      <p:sp>
        <p:nvSpPr>
          <p:cNvPr id="5" name="Rectangle 4">
            <a:extLst>
              <a:ext uri="{FF2B5EF4-FFF2-40B4-BE49-F238E27FC236}">
                <a16:creationId xmlns:a16="http://schemas.microsoft.com/office/drawing/2014/main" id="{FF33404D-9B89-0CF9-2021-50FC030EB083}"/>
              </a:ext>
            </a:extLst>
          </p:cNvPr>
          <p:cNvSpPr/>
          <p:nvPr/>
        </p:nvSpPr>
        <p:spPr>
          <a:xfrm rot="772169">
            <a:off x="5716576" y="1110324"/>
            <a:ext cx="3733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 Golden Nugget</a:t>
            </a:r>
          </a:p>
        </p:txBody>
      </p:sp>
    </p:spTree>
    <p:extLst>
      <p:ext uri="{BB962C8B-B14F-4D97-AF65-F5344CB8AC3E}">
        <p14:creationId xmlns:p14="http://schemas.microsoft.com/office/powerpoint/2010/main" val="25561843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2DB1-374E-4CEE-B4AF-43DD874AFF48}"/>
              </a:ext>
            </a:extLst>
          </p:cNvPr>
          <p:cNvSpPr>
            <a:spLocks noGrp="1"/>
          </p:cNvSpPr>
          <p:nvPr>
            <p:ph type="title"/>
          </p:nvPr>
        </p:nvSpPr>
        <p:spPr>
          <a:xfrm>
            <a:off x="976543" y="100320"/>
            <a:ext cx="8372173" cy="529996"/>
          </a:xfrm>
        </p:spPr>
        <p:txBody>
          <a:bodyPr>
            <a:normAutofit fontScale="90000"/>
          </a:bodyPr>
          <a:lstStyle/>
          <a:p>
            <a:r>
              <a:rPr lang="en-US" dirty="0"/>
              <a:t>Stratified Bar Chart: Inspector Strikes Distr.</a:t>
            </a:r>
          </a:p>
        </p:txBody>
      </p:sp>
      <p:sp>
        <p:nvSpPr>
          <p:cNvPr id="4" name="Text Placeholder 3">
            <a:extLst>
              <a:ext uri="{FF2B5EF4-FFF2-40B4-BE49-F238E27FC236}">
                <a16:creationId xmlns:a16="http://schemas.microsoft.com/office/drawing/2014/main" id="{79DEC504-238E-49D0-9CE9-A60DACC52BAC}"/>
              </a:ext>
            </a:extLst>
          </p:cNvPr>
          <p:cNvSpPr>
            <a:spLocks noGrp="1"/>
          </p:cNvSpPr>
          <p:nvPr>
            <p:ph type="body" sz="quarter" idx="10"/>
          </p:nvPr>
        </p:nvSpPr>
        <p:spPr/>
        <p:txBody>
          <a:bodyPr/>
          <a:lstStyle/>
          <a:p>
            <a:r>
              <a:rPr lang="en-US" dirty="0"/>
              <a:t>Measure Phase</a:t>
            </a:r>
          </a:p>
        </p:txBody>
      </p:sp>
      <p:sp>
        <p:nvSpPr>
          <p:cNvPr id="6" name="Rectangle 3">
            <a:extLst>
              <a:ext uri="{FF2B5EF4-FFF2-40B4-BE49-F238E27FC236}">
                <a16:creationId xmlns:a16="http://schemas.microsoft.com/office/drawing/2014/main" id="{4DDEAB74-FB84-4307-A11D-9175525D6182}"/>
              </a:ext>
            </a:extLst>
          </p:cNvPr>
          <p:cNvSpPr txBox="1">
            <a:spLocks noChangeArrowheads="1"/>
          </p:cNvSpPr>
          <p:nvPr/>
        </p:nvSpPr>
        <p:spPr bwMode="auto">
          <a:xfrm>
            <a:off x="457200" y="1443202"/>
            <a:ext cx="4796971" cy="3953209"/>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Arial" panose="020B0604020202020204" pitchFamily="34" charset="0"/>
                <a:cs typeface="Arial" panose="020B0604020202020204" pitchFamily="34" charset="0"/>
              </a:rPr>
              <a:t>Key Findings:</a:t>
            </a:r>
          </a:p>
          <a:p>
            <a:pPr fontAlgn="auto">
              <a:spcAft>
                <a:spcPts val="0"/>
              </a:spcAft>
              <a:buFont typeface="Wingdings" pitchFamily="2" charset="2"/>
              <a:buChar char="v"/>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Issue count for inspectors is widely distributed between 0 to 300 per year, not a highly stable standard because inspectors are focused on different BUs</a:t>
            </a: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sp>
        <p:nvSpPr>
          <p:cNvPr id="8" name="Text Box 12">
            <a:extLst>
              <a:ext uri="{FF2B5EF4-FFF2-40B4-BE49-F238E27FC236}">
                <a16:creationId xmlns:a16="http://schemas.microsoft.com/office/drawing/2014/main" id="{15320FD1-419C-4329-86C3-816597474A9B}"/>
              </a:ext>
            </a:extLst>
          </p:cNvPr>
          <p:cNvSpPr txBox="1">
            <a:spLocks noChangeArrowheads="1"/>
          </p:cNvSpPr>
          <p:nvPr/>
        </p:nvSpPr>
        <p:spPr bwMode="auto">
          <a:xfrm>
            <a:off x="12435840" y="1"/>
            <a:ext cx="2538413" cy="490903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Summarize the baseline data gathered for your KPIs via the Data Collection Plan.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Replace with your own baseline data graphical summary.  Include key findings.  What type of distribution of your data?  Are your data Normal?  What is the mean, median, and range of your data?</a:t>
            </a:r>
          </a:p>
          <a:p>
            <a:pPr eaLnBrk="1" hangingPunct="1">
              <a:spcBef>
                <a:spcPct val="50000"/>
              </a:spcBef>
              <a:spcAft>
                <a:spcPts val="600"/>
              </a:spcAft>
              <a:defRPr/>
            </a:pPr>
            <a:r>
              <a:rPr lang="en-US" sz="1200" b="0" kern="0" dirty="0">
                <a:solidFill>
                  <a:schemeClr val="tx1">
                    <a:lumMod val="65000"/>
                    <a:lumOff val="35000"/>
                  </a:schemeClr>
                </a:solidFill>
              </a:rPr>
              <a:t>Calculate and fill in your current process Sigma, Yield, and DPMO.</a:t>
            </a:r>
          </a:p>
          <a:p>
            <a:pPr eaLnBrk="1" hangingPunct="1">
              <a:spcBef>
                <a:spcPct val="50000"/>
              </a:spcBef>
              <a:spcAft>
                <a:spcPts val="600"/>
              </a:spcAft>
              <a:defRPr/>
            </a:pPr>
            <a:r>
              <a:rPr lang="en-US" sz="1200" kern="0" dirty="0">
                <a:solidFill>
                  <a:schemeClr val="tx1">
                    <a:lumMod val="65000"/>
                    <a:lumOff val="35000"/>
                  </a:schemeClr>
                </a:solidFill>
              </a:rPr>
              <a:t>Note:</a:t>
            </a:r>
            <a:r>
              <a:rPr lang="en-US" sz="1200" b="0" kern="0" dirty="0">
                <a:solidFill>
                  <a:schemeClr val="tx1">
                    <a:lumMod val="65000"/>
                    <a:lumOff val="35000"/>
                  </a:schemeClr>
                </a:solidFill>
              </a:rPr>
              <a:t>  Baseline Data Summary could include other aggregate data summaries (e.g., Boxplots) if appropriate.</a:t>
            </a:r>
          </a:p>
        </p:txBody>
      </p:sp>
      <p:grpSp>
        <p:nvGrpSpPr>
          <p:cNvPr id="10" name="Group 9">
            <a:extLst>
              <a:ext uri="{FF2B5EF4-FFF2-40B4-BE49-F238E27FC236}">
                <a16:creationId xmlns:a16="http://schemas.microsoft.com/office/drawing/2014/main" id="{649B421C-40AD-47B4-A284-27C5A0F0A562}"/>
              </a:ext>
            </a:extLst>
          </p:cNvPr>
          <p:cNvGrpSpPr/>
          <p:nvPr/>
        </p:nvGrpSpPr>
        <p:grpSpPr>
          <a:xfrm>
            <a:off x="12435840" y="5142108"/>
            <a:ext cx="2538413" cy="461665"/>
            <a:chOff x="12435839" y="4572686"/>
            <a:chExt cx="2538413" cy="461665"/>
          </a:xfrm>
        </p:grpSpPr>
        <p:sp>
          <p:nvSpPr>
            <p:cNvPr id="11"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12" name="Picture 11">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4" name="Text Placeholder 12">
            <a:extLst>
              <a:ext uri="{FF2B5EF4-FFF2-40B4-BE49-F238E27FC236}">
                <a16:creationId xmlns:a16="http://schemas.microsoft.com/office/drawing/2014/main" id="{C15D7A1C-522F-4867-BF17-FA8957E66384}"/>
              </a:ext>
            </a:extLst>
          </p:cNvPr>
          <p:cNvSpPr>
            <a:spLocks noGrp="1"/>
          </p:cNvSpPr>
          <p:nvPr>
            <p:ph type="body" sz="quarter" idx="11"/>
          </p:nvPr>
        </p:nvSpPr>
        <p:spPr/>
        <p:txBody>
          <a:bodyPr/>
          <a:lstStyle/>
          <a:p>
            <a:r>
              <a:rPr lang="en-US" b="0" dirty="0"/>
              <a:t>POC Promo Machine Learning</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4EBBE9-AB8E-4A66-A7F6-784CA8080E42}"/>
              </a:ext>
            </a:extLst>
          </p:cNvPr>
          <p:cNvPicPr>
            <a:picLocks noChangeAspect="1"/>
          </p:cNvPicPr>
          <p:nvPr/>
        </p:nvPicPr>
        <p:blipFill>
          <a:blip r:embed="rId3"/>
          <a:stretch>
            <a:fillRect/>
          </a:stretch>
        </p:blipFill>
        <p:spPr>
          <a:xfrm>
            <a:off x="5455968" y="1466789"/>
            <a:ext cx="6278832" cy="4196082"/>
          </a:xfrm>
          <a:prstGeom prst="rect">
            <a:avLst/>
          </a:prstGeom>
        </p:spPr>
      </p:pic>
      <p:sp>
        <p:nvSpPr>
          <p:cNvPr id="3" name="Rectangle 2">
            <a:extLst>
              <a:ext uri="{FF2B5EF4-FFF2-40B4-BE49-F238E27FC236}">
                <a16:creationId xmlns:a16="http://schemas.microsoft.com/office/drawing/2014/main" id="{BF372AAA-633E-E352-970D-67B542D96F07}"/>
              </a:ext>
            </a:extLst>
          </p:cNvPr>
          <p:cNvSpPr/>
          <p:nvPr/>
        </p:nvSpPr>
        <p:spPr>
          <a:xfrm rot="772169">
            <a:off x="5716576" y="1110324"/>
            <a:ext cx="3733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 Golden Nugget</a:t>
            </a:r>
          </a:p>
        </p:txBody>
      </p:sp>
    </p:spTree>
    <p:extLst>
      <p:ext uri="{BB962C8B-B14F-4D97-AF65-F5344CB8AC3E}">
        <p14:creationId xmlns:p14="http://schemas.microsoft.com/office/powerpoint/2010/main" val="940238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2DB1-374E-4CEE-B4AF-43DD874AFF48}"/>
              </a:ext>
            </a:extLst>
          </p:cNvPr>
          <p:cNvSpPr>
            <a:spLocks noGrp="1"/>
          </p:cNvSpPr>
          <p:nvPr>
            <p:ph type="title"/>
          </p:nvPr>
        </p:nvSpPr>
        <p:spPr>
          <a:xfrm>
            <a:off x="976543" y="100320"/>
            <a:ext cx="8372173" cy="529996"/>
          </a:xfrm>
        </p:spPr>
        <p:txBody>
          <a:bodyPr>
            <a:normAutofit fontScale="90000"/>
          </a:bodyPr>
          <a:lstStyle/>
          <a:p>
            <a:r>
              <a:rPr lang="en-US" dirty="0"/>
              <a:t>Additional Features: Sales Manager</a:t>
            </a:r>
          </a:p>
        </p:txBody>
      </p:sp>
      <p:sp>
        <p:nvSpPr>
          <p:cNvPr id="4" name="Text Placeholder 3">
            <a:extLst>
              <a:ext uri="{FF2B5EF4-FFF2-40B4-BE49-F238E27FC236}">
                <a16:creationId xmlns:a16="http://schemas.microsoft.com/office/drawing/2014/main" id="{79DEC504-238E-49D0-9CE9-A60DACC52BAC}"/>
              </a:ext>
            </a:extLst>
          </p:cNvPr>
          <p:cNvSpPr>
            <a:spLocks noGrp="1"/>
          </p:cNvSpPr>
          <p:nvPr>
            <p:ph type="body" sz="quarter" idx="10"/>
          </p:nvPr>
        </p:nvSpPr>
        <p:spPr/>
        <p:txBody>
          <a:bodyPr/>
          <a:lstStyle/>
          <a:p>
            <a:r>
              <a:rPr lang="en-US" dirty="0"/>
              <a:t>Measure Phase</a:t>
            </a:r>
          </a:p>
        </p:txBody>
      </p:sp>
      <p:sp>
        <p:nvSpPr>
          <p:cNvPr id="6" name="Rectangle 3">
            <a:extLst>
              <a:ext uri="{FF2B5EF4-FFF2-40B4-BE49-F238E27FC236}">
                <a16:creationId xmlns:a16="http://schemas.microsoft.com/office/drawing/2014/main" id="{4DDEAB74-FB84-4307-A11D-9175525D6182}"/>
              </a:ext>
            </a:extLst>
          </p:cNvPr>
          <p:cNvSpPr txBox="1">
            <a:spLocks noChangeArrowheads="1"/>
          </p:cNvSpPr>
          <p:nvPr/>
        </p:nvSpPr>
        <p:spPr bwMode="auto">
          <a:xfrm>
            <a:off x="457200" y="1443202"/>
            <a:ext cx="4796971" cy="3953209"/>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Arial" panose="020B0604020202020204" pitchFamily="34" charset="0"/>
                <a:cs typeface="Arial" panose="020B0604020202020204" pitchFamily="34" charset="0"/>
              </a:rPr>
              <a:t>Key Findings:</a:t>
            </a:r>
          </a:p>
          <a:p>
            <a:pPr fontAlgn="auto">
              <a:spcAft>
                <a:spcPts val="0"/>
              </a:spcAft>
              <a:buFont typeface="Wingdings" pitchFamily="2" charset="2"/>
              <a:buChar char="v"/>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Source – raw inspection data provided by Inspection team in 2017 (List of managers is ranked by sales managers with most issues to least issues, the cumulative count of issues is tracked in the y column)</a:t>
            </a: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The 75 sales managers with the most non-compliance issues represent 80% of the total issues discovered.</a:t>
            </a:r>
          </a:p>
          <a:p>
            <a:pPr marL="285750" indent="-285750" fontAlgn="auto">
              <a:spcAft>
                <a:spcPts val="1200"/>
              </a:spcAft>
              <a:buFont typeface="Arial" panose="020B0604020202020204" pitchFamily="34" charset="0"/>
              <a:buChar char="•"/>
            </a:pPr>
            <a:r>
              <a:rPr lang="en-US" b="0" dirty="0">
                <a:latin typeface="Arial" panose="020B0604020202020204" pitchFamily="34" charset="0"/>
                <a:cs typeface="Arial" panose="020B0604020202020204" pitchFamily="34" charset="0"/>
              </a:rPr>
              <a:t>Will want to look into Sales Manager as a variable for finding Non-compliance issues</a:t>
            </a: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a:p>
            <a:pPr marL="285750" indent="-285750" fontAlgn="auto">
              <a:spcAft>
                <a:spcPts val="1200"/>
              </a:spcAft>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sp>
        <p:nvSpPr>
          <p:cNvPr id="8" name="Text Box 12">
            <a:extLst>
              <a:ext uri="{FF2B5EF4-FFF2-40B4-BE49-F238E27FC236}">
                <a16:creationId xmlns:a16="http://schemas.microsoft.com/office/drawing/2014/main" id="{15320FD1-419C-4329-86C3-816597474A9B}"/>
              </a:ext>
            </a:extLst>
          </p:cNvPr>
          <p:cNvSpPr txBox="1">
            <a:spLocks noChangeArrowheads="1"/>
          </p:cNvSpPr>
          <p:nvPr/>
        </p:nvSpPr>
        <p:spPr bwMode="auto">
          <a:xfrm>
            <a:off x="12435840" y="1"/>
            <a:ext cx="2538413" cy="490903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Summarize the baseline data gathered for your KPIs via the Data Collection Plan.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Replace with your own baseline data graphical summary.  Include key findings.  What type of distribution of your data?  Are your data Normal?  What is the mean, median, and range of your data?</a:t>
            </a:r>
          </a:p>
          <a:p>
            <a:pPr eaLnBrk="1" hangingPunct="1">
              <a:spcBef>
                <a:spcPct val="50000"/>
              </a:spcBef>
              <a:spcAft>
                <a:spcPts val="600"/>
              </a:spcAft>
              <a:defRPr/>
            </a:pPr>
            <a:r>
              <a:rPr lang="en-US" sz="1200" b="0" kern="0" dirty="0">
                <a:solidFill>
                  <a:schemeClr val="tx1">
                    <a:lumMod val="65000"/>
                    <a:lumOff val="35000"/>
                  </a:schemeClr>
                </a:solidFill>
              </a:rPr>
              <a:t>Calculate and fill in your current process Sigma, Yield, and DPMO.</a:t>
            </a:r>
          </a:p>
          <a:p>
            <a:pPr eaLnBrk="1" hangingPunct="1">
              <a:spcBef>
                <a:spcPct val="50000"/>
              </a:spcBef>
              <a:spcAft>
                <a:spcPts val="600"/>
              </a:spcAft>
              <a:defRPr/>
            </a:pPr>
            <a:r>
              <a:rPr lang="en-US" sz="1200" kern="0" dirty="0">
                <a:solidFill>
                  <a:schemeClr val="tx1">
                    <a:lumMod val="65000"/>
                    <a:lumOff val="35000"/>
                  </a:schemeClr>
                </a:solidFill>
              </a:rPr>
              <a:t>Note:</a:t>
            </a:r>
            <a:r>
              <a:rPr lang="en-US" sz="1200" b="0" kern="0" dirty="0">
                <a:solidFill>
                  <a:schemeClr val="tx1">
                    <a:lumMod val="65000"/>
                    <a:lumOff val="35000"/>
                  </a:schemeClr>
                </a:solidFill>
              </a:rPr>
              <a:t>  Baseline Data Summary could include other aggregate data summaries (e.g., Boxplots) if appropriate.</a:t>
            </a:r>
          </a:p>
        </p:txBody>
      </p:sp>
      <p:grpSp>
        <p:nvGrpSpPr>
          <p:cNvPr id="10" name="Group 9">
            <a:extLst>
              <a:ext uri="{FF2B5EF4-FFF2-40B4-BE49-F238E27FC236}">
                <a16:creationId xmlns:a16="http://schemas.microsoft.com/office/drawing/2014/main" id="{649B421C-40AD-47B4-A284-27C5A0F0A562}"/>
              </a:ext>
            </a:extLst>
          </p:cNvPr>
          <p:cNvGrpSpPr/>
          <p:nvPr/>
        </p:nvGrpSpPr>
        <p:grpSpPr>
          <a:xfrm>
            <a:off x="12435840" y="5142108"/>
            <a:ext cx="2538413" cy="461665"/>
            <a:chOff x="12435839" y="4572686"/>
            <a:chExt cx="2538413" cy="461665"/>
          </a:xfrm>
        </p:grpSpPr>
        <p:sp>
          <p:nvSpPr>
            <p:cNvPr id="11"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12" name="Picture 11">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4" name="Text Placeholder 12">
            <a:extLst>
              <a:ext uri="{FF2B5EF4-FFF2-40B4-BE49-F238E27FC236}">
                <a16:creationId xmlns:a16="http://schemas.microsoft.com/office/drawing/2014/main" id="{C15D7A1C-522F-4867-BF17-FA8957E66384}"/>
              </a:ext>
            </a:extLst>
          </p:cNvPr>
          <p:cNvSpPr>
            <a:spLocks noGrp="1"/>
          </p:cNvSpPr>
          <p:nvPr>
            <p:ph type="body" sz="quarter" idx="11"/>
          </p:nvPr>
        </p:nvSpPr>
        <p:spPr/>
        <p:txBody>
          <a:bodyPr/>
          <a:lstStyle/>
          <a:p>
            <a:r>
              <a:rPr lang="en-US" b="0" dirty="0"/>
              <a:t>POC Promo Machine Learning</a:t>
            </a:r>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D679F99-9B1B-4955-BC4D-F207EF8EC268}"/>
              </a:ext>
            </a:extLst>
          </p:cNvPr>
          <p:cNvPicPr>
            <a:picLocks noChangeAspect="1"/>
          </p:cNvPicPr>
          <p:nvPr/>
        </p:nvPicPr>
        <p:blipFill>
          <a:blip r:embed="rId3"/>
          <a:stretch>
            <a:fillRect/>
          </a:stretch>
        </p:blipFill>
        <p:spPr>
          <a:xfrm>
            <a:off x="5640991" y="1188526"/>
            <a:ext cx="5681964" cy="4480948"/>
          </a:xfrm>
          <a:prstGeom prst="rect">
            <a:avLst/>
          </a:prstGeom>
        </p:spPr>
      </p:pic>
      <p:cxnSp>
        <p:nvCxnSpPr>
          <p:cNvPr id="15" name="Straight Connector 14">
            <a:extLst>
              <a:ext uri="{FF2B5EF4-FFF2-40B4-BE49-F238E27FC236}">
                <a16:creationId xmlns:a16="http://schemas.microsoft.com/office/drawing/2014/main" id="{CF4BBFD3-910E-4B0C-AE61-A3A446358E40}"/>
              </a:ext>
            </a:extLst>
          </p:cNvPr>
          <p:cNvCxnSpPr/>
          <p:nvPr/>
        </p:nvCxnSpPr>
        <p:spPr>
          <a:xfrm>
            <a:off x="6248400" y="2800350"/>
            <a:ext cx="12287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E5CB87-6EFC-4A69-BE26-246011200268}"/>
              </a:ext>
            </a:extLst>
          </p:cNvPr>
          <p:cNvCxnSpPr>
            <a:cxnSpLocks/>
          </p:cNvCxnSpPr>
          <p:nvPr/>
        </p:nvCxnSpPr>
        <p:spPr>
          <a:xfrm>
            <a:off x="7467600" y="2819400"/>
            <a:ext cx="0" cy="2322708"/>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A103EC-85F8-EB3B-82ED-CDC1E7272FFA}"/>
              </a:ext>
            </a:extLst>
          </p:cNvPr>
          <p:cNvSpPr/>
          <p:nvPr/>
        </p:nvSpPr>
        <p:spPr>
          <a:xfrm rot="772169">
            <a:off x="5716576" y="1110324"/>
            <a:ext cx="3733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 Golden Nugget</a:t>
            </a:r>
          </a:p>
        </p:txBody>
      </p:sp>
    </p:spTree>
    <p:extLst>
      <p:ext uri="{BB962C8B-B14F-4D97-AF65-F5344CB8AC3E}">
        <p14:creationId xmlns:p14="http://schemas.microsoft.com/office/powerpoint/2010/main" val="2885245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DE3EDC-8686-004A-D773-5DDBB7F14D7F}"/>
              </a:ext>
            </a:extLst>
          </p:cNvPr>
          <p:cNvSpPr/>
          <p:nvPr/>
        </p:nvSpPr>
        <p:spPr>
          <a:xfrm>
            <a:off x="652743" y="1676400"/>
            <a:ext cx="38100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5020738" y="2243937"/>
            <a:ext cx="6764863" cy="1839005"/>
          </a:xfrm>
        </p:spPr>
        <p:txBody>
          <a:bodyPr/>
          <a:lstStyle/>
          <a:p>
            <a:pPr eaLnBrk="1" hangingPunct="1">
              <a:defRPr/>
            </a:pPr>
            <a:r>
              <a:rPr lang="en-US" dirty="0">
                <a:latin typeface="Arial" panose="020B0604020202020204" pitchFamily="34" charset="0"/>
                <a:cs typeface="Arial" panose="020B0604020202020204" pitchFamily="34" charset="0"/>
              </a:rPr>
              <a:t>Green Belt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Tollgate Review</a:t>
            </a:r>
          </a:p>
        </p:txBody>
      </p:sp>
      <p:sp>
        <p:nvSpPr>
          <p:cNvPr id="4" name="Subtitle 3"/>
          <p:cNvSpPr>
            <a:spLocks noGrp="1"/>
          </p:cNvSpPr>
          <p:nvPr>
            <p:ph type="subTitle" idx="4294967295"/>
          </p:nvPr>
        </p:nvSpPr>
        <p:spPr>
          <a:xfrm>
            <a:off x="5057314" y="3595849"/>
            <a:ext cx="4576943" cy="276999"/>
          </a:xfrm>
        </p:spPr>
        <p:txBody>
          <a:bodyPr/>
          <a:lstStyle/>
          <a:p>
            <a:pPr eaLnBrk="1" hangingPunct="1">
              <a:defRPr/>
            </a:pPr>
            <a:r>
              <a:rPr lang="en-US" dirty="0">
                <a:solidFill>
                  <a:srgbClr val="318841"/>
                </a:solidFill>
                <a:latin typeface="Arial" panose="020B0604020202020204" pitchFamily="34" charset="0"/>
                <a:cs typeface="Arial" panose="020B0604020202020204" pitchFamily="34" charset="0"/>
              </a:rPr>
              <a:t>Analyze Phase</a:t>
            </a:r>
          </a:p>
        </p:txBody>
      </p:sp>
      <p:pic>
        <p:nvPicPr>
          <p:cNvPr id="1026" name="Picture 2" descr="ASQ SSGB">
            <a:extLst>
              <a:ext uri="{FF2B5EF4-FFF2-40B4-BE49-F238E27FC236}">
                <a16:creationId xmlns:a16="http://schemas.microsoft.com/office/drawing/2014/main" id="{A383751E-65B7-C905-4731-89951449E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06453"/>
            <a:ext cx="3708401" cy="197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2261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a:xfrm>
            <a:off x="976543" y="100320"/>
            <a:ext cx="7399388" cy="529996"/>
          </a:xfrm>
        </p:spPr>
        <p:txBody>
          <a:bodyPr>
            <a:normAutofit fontScale="90000"/>
          </a:bodyPr>
          <a:lstStyle/>
          <a:p>
            <a:r>
              <a:rPr lang="en-US" dirty="0"/>
              <a:t>Overview of Analysis Phase Activities</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6" name="Content Placeholder 2">
            <a:extLst>
              <a:ext uri="{FF2B5EF4-FFF2-40B4-BE49-F238E27FC236}">
                <a16:creationId xmlns:a16="http://schemas.microsoft.com/office/drawing/2014/main" id="{4E3591EE-9789-45A6-83E0-19E8C6285D6C}"/>
              </a:ext>
            </a:extLst>
          </p:cNvPr>
          <p:cNvSpPr txBox="1">
            <a:spLocks/>
          </p:cNvSpPr>
          <p:nvPr/>
        </p:nvSpPr>
        <p:spPr>
          <a:xfrm>
            <a:off x="457200" y="1447801"/>
            <a:ext cx="4240924" cy="4419600"/>
          </a:xfrm>
          <a:prstGeom prst="rect">
            <a:avLst/>
          </a:prstGeom>
        </p:spPr>
        <p:txBody>
          <a:bodyPr>
            <a:normAutofit fontScale="77500" lnSpcReduction="20000"/>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endParaRPr lang="en-US" sz="2400" dirty="0">
              <a:solidFill>
                <a:schemeClr val="tx1"/>
              </a:solidFill>
              <a:latin typeface="Arial" panose="020B0604020202020204" pitchFamily="34" charset="0"/>
              <a:cs typeface="Arial" panose="020B0604020202020204" pitchFamily="34" charset="0"/>
            </a:endParaRPr>
          </a:p>
          <a:p>
            <a:pPr marL="285750" indent="-285750" fontAlgn="auto">
              <a:spcAft>
                <a:spcPts val="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Feature Engineering</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Brainstorming</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Feature hypothesis</a:t>
            </a:r>
          </a:p>
          <a:p>
            <a:pPr marL="539109" lvl="2" indent="-285750" fontAlgn="auto">
              <a:spcAft>
                <a:spcPts val="0"/>
              </a:spcAft>
            </a:pPr>
            <a:endParaRPr lang="en-US" sz="2000" dirty="0">
              <a:solidFill>
                <a:schemeClr val="tx1"/>
              </a:solidFill>
              <a:latin typeface="Arial" panose="020B0604020202020204" pitchFamily="34" charset="0"/>
              <a:cs typeface="Arial" panose="020B0604020202020204" pitchFamily="34" charset="0"/>
            </a:endParaRPr>
          </a:p>
          <a:p>
            <a:pPr marL="285750" indent="-285750" fontAlgn="auto">
              <a:spcAft>
                <a:spcPts val="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Data cleansing: </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Data set integration</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Cleansing</a:t>
            </a:r>
          </a:p>
          <a:p>
            <a:pPr fontAlgn="auto">
              <a:spcAft>
                <a:spcPts val="0"/>
              </a:spcAft>
            </a:pPr>
            <a:endParaRPr lang="en-US" sz="2400" dirty="0">
              <a:solidFill>
                <a:schemeClr val="tx1"/>
              </a:solidFill>
              <a:latin typeface="Arial" panose="020B0604020202020204" pitchFamily="34" charset="0"/>
              <a:cs typeface="Arial" panose="020B0604020202020204" pitchFamily="34" charset="0"/>
            </a:endParaRPr>
          </a:p>
          <a:p>
            <a:pPr marL="285750" indent="-285750" fontAlgn="auto">
              <a:spcAft>
                <a:spcPts val="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Model fitting</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Feature testing and selection</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Model testing and evaluation</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Feature selection</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Model selection</a:t>
            </a:r>
          </a:p>
          <a:p>
            <a:pPr marL="539109" lvl="2" indent="-285750" fontAlgn="auto">
              <a:spcAft>
                <a:spcPts val="0"/>
              </a:spcAft>
            </a:pPr>
            <a:endParaRPr lang="en-US" sz="2000" b="0" dirty="0">
              <a:solidFill>
                <a:schemeClr val="tx1"/>
              </a:solidFill>
              <a:latin typeface="Arial" panose="020B0604020202020204" pitchFamily="34" charset="0"/>
              <a:cs typeface="Arial" panose="020B0604020202020204" pitchFamily="34" charset="0"/>
            </a:endParaRPr>
          </a:p>
          <a:p>
            <a:pPr marL="285750" lvl="1"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Note: will not utilize Ensemble Learning in this case</a:t>
            </a:r>
          </a:p>
          <a:p>
            <a:pPr marL="539109" lvl="2" indent="-285750" fontAlgn="auto">
              <a:spcAft>
                <a:spcPts val="0"/>
              </a:spcAft>
            </a:pPr>
            <a:endParaRPr lang="en-US" sz="2000" dirty="0">
              <a:solidFill>
                <a:schemeClr val="tx1"/>
              </a:solidFill>
              <a:latin typeface="Arial" panose="020B0604020202020204" pitchFamily="34" charset="0"/>
              <a:cs typeface="Arial" panose="020B0604020202020204" pitchFamily="34" charset="0"/>
            </a:endParaRPr>
          </a:p>
          <a:p>
            <a:pPr marL="285750" lvl="1" indent="-285750" fontAlgn="auto">
              <a:spcAft>
                <a:spcPts val="0"/>
              </a:spcAft>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pic>
        <p:nvPicPr>
          <p:cNvPr id="12" name="Picture 11">
            <a:extLst>
              <a:ext uri="{FF2B5EF4-FFF2-40B4-BE49-F238E27FC236}">
                <a16:creationId xmlns:a16="http://schemas.microsoft.com/office/drawing/2014/main" id="{26012036-B500-4E46-A9BF-47F4C0D97842}"/>
              </a:ext>
            </a:extLst>
          </p:cNvPr>
          <p:cNvPicPr>
            <a:picLocks noChangeAspect="1"/>
          </p:cNvPicPr>
          <p:nvPr/>
        </p:nvPicPr>
        <p:blipFill>
          <a:blip r:embed="rId2"/>
          <a:stretch>
            <a:fillRect/>
          </a:stretch>
        </p:blipFill>
        <p:spPr>
          <a:xfrm>
            <a:off x="4676237" y="1633385"/>
            <a:ext cx="7169517" cy="4234016"/>
          </a:xfrm>
          <a:prstGeom prst="rect">
            <a:avLst/>
          </a:prstGeom>
        </p:spPr>
      </p:pic>
    </p:spTree>
    <p:extLst>
      <p:ext uri="{BB962C8B-B14F-4D97-AF65-F5344CB8AC3E}">
        <p14:creationId xmlns:p14="http://schemas.microsoft.com/office/powerpoint/2010/main" val="326393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a:xfrm>
            <a:off x="976543" y="100320"/>
            <a:ext cx="8364010" cy="529996"/>
          </a:xfrm>
        </p:spPr>
        <p:txBody>
          <a:bodyPr/>
          <a:lstStyle/>
          <a:p>
            <a:r>
              <a:rPr lang="en-US" dirty="0"/>
              <a:t>Data cleansing and transformation</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graphicFrame>
        <p:nvGraphicFramePr>
          <p:cNvPr id="6" name="Table 5">
            <a:extLst>
              <a:ext uri="{FF2B5EF4-FFF2-40B4-BE49-F238E27FC236}">
                <a16:creationId xmlns:a16="http://schemas.microsoft.com/office/drawing/2014/main" id="{AA96F3A3-25AC-47F0-A909-2BB9F8AE654B}"/>
              </a:ext>
            </a:extLst>
          </p:cNvPr>
          <p:cNvGraphicFramePr>
            <a:graphicFrameLocks noGrp="1"/>
          </p:cNvGraphicFramePr>
          <p:nvPr/>
        </p:nvGraphicFramePr>
        <p:xfrm>
          <a:off x="527940" y="1326416"/>
          <a:ext cx="11094340" cy="7396876"/>
        </p:xfrm>
        <a:graphic>
          <a:graphicData uri="http://schemas.openxmlformats.org/drawingml/2006/table">
            <a:tbl>
              <a:tblPr firstRow="1" bandRow="1">
                <a:tableStyleId>{073A0DAA-6AF3-43AB-8588-CEC1D06C72B9}</a:tableStyleId>
              </a:tblPr>
              <a:tblGrid>
                <a:gridCol w="1591417">
                  <a:extLst>
                    <a:ext uri="{9D8B030D-6E8A-4147-A177-3AD203B41FA5}">
                      <a16:colId xmlns:a16="http://schemas.microsoft.com/office/drawing/2014/main" val="874468759"/>
                    </a:ext>
                  </a:extLst>
                </a:gridCol>
                <a:gridCol w="2845750">
                  <a:extLst>
                    <a:ext uri="{9D8B030D-6E8A-4147-A177-3AD203B41FA5}">
                      <a16:colId xmlns:a16="http://schemas.microsoft.com/office/drawing/2014/main" val="4148692621"/>
                    </a:ext>
                  </a:extLst>
                </a:gridCol>
                <a:gridCol w="3384134">
                  <a:extLst>
                    <a:ext uri="{9D8B030D-6E8A-4147-A177-3AD203B41FA5}">
                      <a16:colId xmlns:a16="http://schemas.microsoft.com/office/drawing/2014/main" val="223758355"/>
                    </a:ext>
                  </a:extLst>
                </a:gridCol>
                <a:gridCol w="3273039">
                  <a:extLst>
                    <a:ext uri="{9D8B030D-6E8A-4147-A177-3AD203B41FA5}">
                      <a16:colId xmlns:a16="http://schemas.microsoft.com/office/drawing/2014/main" val="1304074443"/>
                    </a:ext>
                  </a:extLst>
                </a:gridCol>
              </a:tblGrid>
              <a:tr h="996076">
                <a:tc>
                  <a:txBody>
                    <a:bodyPr/>
                    <a:lstStyle/>
                    <a:p>
                      <a:r>
                        <a:rPr lang="en-US" dirty="0"/>
                        <a:t>Data cleansing tasks</a:t>
                      </a:r>
                    </a:p>
                  </a:txBody>
                  <a:tcPr/>
                </a:tc>
                <a:tc>
                  <a:txBody>
                    <a:bodyPr/>
                    <a:lstStyle/>
                    <a:p>
                      <a:r>
                        <a:rPr lang="en-US" dirty="0"/>
                        <a:t>Description</a:t>
                      </a:r>
                    </a:p>
                  </a:txBody>
                  <a:tcPr/>
                </a:tc>
                <a:tc>
                  <a:txBody>
                    <a:bodyPr/>
                    <a:lstStyle/>
                    <a:p>
                      <a:r>
                        <a:rPr lang="en-US" dirty="0"/>
                        <a:t>Handling Approach</a:t>
                      </a:r>
                    </a:p>
                  </a:txBody>
                  <a:tcPr/>
                </a:tc>
                <a:tc>
                  <a:txBody>
                    <a:bodyPr/>
                    <a:lstStyle/>
                    <a:p>
                      <a:r>
                        <a:rPr lang="en-US" dirty="0"/>
                        <a:t>Examples</a:t>
                      </a:r>
                    </a:p>
                  </a:txBody>
                  <a:tcPr/>
                </a:tc>
                <a:extLst>
                  <a:ext uri="{0D108BD9-81ED-4DB2-BD59-A6C34878D82A}">
                    <a16:rowId xmlns:a16="http://schemas.microsoft.com/office/drawing/2014/main" val="1418890130"/>
                  </a:ext>
                </a:extLst>
              </a:tr>
              <a:tr h="996076">
                <a:tc>
                  <a:txBody>
                    <a:bodyPr/>
                    <a:lstStyle/>
                    <a:p>
                      <a:r>
                        <a:rPr lang="en-US" dirty="0"/>
                        <a:t>Column breakouts</a:t>
                      </a:r>
                    </a:p>
                  </a:txBody>
                  <a:tcPr/>
                </a:tc>
                <a:tc>
                  <a:txBody>
                    <a:bodyPr/>
                    <a:lstStyle/>
                    <a:p>
                      <a:r>
                        <a:rPr lang="en-US" dirty="0"/>
                        <a:t>Split features with more than 1 piece of information in a single cell.  (I.e. wholesaler ID and name in “</a:t>
                      </a:r>
                      <a:r>
                        <a:rPr lang="en-US" altLang="zh-CN" dirty="0"/>
                        <a:t>0030003454|</a:t>
                      </a:r>
                      <a:r>
                        <a:rPr lang="zh-CN" altLang="en-US" dirty="0"/>
                        <a:t>杭州近江食品市场锦达食品经营部</a:t>
                      </a:r>
                      <a:r>
                        <a:rPr lang="en-US" altLang="zh-CN" dirty="0"/>
                        <a:t>”)</a:t>
                      </a:r>
                      <a:endParaRPr lang="en-US" dirty="0"/>
                    </a:p>
                  </a:txBody>
                  <a:tcPr/>
                </a:tc>
                <a:tc>
                  <a:txBody>
                    <a:bodyPr/>
                    <a:lstStyle/>
                    <a:p>
                      <a:r>
                        <a:rPr lang="en-US" dirty="0"/>
                        <a:t>Python code for automatic detection and column breakout</a:t>
                      </a:r>
                    </a:p>
                  </a:txBody>
                  <a:tcPr/>
                </a:tc>
                <a:tc>
                  <a:txBody>
                    <a:bodyPr/>
                    <a:lstStyle/>
                    <a:p>
                      <a:r>
                        <a:rPr lang="en-US" dirty="0"/>
                        <a:t>POA </a:t>
                      </a:r>
                      <a:r>
                        <a:rPr lang="en-US" dirty="0" err="1"/>
                        <a:t>Datasource</a:t>
                      </a:r>
                      <a:r>
                        <a:rPr lang="en-US" dirty="0"/>
                        <a:t>: POA Code, Region, Area, Territory, Wholesaler</a:t>
                      </a:r>
                    </a:p>
                  </a:txBody>
                  <a:tcPr/>
                </a:tc>
                <a:extLst>
                  <a:ext uri="{0D108BD9-81ED-4DB2-BD59-A6C34878D82A}">
                    <a16:rowId xmlns:a16="http://schemas.microsoft.com/office/drawing/2014/main" val="3857278371"/>
                  </a:ext>
                </a:extLst>
              </a:tr>
              <a:tr h="996076">
                <a:tc>
                  <a:txBody>
                    <a:bodyPr/>
                    <a:lstStyle/>
                    <a:p>
                      <a:r>
                        <a:rPr lang="en-US" dirty="0"/>
                        <a:t>Missing data removal</a:t>
                      </a:r>
                    </a:p>
                  </a:txBody>
                  <a:tcPr/>
                </a:tc>
                <a:tc>
                  <a:txBody>
                    <a:bodyPr/>
                    <a:lstStyle/>
                    <a:p>
                      <a:r>
                        <a:rPr lang="en-US" dirty="0"/>
                        <a:t>Features with missing IDs are removed from the dataset.  (I.e. 3 of 7k records missing a POA code)</a:t>
                      </a:r>
                    </a:p>
                  </a:txBody>
                  <a:tcPr/>
                </a:tc>
                <a:tc>
                  <a:txBody>
                    <a:bodyPr/>
                    <a:lstStyle/>
                    <a:p>
                      <a:pPr marL="0" marR="0" lvl="0" indent="0" algn="l" defTabSz="651494" rtl="0" eaLnBrk="1" fontAlgn="auto" latinLnBrk="0" hangingPunct="1">
                        <a:lnSpc>
                          <a:spcPct val="100000"/>
                        </a:lnSpc>
                        <a:spcBef>
                          <a:spcPts val="0"/>
                        </a:spcBef>
                        <a:spcAft>
                          <a:spcPts val="0"/>
                        </a:spcAft>
                        <a:buClrTx/>
                        <a:buSzTx/>
                        <a:buFontTx/>
                        <a:buNone/>
                        <a:tabLst/>
                        <a:defRPr/>
                      </a:pPr>
                      <a:r>
                        <a:rPr lang="en-US" dirty="0"/>
                        <a:t>Python code for automatic detection and removal</a:t>
                      </a:r>
                    </a:p>
                    <a:p>
                      <a:endParaRPr lang="en-US" dirty="0"/>
                    </a:p>
                  </a:txBody>
                  <a:tcPr/>
                </a:tc>
                <a:tc>
                  <a:txBody>
                    <a:bodyPr/>
                    <a:lstStyle/>
                    <a:p>
                      <a:r>
                        <a:rPr lang="en-US" dirty="0"/>
                        <a:t>POA Code</a:t>
                      </a:r>
                    </a:p>
                    <a:p>
                      <a:r>
                        <a:rPr lang="en-US" dirty="0"/>
                        <a:t>Miss matches between Inspection/Issue data list and POA list</a:t>
                      </a:r>
                    </a:p>
                    <a:p>
                      <a:r>
                        <a:rPr lang="en-US" dirty="0"/>
                        <a:t>Regions missing either non/compliant</a:t>
                      </a:r>
                    </a:p>
                  </a:txBody>
                  <a:tcPr/>
                </a:tc>
                <a:extLst>
                  <a:ext uri="{0D108BD9-81ED-4DB2-BD59-A6C34878D82A}">
                    <a16:rowId xmlns:a16="http://schemas.microsoft.com/office/drawing/2014/main" val="2851241543"/>
                  </a:ext>
                </a:extLst>
              </a:tr>
              <a:tr h="996076">
                <a:tc>
                  <a:txBody>
                    <a:bodyPr/>
                    <a:lstStyle/>
                    <a:p>
                      <a:r>
                        <a:rPr lang="en-US" dirty="0"/>
                        <a:t>Anomaly removal</a:t>
                      </a:r>
                    </a:p>
                  </a:txBody>
                  <a:tcPr/>
                </a:tc>
                <a:tc>
                  <a:txBody>
                    <a:bodyPr/>
                    <a:lstStyle/>
                    <a:p>
                      <a:pPr marL="0" marR="0" lvl="0" indent="0" algn="l" defTabSz="651494" rtl="0" eaLnBrk="1" fontAlgn="auto" latinLnBrk="0" hangingPunct="1">
                        <a:lnSpc>
                          <a:spcPct val="100000"/>
                        </a:lnSpc>
                        <a:spcBef>
                          <a:spcPts val="0"/>
                        </a:spcBef>
                        <a:spcAft>
                          <a:spcPts val="0"/>
                        </a:spcAft>
                        <a:buClrTx/>
                        <a:buSzTx/>
                        <a:buFontTx/>
                        <a:buNone/>
                        <a:tabLst/>
                        <a:defRPr/>
                      </a:pPr>
                      <a:r>
                        <a:rPr lang="en-US" dirty="0"/>
                        <a:t>Using business expertise to identify situations which do not normally happen and should not be considered in the machine learning process</a:t>
                      </a:r>
                    </a:p>
                  </a:txBody>
                  <a:tcPr/>
                </a:tc>
                <a:tc>
                  <a:txBody>
                    <a:bodyPr/>
                    <a:lstStyle/>
                    <a:p>
                      <a:r>
                        <a:rPr lang="en-US" dirty="0"/>
                        <a:t>Manual adjustments on a case by case basis</a:t>
                      </a:r>
                    </a:p>
                  </a:txBody>
                  <a:tcPr/>
                </a:tc>
                <a:tc>
                  <a:txBody>
                    <a:bodyPr/>
                    <a:lstStyle/>
                    <a:p>
                      <a:r>
                        <a:rPr lang="en-US" dirty="0"/>
                        <a:t>Harbin case in 2016</a:t>
                      </a:r>
                    </a:p>
                    <a:p>
                      <a:r>
                        <a:rPr lang="en-US" dirty="0"/>
                        <a:t>Mudanjiang case in 2017</a:t>
                      </a:r>
                    </a:p>
                  </a:txBody>
                  <a:tcPr/>
                </a:tc>
                <a:extLst>
                  <a:ext uri="{0D108BD9-81ED-4DB2-BD59-A6C34878D82A}">
                    <a16:rowId xmlns:a16="http://schemas.microsoft.com/office/drawing/2014/main" val="818522237"/>
                  </a:ext>
                </a:extLst>
              </a:tr>
              <a:tr h="996076">
                <a:tc>
                  <a:txBody>
                    <a:bodyPr/>
                    <a:lstStyle/>
                    <a:p>
                      <a:r>
                        <a:rPr lang="en-US" dirty="0"/>
                        <a:t>Data entry mistakes</a:t>
                      </a:r>
                    </a:p>
                  </a:txBody>
                  <a:tcPr/>
                </a:tc>
                <a:tc>
                  <a:txBody>
                    <a:bodyPr/>
                    <a:lstStyle/>
                    <a:p>
                      <a:r>
                        <a:rPr lang="en-US" dirty="0"/>
                        <a:t>Manual data entry leads to poor quality information</a:t>
                      </a:r>
                    </a:p>
                  </a:txBody>
                  <a:tcPr/>
                </a:tc>
                <a:tc>
                  <a:txBody>
                    <a:bodyPr/>
                    <a:lstStyle/>
                    <a:p>
                      <a:pPr marL="0" marR="0" lvl="0" indent="0" algn="l" defTabSz="651494" rtl="0" eaLnBrk="1" fontAlgn="auto" latinLnBrk="0" hangingPunct="1">
                        <a:lnSpc>
                          <a:spcPct val="100000"/>
                        </a:lnSpc>
                        <a:spcBef>
                          <a:spcPts val="0"/>
                        </a:spcBef>
                        <a:spcAft>
                          <a:spcPts val="0"/>
                        </a:spcAft>
                        <a:buClrTx/>
                        <a:buSzTx/>
                        <a:buFontTx/>
                        <a:buNone/>
                        <a:tabLst/>
                        <a:defRPr/>
                      </a:pPr>
                      <a:r>
                        <a:rPr lang="en-US" dirty="0"/>
                        <a:t>Python code for automatic detection and adjustment or removal</a:t>
                      </a:r>
                    </a:p>
                    <a:p>
                      <a:endParaRPr lang="en-US" dirty="0"/>
                    </a:p>
                  </a:txBody>
                  <a:tcPr/>
                </a:tc>
                <a:tc>
                  <a:txBody>
                    <a:bodyPr/>
                    <a:lstStyle/>
                    <a:p>
                      <a:r>
                        <a:rPr lang="en-US" dirty="0"/>
                        <a:t>Most of POA Inspection/Issue lists have data entry mistakes in each column</a:t>
                      </a:r>
                    </a:p>
                  </a:txBody>
                  <a:tcPr/>
                </a:tc>
                <a:extLst>
                  <a:ext uri="{0D108BD9-81ED-4DB2-BD59-A6C34878D82A}">
                    <a16:rowId xmlns:a16="http://schemas.microsoft.com/office/drawing/2014/main" val="1286988435"/>
                  </a:ext>
                </a:extLst>
              </a:tr>
            </a:tbl>
          </a:graphicData>
        </a:graphic>
      </p:graphicFrame>
    </p:spTree>
    <p:extLst>
      <p:ext uri="{BB962C8B-B14F-4D97-AF65-F5344CB8AC3E}">
        <p14:creationId xmlns:p14="http://schemas.microsoft.com/office/powerpoint/2010/main" val="1942847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Cleaning Example - </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pic>
        <p:nvPicPr>
          <p:cNvPr id="7" name="Picture 6">
            <a:extLst>
              <a:ext uri="{FF2B5EF4-FFF2-40B4-BE49-F238E27FC236}">
                <a16:creationId xmlns:a16="http://schemas.microsoft.com/office/drawing/2014/main" id="{5F327E0B-0A46-4F8A-B621-F8A5D524F0A3}"/>
              </a:ext>
            </a:extLst>
          </p:cNvPr>
          <p:cNvPicPr>
            <a:picLocks noChangeAspect="1"/>
          </p:cNvPicPr>
          <p:nvPr/>
        </p:nvPicPr>
        <p:blipFill>
          <a:blip r:embed="rId2"/>
          <a:stretch>
            <a:fillRect/>
          </a:stretch>
        </p:blipFill>
        <p:spPr>
          <a:xfrm>
            <a:off x="6096000" y="1995863"/>
            <a:ext cx="5245550" cy="3556669"/>
          </a:xfrm>
          <a:prstGeom prst="rect">
            <a:avLst/>
          </a:prstGeom>
        </p:spPr>
      </p:pic>
      <p:sp>
        <p:nvSpPr>
          <p:cNvPr id="16" name="TextBox 15">
            <a:extLst>
              <a:ext uri="{FF2B5EF4-FFF2-40B4-BE49-F238E27FC236}">
                <a16:creationId xmlns:a16="http://schemas.microsoft.com/office/drawing/2014/main" id="{028F4237-B62E-4C6B-AA7E-C1AACD83AE0E}"/>
              </a:ext>
            </a:extLst>
          </p:cNvPr>
          <p:cNvSpPr txBox="1"/>
          <p:nvPr/>
        </p:nvSpPr>
        <p:spPr>
          <a:xfrm>
            <a:off x="6313607" y="1536519"/>
            <a:ext cx="5531308" cy="276999"/>
          </a:xfrm>
          <a:prstGeom prst="rect">
            <a:avLst/>
          </a:prstGeom>
          <a:noFill/>
        </p:spPr>
        <p:txBody>
          <a:bodyPr wrap="square" rtlCol="0">
            <a:spAutoFit/>
          </a:bodyPr>
          <a:lstStyle/>
          <a:p>
            <a:r>
              <a:rPr lang="en-US" sz="1200" dirty="0">
                <a:solidFill>
                  <a:schemeClr val="bg1">
                    <a:lumMod val="65000"/>
                  </a:schemeClr>
                </a:solidFill>
              </a:rPr>
              <a:t>MUDAN JIANG ANOMALOUS COMPLIANT INSPECTIONS 2017</a:t>
            </a:r>
          </a:p>
        </p:txBody>
      </p:sp>
      <p:sp>
        <p:nvSpPr>
          <p:cNvPr id="11" name="Rectangle 10">
            <a:extLst>
              <a:ext uri="{FF2B5EF4-FFF2-40B4-BE49-F238E27FC236}">
                <a16:creationId xmlns:a16="http://schemas.microsoft.com/office/drawing/2014/main" id="{D21275DF-4ECD-450B-BEA9-8F3E93E8BFC1}"/>
              </a:ext>
            </a:extLst>
          </p:cNvPr>
          <p:cNvSpPr/>
          <p:nvPr/>
        </p:nvSpPr>
        <p:spPr>
          <a:xfrm>
            <a:off x="5657316" y="1247686"/>
            <a:ext cx="6289705" cy="465745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B931E50-7F44-4FFA-8D30-D2A1E9064E0C}"/>
              </a:ext>
            </a:extLst>
          </p:cNvPr>
          <p:cNvSpPr/>
          <p:nvPr/>
        </p:nvSpPr>
        <p:spPr>
          <a:xfrm>
            <a:off x="850450" y="1247686"/>
            <a:ext cx="3677586" cy="4524315"/>
          </a:xfrm>
          <a:prstGeom prst="rect">
            <a:avLst/>
          </a:prstGeom>
        </p:spPr>
        <p:txBody>
          <a:bodyPr wrap="square">
            <a:spAutoFit/>
          </a:bodyPr>
          <a:lstStyle/>
          <a:p>
            <a:r>
              <a:rPr lang="en-US" sz="1600" dirty="0" err="1"/>
              <a:t>Mudan</a:t>
            </a:r>
            <a:r>
              <a:rPr lang="en-US" sz="1600" dirty="0"/>
              <a:t> Jiang Anomaly</a:t>
            </a:r>
          </a:p>
          <a:p>
            <a:endParaRPr lang="en-US" sz="1600" b="0" dirty="0"/>
          </a:p>
          <a:p>
            <a:pPr marL="342900" indent="-342900">
              <a:buFontTx/>
              <a:buAutoNum type="arabicPeriod"/>
            </a:pPr>
            <a:r>
              <a:rPr lang="en-US" sz="1600" b="0" dirty="0"/>
              <a:t>Discovery – modelling team identifies anomaly in </a:t>
            </a:r>
            <a:r>
              <a:rPr lang="en-US" sz="1600" b="0" dirty="0" err="1"/>
              <a:t>Mudan</a:t>
            </a:r>
            <a:r>
              <a:rPr lang="en-US" sz="1600" b="0" dirty="0"/>
              <a:t> Jiang province where there was an extra ordinary increase in compliant cases</a:t>
            </a:r>
          </a:p>
          <a:p>
            <a:pPr marL="342900" indent="-342900">
              <a:buAutoNum type="arabicPeriod"/>
            </a:pPr>
            <a:endParaRPr lang="en-US" sz="1600" b="0" dirty="0"/>
          </a:p>
          <a:p>
            <a:pPr marL="342900" indent="-342900">
              <a:buAutoNum type="arabicPeriod"/>
            </a:pPr>
            <a:r>
              <a:rPr lang="en-US" sz="1600" b="0" dirty="0"/>
              <a:t>Approach – anomaly questioned in weekly project status.  Function team explains this was a solitary instance where each POC individually needed an individual POA (normally can be grouped).</a:t>
            </a:r>
          </a:p>
          <a:p>
            <a:pPr marL="342900" indent="-342900">
              <a:buAutoNum type="arabicPeriod"/>
            </a:pPr>
            <a:endParaRPr lang="en-US" sz="1600" b="0" dirty="0"/>
          </a:p>
          <a:p>
            <a:pPr marL="342900" indent="-342900">
              <a:buAutoNum type="arabicPeriod"/>
            </a:pPr>
            <a:r>
              <a:rPr lang="en-US" sz="1600" b="0" dirty="0"/>
              <a:t>Mitigation – Modelling team asked to remove these POAs from analysis.</a:t>
            </a:r>
          </a:p>
        </p:txBody>
      </p:sp>
      <p:sp>
        <p:nvSpPr>
          <p:cNvPr id="12" name="Rectangle 11">
            <a:extLst>
              <a:ext uri="{FF2B5EF4-FFF2-40B4-BE49-F238E27FC236}">
                <a16:creationId xmlns:a16="http://schemas.microsoft.com/office/drawing/2014/main" id="{4548AE7D-125F-46D4-AE04-5FC8B40F009E}"/>
              </a:ext>
            </a:extLst>
          </p:cNvPr>
          <p:cNvSpPr/>
          <p:nvPr/>
        </p:nvSpPr>
        <p:spPr>
          <a:xfrm>
            <a:off x="7899067" y="2157225"/>
            <a:ext cx="402504" cy="2852926"/>
          </a:xfrm>
          <a:prstGeom prst="rect">
            <a:avLst/>
          </a:prstGeom>
          <a:solidFill>
            <a:schemeClr val="bg2">
              <a:lumMod val="50000"/>
              <a:lumOff val="50000"/>
              <a:alpha val="50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1531EC-FA74-49B5-9CEF-D36DED5F39C0}"/>
              </a:ext>
            </a:extLst>
          </p:cNvPr>
          <p:cNvSpPr/>
          <p:nvPr/>
        </p:nvSpPr>
        <p:spPr>
          <a:xfrm>
            <a:off x="5762091" y="5451374"/>
            <a:ext cx="402504" cy="364048"/>
          </a:xfrm>
          <a:prstGeom prst="rect">
            <a:avLst/>
          </a:prstGeom>
          <a:solidFill>
            <a:schemeClr val="bg2">
              <a:lumMod val="50000"/>
              <a:lumOff val="50000"/>
              <a:alpha val="50000"/>
            </a:schemeClr>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FD2423-2E14-4220-BE48-AA4F249E8B73}"/>
              </a:ext>
            </a:extLst>
          </p:cNvPr>
          <p:cNvSpPr/>
          <p:nvPr/>
        </p:nvSpPr>
        <p:spPr>
          <a:xfrm>
            <a:off x="6205149" y="5510391"/>
            <a:ext cx="780983" cy="261610"/>
          </a:xfrm>
          <a:prstGeom prst="rect">
            <a:avLst/>
          </a:prstGeom>
        </p:spPr>
        <p:txBody>
          <a:bodyPr wrap="none">
            <a:spAutoFit/>
          </a:bodyPr>
          <a:lstStyle/>
          <a:p>
            <a:r>
              <a:rPr lang="en-US" sz="1100" dirty="0">
                <a:solidFill>
                  <a:schemeClr val="bg1">
                    <a:lumMod val="65000"/>
                  </a:schemeClr>
                </a:solidFill>
              </a:rPr>
              <a:t>Anomaly</a:t>
            </a:r>
          </a:p>
        </p:txBody>
      </p:sp>
    </p:spTree>
    <p:extLst>
      <p:ext uri="{BB962C8B-B14F-4D97-AF65-F5344CB8AC3E}">
        <p14:creationId xmlns:p14="http://schemas.microsoft.com/office/powerpoint/2010/main" val="2305978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Modelling software and type</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0" name="Rectangle 9">
            <a:extLst>
              <a:ext uri="{FF2B5EF4-FFF2-40B4-BE49-F238E27FC236}">
                <a16:creationId xmlns:a16="http://schemas.microsoft.com/office/drawing/2014/main" id="{9D576E9B-6F63-435C-99BC-5C262C250F41}"/>
              </a:ext>
            </a:extLst>
          </p:cNvPr>
          <p:cNvSpPr/>
          <p:nvPr/>
        </p:nvSpPr>
        <p:spPr>
          <a:xfrm>
            <a:off x="564693" y="3429000"/>
            <a:ext cx="5178732" cy="23658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Description: </a:t>
            </a:r>
          </a:p>
          <a:p>
            <a:endParaRPr lang="en-US" b="0" dirty="0">
              <a:solidFill>
                <a:schemeClr val="tx1"/>
              </a:solidFill>
            </a:endParaRPr>
          </a:p>
          <a:p>
            <a:r>
              <a:rPr lang="en-US" b="0" dirty="0">
                <a:solidFill>
                  <a:schemeClr val="tx1"/>
                </a:solidFill>
              </a:rPr>
              <a:t>XG Boost</a:t>
            </a:r>
            <a:r>
              <a:rPr lang="en-US" dirty="0">
                <a:solidFill>
                  <a:schemeClr val="tx1"/>
                </a:solidFill>
              </a:rPr>
              <a:t> </a:t>
            </a:r>
            <a:r>
              <a:rPr lang="en-US" b="0" dirty="0">
                <a:solidFill>
                  <a:schemeClr val="tx1"/>
                </a:solidFill>
              </a:rPr>
              <a:t>is an open source software library which provides the gradient boosting decision tree framework for Python, R, and other modelling software.  </a:t>
            </a:r>
          </a:p>
          <a:p>
            <a:endParaRPr lang="en-US" b="0" dirty="0">
              <a:solidFill>
                <a:schemeClr val="tx1"/>
              </a:solidFill>
            </a:endParaRPr>
          </a:p>
          <a:p>
            <a:r>
              <a:rPr lang="en-US" b="0" dirty="0">
                <a:solidFill>
                  <a:schemeClr val="tx1"/>
                </a:solidFill>
              </a:rPr>
              <a:t>Python is the platform which runs the </a:t>
            </a:r>
            <a:r>
              <a:rPr lang="en-US" b="0" dirty="0" err="1">
                <a:solidFill>
                  <a:schemeClr val="tx1"/>
                </a:solidFill>
              </a:rPr>
              <a:t>XGBoost</a:t>
            </a:r>
            <a:r>
              <a:rPr lang="en-US" b="0" dirty="0">
                <a:solidFill>
                  <a:schemeClr val="tx1"/>
                </a:solidFill>
              </a:rPr>
              <a:t> library.</a:t>
            </a:r>
          </a:p>
        </p:txBody>
      </p:sp>
      <p:pic>
        <p:nvPicPr>
          <p:cNvPr id="13" name="Picture 12">
            <a:extLst>
              <a:ext uri="{FF2B5EF4-FFF2-40B4-BE49-F238E27FC236}">
                <a16:creationId xmlns:a16="http://schemas.microsoft.com/office/drawing/2014/main" id="{466F1750-5B7C-4EF7-A288-3D013D1D1C3F}"/>
              </a:ext>
            </a:extLst>
          </p:cNvPr>
          <p:cNvPicPr>
            <a:picLocks noChangeAspect="1"/>
          </p:cNvPicPr>
          <p:nvPr/>
        </p:nvPicPr>
        <p:blipFill>
          <a:blip r:embed="rId2"/>
          <a:stretch>
            <a:fillRect/>
          </a:stretch>
        </p:blipFill>
        <p:spPr>
          <a:xfrm>
            <a:off x="6095999" y="1786858"/>
            <a:ext cx="5531308" cy="1685055"/>
          </a:xfrm>
          <a:prstGeom prst="rect">
            <a:avLst/>
          </a:prstGeom>
        </p:spPr>
      </p:pic>
      <p:sp>
        <p:nvSpPr>
          <p:cNvPr id="14" name="Rectangle 13">
            <a:extLst>
              <a:ext uri="{FF2B5EF4-FFF2-40B4-BE49-F238E27FC236}">
                <a16:creationId xmlns:a16="http://schemas.microsoft.com/office/drawing/2014/main" id="{BD602B11-A274-4583-AB22-D0252F4E1940}"/>
              </a:ext>
            </a:extLst>
          </p:cNvPr>
          <p:cNvSpPr/>
          <p:nvPr/>
        </p:nvSpPr>
        <p:spPr>
          <a:xfrm>
            <a:off x="6255745" y="3429000"/>
            <a:ext cx="5178732" cy="23658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Description: </a:t>
            </a:r>
          </a:p>
          <a:p>
            <a:endParaRPr lang="en-US" b="0" dirty="0">
              <a:solidFill>
                <a:schemeClr val="tx1"/>
              </a:solidFill>
            </a:endParaRPr>
          </a:p>
          <a:p>
            <a:r>
              <a:rPr lang="en-US" b="0" dirty="0">
                <a:solidFill>
                  <a:schemeClr val="tx1"/>
                </a:solidFill>
              </a:rPr>
              <a:t>A series of simple decision trees which learn off the weakness of previous decision trees to improve predictions in problem areas. It has gained much popularity and attention recently as it was the algorithm of choice for many winning teams of a number of machine learning competitions.  </a:t>
            </a:r>
          </a:p>
          <a:p>
            <a:endParaRPr lang="en-US" b="0" dirty="0">
              <a:solidFill>
                <a:schemeClr val="tx1"/>
              </a:solidFill>
            </a:endParaRPr>
          </a:p>
          <a:p>
            <a:r>
              <a:rPr lang="en-US" b="0" dirty="0">
                <a:solidFill>
                  <a:schemeClr val="tx1"/>
                </a:solidFill>
              </a:rPr>
              <a:t>It is a very strong initial model for providing a baseline performance level.</a:t>
            </a:r>
          </a:p>
        </p:txBody>
      </p:sp>
      <p:sp>
        <p:nvSpPr>
          <p:cNvPr id="15" name="TextBox 14">
            <a:extLst>
              <a:ext uri="{FF2B5EF4-FFF2-40B4-BE49-F238E27FC236}">
                <a16:creationId xmlns:a16="http://schemas.microsoft.com/office/drawing/2014/main" id="{A8C62EAA-3E45-4C5F-AD85-F32EBA3FFF47}"/>
              </a:ext>
            </a:extLst>
          </p:cNvPr>
          <p:cNvSpPr txBox="1"/>
          <p:nvPr/>
        </p:nvSpPr>
        <p:spPr>
          <a:xfrm>
            <a:off x="6168329" y="1601803"/>
            <a:ext cx="5531308" cy="353943"/>
          </a:xfrm>
          <a:prstGeom prst="rect">
            <a:avLst/>
          </a:prstGeom>
          <a:noFill/>
        </p:spPr>
        <p:txBody>
          <a:bodyPr wrap="square" rtlCol="0">
            <a:spAutoFit/>
          </a:bodyPr>
          <a:lstStyle/>
          <a:p>
            <a:r>
              <a:rPr lang="en-US" sz="1700" dirty="0">
                <a:solidFill>
                  <a:schemeClr val="bg1">
                    <a:lumMod val="50000"/>
                  </a:schemeClr>
                </a:solidFill>
              </a:rPr>
              <a:t>GRADIENT BOOSTED DECISION TREES PROCESS</a:t>
            </a:r>
          </a:p>
        </p:txBody>
      </p:sp>
      <p:pic>
        <p:nvPicPr>
          <p:cNvPr id="17" name="Picture 16">
            <a:extLst>
              <a:ext uri="{FF2B5EF4-FFF2-40B4-BE49-F238E27FC236}">
                <a16:creationId xmlns:a16="http://schemas.microsoft.com/office/drawing/2014/main" id="{C272E46D-84BB-44B8-8D7A-9374F7E94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68" y="1340412"/>
            <a:ext cx="2548515" cy="1715140"/>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9876ACCD-9A8D-4D1D-B0F6-36809CDE7145}"/>
              </a:ext>
            </a:extLst>
          </p:cNvPr>
          <p:cNvPicPr>
            <a:picLocks noChangeAspect="1"/>
          </p:cNvPicPr>
          <p:nvPr/>
        </p:nvPicPr>
        <p:blipFill rotWithShape="1">
          <a:blip r:embed="rId4">
            <a:extLst>
              <a:ext uri="{28A0092B-C50C-407E-A947-70E740481C1C}">
                <a14:useLocalDpi xmlns:a14="http://schemas.microsoft.com/office/drawing/2010/main" val="0"/>
              </a:ext>
            </a:extLst>
          </a:blip>
          <a:srcRect t="36316" b="40790"/>
          <a:stretch/>
        </p:blipFill>
        <p:spPr>
          <a:xfrm>
            <a:off x="2850182" y="1902849"/>
            <a:ext cx="3173487" cy="726536"/>
          </a:xfrm>
          <a:prstGeom prst="rect">
            <a:avLst/>
          </a:prstGeom>
        </p:spPr>
      </p:pic>
    </p:spTree>
    <p:extLst>
      <p:ext uri="{BB962C8B-B14F-4D97-AF65-F5344CB8AC3E}">
        <p14:creationId xmlns:p14="http://schemas.microsoft.com/office/powerpoint/2010/main" val="269270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7</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a:t>
            </a:r>
          </a:p>
        </p:txBody>
      </p:sp>
      <p:sp>
        <p:nvSpPr>
          <p:cNvPr id="3" name="TextBox 2">
            <a:extLst>
              <a:ext uri="{FF2B5EF4-FFF2-40B4-BE49-F238E27FC236}">
                <a16:creationId xmlns:a16="http://schemas.microsoft.com/office/drawing/2014/main" id="{556825B1-A2A0-ED50-7F31-23CDBE4A8B04}"/>
              </a:ext>
            </a:extLst>
          </p:cNvPr>
          <p:cNvSpPr txBox="1"/>
          <p:nvPr/>
        </p:nvSpPr>
        <p:spPr>
          <a:xfrm>
            <a:off x="9601200" y="6203270"/>
            <a:ext cx="6096000" cy="369332"/>
          </a:xfrm>
          <a:prstGeom prst="rect">
            <a:avLst/>
          </a:prstGeom>
          <a:noFill/>
        </p:spPr>
        <p:txBody>
          <a:bodyPr wrap="square">
            <a:spAutoFit/>
          </a:bodyPr>
          <a:lstStyle/>
          <a:p>
            <a:r>
              <a:rPr lang="en-US" dirty="0">
                <a:hlinkClick r:id="rId2"/>
              </a:rPr>
              <a:t>Full DSD click here</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882E403E-DDB8-ADFC-ADDB-690746F6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19" y="2249433"/>
            <a:ext cx="10590362" cy="1941567"/>
          </a:xfrm>
          <a:prstGeom prst="rect">
            <a:avLst/>
          </a:prstGeom>
        </p:spPr>
      </p:pic>
    </p:spTree>
    <p:extLst>
      <p:ext uri="{BB962C8B-B14F-4D97-AF65-F5344CB8AC3E}">
        <p14:creationId xmlns:p14="http://schemas.microsoft.com/office/powerpoint/2010/main" val="1647811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Feature evaluation process</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sp>
        <p:nvSpPr>
          <p:cNvPr id="6" name="Rectangle 5">
            <a:extLst>
              <a:ext uri="{FF2B5EF4-FFF2-40B4-BE49-F238E27FC236}">
                <a16:creationId xmlns:a16="http://schemas.microsoft.com/office/drawing/2014/main" id="{553CDD89-B8BF-4DC4-93B2-22F07188D7E1}"/>
              </a:ext>
            </a:extLst>
          </p:cNvPr>
          <p:cNvSpPr/>
          <p:nvPr/>
        </p:nvSpPr>
        <p:spPr>
          <a:xfrm>
            <a:off x="5710874" y="1393013"/>
            <a:ext cx="5909626" cy="635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XG Boost Feature Valuation Example</a:t>
            </a:r>
          </a:p>
        </p:txBody>
      </p:sp>
      <p:sp>
        <p:nvSpPr>
          <p:cNvPr id="12" name="Rectangle 11">
            <a:extLst>
              <a:ext uri="{FF2B5EF4-FFF2-40B4-BE49-F238E27FC236}">
                <a16:creationId xmlns:a16="http://schemas.microsoft.com/office/drawing/2014/main" id="{1E61DFA8-8C6C-4C97-8995-A55A6223E5E9}"/>
              </a:ext>
            </a:extLst>
          </p:cNvPr>
          <p:cNvSpPr/>
          <p:nvPr/>
        </p:nvSpPr>
        <p:spPr>
          <a:xfrm>
            <a:off x="6494868" y="2783880"/>
            <a:ext cx="1040679" cy="36697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Is wholesaler A,C or D?</a:t>
            </a:r>
          </a:p>
        </p:txBody>
      </p:sp>
      <p:sp>
        <p:nvSpPr>
          <p:cNvPr id="13" name="Rectangle 12">
            <a:extLst>
              <a:ext uri="{FF2B5EF4-FFF2-40B4-BE49-F238E27FC236}">
                <a16:creationId xmlns:a16="http://schemas.microsoft.com/office/drawing/2014/main" id="{8F678DBD-A252-44F9-AC69-732F5363631C}"/>
              </a:ext>
            </a:extLst>
          </p:cNvPr>
          <p:cNvSpPr/>
          <p:nvPr/>
        </p:nvSpPr>
        <p:spPr>
          <a:xfrm>
            <a:off x="5981346" y="3379826"/>
            <a:ext cx="728365" cy="366970"/>
          </a:xfrm>
          <a:prstGeom prst="rect">
            <a:avLst/>
          </a:prstGeom>
          <a:solidFill>
            <a:schemeClr val="accent6">
              <a:lumMod val="60000"/>
              <a:lumOff val="40000"/>
            </a:schemeClr>
          </a:solidFill>
          <a:ln>
            <a:solidFill>
              <a:srgbClr val="318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Compliant</a:t>
            </a:r>
          </a:p>
        </p:txBody>
      </p:sp>
      <p:cxnSp>
        <p:nvCxnSpPr>
          <p:cNvPr id="14" name="Straight Arrow Connector 13">
            <a:extLst>
              <a:ext uri="{FF2B5EF4-FFF2-40B4-BE49-F238E27FC236}">
                <a16:creationId xmlns:a16="http://schemas.microsoft.com/office/drawing/2014/main" id="{B15955E0-A5F4-4ECA-B25F-430F295D1CB1}"/>
              </a:ext>
            </a:extLst>
          </p:cNvPr>
          <p:cNvCxnSpPr>
            <a:cxnSpLocks/>
            <a:stCxn id="12" idx="2"/>
            <a:endCxn id="13" idx="0"/>
          </p:cNvCxnSpPr>
          <p:nvPr/>
        </p:nvCxnSpPr>
        <p:spPr>
          <a:xfrm flipH="1">
            <a:off x="6345529" y="3150850"/>
            <a:ext cx="669679" cy="2289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499E575-3813-4412-B4E9-DF6175046FBA}"/>
              </a:ext>
            </a:extLst>
          </p:cNvPr>
          <p:cNvSpPr/>
          <p:nvPr/>
        </p:nvSpPr>
        <p:spPr>
          <a:xfrm>
            <a:off x="7214418" y="3825859"/>
            <a:ext cx="728365" cy="366970"/>
          </a:xfrm>
          <a:prstGeom prst="rect">
            <a:avLst/>
          </a:prstGeom>
          <a:solidFill>
            <a:schemeClr val="bg2">
              <a:lumMod val="10000"/>
              <a:lumOff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Non-compliant</a:t>
            </a:r>
          </a:p>
        </p:txBody>
      </p:sp>
      <p:cxnSp>
        <p:nvCxnSpPr>
          <p:cNvPr id="23" name="Straight Arrow Connector 22">
            <a:extLst>
              <a:ext uri="{FF2B5EF4-FFF2-40B4-BE49-F238E27FC236}">
                <a16:creationId xmlns:a16="http://schemas.microsoft.com/office/drawing/2014/main" id="{642E8E14-B665-4568-85B1-E0AB034F8A0D}"/>
              </a:ext>
            </a:extLst>
          </p:cNvPr>
          <p:cNvCxnSpPr>
            <a:cxnSpLocks/>
            <a:stCxn id="12" idx="2"/>
            <a:endCxn id="26" idx="0"/>
          </p:cNvCxnSpPr>
          <p:nvPr/>
        </p:nvCxnSpPr>
        <p:spPr>
          <a:xfrm>
            <a:off x="7015208" y="3150850"/>
            <a:ext cx="412213" cy="21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A2BC30B-1248-4008-9B77-771680CB1CC5}"/>
              </a:ext>
            </a:extLst>
          </p:cNvPr>
          <p:cNvSpPr/>
          <p:nvPr/>
        </p:nvSpPr>
        <p:spPr>
          <a:xfrm>
            <a:off x="6907081" y="3364640"/>
            <a:ext cx="1040679" cy="36697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Discount Rate &lt; 5RMB / Case</a:t>
            </a:r>
          </a:p>
        </p:txBody>
      </p:sp>
      <p:sp>
        <p:nvSpPr>
          <p:cNvPr id="28" name="Rectangle 27">
            <a:extLst>
              <a:ext uri="{FF2B5EF4-FFF2-40B4-BE49-F238E27FC236}">
                <a16:creationId xmlns:a16="http://schemas.microsoft.com/office/drawing/2014/main" id="{F362FB57-E4FB-47DD-A826-61855E98CC0D}"/>
              </a:ext>
            </a:extLst>
          </p:cNvPr>
          <p:cNvSpPr/>
          <p:nvPr/>
        </p:nvSpPr>
        <p:spPr>
          <a:xfrm>
            <a:off x="5981345" y="3844092"/>
            <a:ext cx="728365" cy="366970"/>
          </a:xfrm>
          <a:prstGeom prst="rect">
            <a:avLst/>
          </a:prstGeom>
          <a:solidFill>
            <a:schemeClr val="accent6">
              <a:lumMod val="60000"/>
              <a:lumOff val="40000"/>
            </a:schemeClr>
          </a:solidFill>
          <a:ln>
            <a:solidFill>
              <a:srgbClr val="318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Compliant</a:t>
            </a:r>
          </a:p>
        </p:txBody>
      </p:sp>
      <p:cxnSp>
        <p:nvCxnSpPr>
          <p:cNvPr id="31" name="Straight Arrow Connector 30">
            <a:extLst>
              <a:ext uri="{FF2B5EF4-FFF2-40B4-BE49-F238E27FC236}">
                <a16:creationId xmlns:a16="http://schemas.microsoft.com/office/drawing/2014/main" id="{40E8B35C-1899-4DF6-BC0E-34FD7760916D}"/>
              </a:ext>
            </a:extLst>
          </p:cNvPr>
          <p:cNvCxnSpPr>
            <a:cxnSpLocks/>
            <a:stCxn id="26" idx="2"/>
            <a:endCxn id="28" idx="0"/>
          </p:cNvCxnSpPr>
          <p:nvPr/>
        </p:nvCxnSpPr>
        <p:spPr>
          <a:xfrm flipH="1">
            <a:off x="6345528" y="3731610"/>
            <a:ext cx="1081893" cy="112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1C6AB9F-575C-4806-9BAA-7B791609A2E9}"/>
              </a:ext>
            </a:extLst>
          </p:cNvPr>
          <p:cNvCxnSpPr>
            <a:cxnSpLocks/>
            <a:stCxn id="26" idx="2"/>
            <a:endCxn id="21" idx="0"/>
          </p:cNvCxnSpPr>
          <p:nvPr/>
        </p:nvCxnSpPr>
        <p:spPr>
          <a:xfrm>
            <a:off x="7427421" y="3731610"/>
            <a:ext cx="151180" cy="94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C280296-3117-40C2-89A4-D17220854578}"/>
              </a:ext>
            </a:extLst>
          </p:cNvPr>
          <p:cNvSpPr/>
          <p:nvPr/>
        </p:nvSpPr>
        <p:spPr>
          <a:xfrm>
            <a:off x="6446438" y="4907434"/>
            <a:ext cx="1040679" cy="36697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Is wholesaler E,G</a:t>
            </a:r>
          </a:p>
        </p:txBody>
      </p:sp>
      <p:sp>
        <p:nvSpPr>
          <p:cNvPr id="40" name="Rectangle 39">
            <a:extLst>
              <a:ext uri="{FF2B5EF4-FFF2-40B4-BE49-F238E27FC236}">
                <a16:creationId xmlns:a16="http://schemas.microsoft.com/office/drawing/2014/main" id="{76BFD803-32AE-417A-8AE1-C738C84D2A82}"/>
              </a:ext>
            </a:extLst>
          </p:cNvPr>
          <p:cNvSpPr/>
          <p:nvPr/>
        </p:nvSpPr>
        <p:spPr>
          <a:xfrm>
            <a:off x="5935456" y="5403373"/>
            <a:ext cx="728365" cy="366970"/>
          </a:xfrm>
          <a:prstGeom prst="rect">
            <a:avLst/>
          </a:prstGeom>
          <a:solidFill>
            <a:schemeClr val="accent6">
              <a:lumMod val="60000"/>
              <a:lumOff val="40000"/>
            </a:schemeClr>
          </a:solidFill>
          <a:ln>
            <a:solidFill>
              <a:srgbClr val="318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Compliant</a:t>
            </a:r>
          </a:p>
        </p:txBody>
      </p:sp>
      <p:cxnSp>
        <p:nvCxnSpPr>
          <p:cNvPr id="41" name="Straight Arrow Connector 40">
            <a:extLst>
              <a:ext uri="{FF2B5EF4-FFF2-40B4-BE49-F238E27FC236}">
                <a16:creationId xmlns:a16="http://schemas.microsoft.com/office/drawing/2014/main" id="{923EE727-91C1-43E4-AE79-FE01C1BF5069}"/>
              </a:ext>
            </a:extLst>
          </p:cNvPr>
          <p:cNvCxnSpPr>
            <a:cxnSpLocks/>
            <a:stCxn id="39" idx="2"/>
            <a:endCxn id="40" idx="0"/>
          </p:cNvCxnSpPr>
          <p:nvPr/>
        </p:nvCxnSpPr>
        <p:spPr>
          <a:xfrm flipH="1">
            <a:off x="6299639" y="5274404"/>
            <a:ext cx="667139" cy="128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7B5219F-A337-494E-922A-7AB197628D80}"/>
              </a:ext>
            </a:extLst>
          </p:cNvPr>
          <p:cNvCxnSpPr>
            <a:cxnSpLocks/>
            <a:stCxn id="39" idx="2"/>
            <a:endCxn id="66" idx="0"/>
          </p:cNvCxnSpPr>
          <p:nvPr/>
        </p:nvCxnSpPr>
        <p:spPr>
          <a:xfrm>
            <a:off x="6966778" y="5274404"/>
            <a:ext cx="572830" cy="147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B3D54E9-079F-47FF-AC64-A693AF601964}"/>
              </a:ext>
            </a:extLst>
          </p:cNvPr>
          <p:cNvSpPr/>
          <p:nvPr/>
        </p:nvSpPr>
        <p:spPr>
          <a:xfrm>
            <a:off x="446739" y="1332262"/>
            <a:ext cx="4373599" cy="4524315"/>
          </a:xfrm>
          <a:prstGeom prst="rect">
            <a:avLst/>
          </a:prstGeom>
        </p:spPr>
        <p:txBody>
          <a:bodyPr wrap="square">
            <a:spAutoFit/>
          </a:bodyPr>
          <a:lstStyle/>
          <a:p>
            <a:r>
              <a:rPr lang="en-US" sz="1600" dirty="0"/>
              <a:t>A feature’s importance is measured by the number of times the decision trees decides to make decision “splits” on that feature:</a:t>
            </a:r>
          </a:p>
          <a:p>
            <a:endParaRPr lang="en-US" sz="1600" b="0" dirty="0"/>
          </a:p>
          <a:p>
            <a:pPr marL="342900" indent="-342900">
              <a:buFontTx/>
              <a:buAutoNum type="arabicPeriod"/>
            </a:pPr>
            <a:r>
              <a:rPr lang="en-US" sz="1600" b="0" dirty="0"/>
              <a:t>Overall, Gradient Boost Decision tree is many simple decision trees (or decision stumps) layered on </a:t>
            </a:r>
            <a:r>
              <a:rPr lang="en-US" sz="1600" b="0" dirty="0" err="1"/>
              <a:t>eachother</a:t>
            </a:r>
            <a:r>
              <a:rPr lang="en-US" sz="1600" b="0" dirty="0"/>
              <a:t> to iteratively solve the weaknesses of the previous stump.</a:t>
            </a:r>
          </a:p>
          <a:p>
            <a:pPr marL="342900" indent="-342900">
              <a:buAutoNum type="arabicPeriod"/>
            </a:pPr>
            <a:endParaRPr lang="en-US" sz="1600" b="0" dirty="0"/>
          </a:p>
          <a:p>
            <a:pPr marL="342900" indent="-342900">
              <a:buAutoNum type="arabicPeriod"/>
            </a:pPr>
            <a:r>
              <a:rPr lang="en-US" sz="1600" b="0" dirty="0"/>
              <a:t>High priority features that predict most accurately and with as much coverage, the goal metric, then loops through all following features.</a:t>
            </a:r>
          </a:p>
          <a:p>
            <a:pPr marL="342900" indent="-342900">
              <a:buAutoNum type="arabicPeriod"/>
            </a:pPr>
            <a:endParaRPr lang="en-US" sz="1600" b="0" dirty="0"/>
          </a:p>
          <a:p>
            <a:pPr marL="342900" indent="-342900">
              <a:buAutoNum type="arabicPeriod"/>
            </a:pPr>
            <a:r>
              <a:rPr lang="en-US" sz="1600" b="0" dirty="0"/>
              <a:t>Feature importance determined by number of splits.  A feature with &gt;0 splits is kept in the model.</a:t>
            </a:r>
          </a:p>
        </p:txBody>
      </p:sp>
      <p:sp>
        <p:nvSpPr>
          <p:cNvPr id="55" name="TextBox 54">
            <a:extLst>
              <a:ext uri="{FF2B5EF4-FFF2-40B4-BE49-F238E27FC236}">
                <a16:creationId xmlns:a16="http://schemas.microsoft.com/office/drawing/2014/main" id="{5DE21807-ECE0-4696-BD31-F2629BB5F29E}"/>
              </a:ext>
            </a:extLst>
          </p:cNvPr>
          <p:cNvSpPr txBox="1"/>
          <p:nvPr/>
        </p:nvSpPr>
        <p:spPr>
          <a:xfrm>
            <a:off x="5829077" y="2833558"/>
            <a:ext cx="505096" cy="230832"/>
          </a:xfrm>
          <a:prstGeom prst="rect">
            <a:avLst/>
          </a:prstGeom>
          <a:noFill/>
        </p:spPr>
        <p:txBody>
          <a:bodyPr wrap="square" rtlCol="0">
            <a:spAutoFit/>
          </a:bodyPr>
          <a:lstStyle/>
          <a:p>
            <a:pPr algn="ctr"/>
            <a:r>
              <a:rPr lang="en-US" sz="900" b="0" dirty="0"/>
              <a:t>Yes</a:t>
            </a:r>
          </a:p>
        </p:txBody>
      </p:sp>
      <p:sp>
        <p:nvSpPr>
          <p:cNvPr id="59" name="TextBox 58">
            <a:extLst>
              <a:ext uri="{FF2B5EF4-FFF2-40B4-BE49-F238E27FC236}">
                <a16:creationId xmlns:a16="http://schemas.microsoft.com/office/drawing/2014/main" id="{9FF30DAF-D157-44EA-87F4-28D9340CF69A}"/>
              </a:ext>
            </a:extLst>
          </p:cNvPr>
          <p:cNvSpPr txBox="1"/>
          <p:nvPr/>
        </p:nvSpPr>
        <p:spPr>
          <a:xfrm>
            <a:off x="7632418" y="2864878"/>
            <a:ext cx="505096" cy="230832"/>
          </a:xfrm>
          <a:prstGeom prst="rect">
            <a:avLst/>
          </a:prstGeom>
          <a:noFill/>
        </p:spPr>
        <p:txBody>
          <a:bodyPr wrap="square" rtlCol="0">
            <a:spAutoFit/>
          </a:bodyPr>
          <a:lstStyle/>
          <a:p>
            <a:pPr algn="ctr"/>
            <a:r>
              <a:rPr lang="en-US" sz="900" b="0" dirty="0"/>
              <a:t>No</a:t>
            </a:r>
          </a:p>
        </p:txBody>
      </p:sp>
      <p:graphicFrame>
        <p:nvGraphicFramePr>
          <p:cNvPr id="65" name="Chart 64">
            <a:extLst>
              <a:ext uri="{FF2B5EF4-FFF2-40B4-BE49-F238E27FC236}">
                <a16:creationId xmlns:a16="http://schemas.microsoft.com/office/drawing/2014/main" id="{FA009ACF-AE6F-49A0-A344-C6061939CC36}"/>
              </a:ext>
            </a:extLst>
          </p:cNvPr>
          <p:cNvGraphicFramePr/>
          <p:nvPr/>
        </p:nvGraphicFramePr>
        <p:xfrm>
          <a:off x="8577096" y="2277305"/>
          <a:ext cx="3043404" cy="3990988"/>
        </p:xfrm>
        <a:graphic>
          <a:graphicData uri="http://schemas.openxmlformats.org/drawingml/2006/chart">
            <c:chart xmlns:c="http://schemas.openxmlformats.org/drawingml/2006/chart" xmlns:r="http://schemas.openxmlformats.org/officeDocument/2006/relationships" r:id="rId2"/>
          </a:graphicData>
        </a:graphic>
      </p:graphicFrame>
      <p:sp>
        <p:nvSpPr>
          <p:cNvPr id="66" name="Rectangle 65">
            <a:extLst>
              <a:ext uri="{FF2B5EF4-FFF2-40B4-BE49-F238E27FC236}">
                <a16:creationId xmlns:a16="http://schemas.microsoft.com/office/drawing/2014/main" id="{80115B6F-A25B-4D67-971C-BA8A922FF512}"/>
              </a:ext>
            </a:extLst>
          </p:cNvPr>
          <p:cNvSpPr/>
          <p:nvPr/>
        </p:nvSpPr>
        <p:spPr>
          <a:xfrm>
            <a:off x="7175425" y="5421597"/>
            <a:ext cx="728365" cy="366970"/>
          </a:xfrm>
          <a:prstGeom prst="rect">
            <a:avLst/>
          </a:prstGeom>
          <a:solidFill>
            <a:schemeClr val="bg2">
              <a:lumMod val="10000"/>
              <a:lumOff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Non-compliant</a:t>
            </a:r>
          </a:p>
        </p:txBody>
      </p:sp>
      <p:sp>
        <p:nvSpPr>
          <p:cNvPr id="77" name="TextBox 76">
            <a:extLst>
              <a:ext uri="{FF2B5EF4-FFF2-40B4-BE49-F238E27FC236}">
                <a16:creationId xmlns:a16="http://schemas.microsoft.com/office/drawing/2014/main" id="{3476DD69-CA0D-442A-B1E4-01C7F60E680D}"/>
              </a:ext>
            </a:extLst>
          </p:cNvPr>
          <p:cNvSpPr txBox="1"/>
          <p:nvPr/>
        </p:nvSpPr>
        <p:spPr>
          <a:xfrm>
            <a:off x="5847441" y="4986066"/>
            <a:ext cx="505096" cy="230832"/>
          </a:xfrm>
          <a:prstGeom prst="rect">
            <a:avLst/>
          </a:prstGeom>
          <a:noFill/>
        </p:spPr>
        <p:txBody>
          <a:bodyPr wrap="square" rtlCol="0">
            <a:spAutoFit/>
          </a:bodyPr>
          <a:lstStyle/>
          <a:p>
            <a:pPr algn="ctr"/>
            <a:r>
              <a:rPr lang="en-US" sz="900" b="0" dirty="0"/>
              <a:t>Yes</a:t>
            </a:r>
          </a:p>
        </p:txBody>
      </p:sp>
      <p:sp>
        <p:nvSpPr>
          <p:cNvPr id="78" name="TextBox 77">
            <a:extLst>
              <a:ext uri="{FF2B5EF4-FFF2-40B4-BE49-F238E27FC236}">
                <a16:creationId xmlns:a16="http://schemas.microsoft.com/office/drawing/2014/main" id="{18D77B57-A96C-4023-A527-87787494D9FE}"/>
              </a:ext>
            </a:extLst>
          </p:cNvPr>
          <p:cNvSpPr txBox="1"/>
          <p:nvPr/>
        </p:nvSpPr>
        <p:spPr>
          <a:xfrm>
            <a:off x="7581754" y="4986066"/>
            <a:ext cx="505096" cy="230832"/>
          </a:xfrm>
          <a:prstGeom prst="rect">
            <a:avLst/>
          </a:prstGeom>
          <a:noFill/>
        </p:spPr>
        <p:txBody>
          <a:bodyPr wrap="square" rtlCol="0">
            <a:spAutoFit/>
          </a:bodyPr>
          <a:lstStyle/>
          <a:p>
            <a:pPr algn="ctr"/>
            <a:r>
              <a:rPr lang="en-US" sz="900" b="0" dirty="0"/>
              <a:t>No</a:t>
            </a:r>
          </a:p>
        </p:txBody>
      </p:sp>
      <p:sp>
        <p:nvSpPr>
          <p:cNvPr id="82" name="Flowchart: Merge 81">
            <a:extLst>
              <a:ext uri="{FF2B5EF4-FFF2-40B4-BE49-F238E27FC236}">
                <a16:creationId xmlns:a16="http://schemas.microsoft.com/office/drawing/2014/main" id="{ECB4A2F9-DFA8-48F4-991C-DF50E00667CF}"/>
              </a:ext>
            </a:extLst>
          </p:cNvPr>
          <p:cNvSpPr/>
          <p:nvPr/>
        </p:nvSpPr>
        <p:spPr>
          <a:xfrm>
            <a:off x="5981345" y="4345738"/>
            <a:ext cx="1961438" cy="416596"/>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Errors</a:t>
            </a:r>
          </a:p>
        </p:txBody>
      </p:sp>
      <p:sp>
        <p:nvSpPr>
          <p:cNvPr id="96" name="TextBox 95">
            <a:extLst>
              <a:ext uri="{FF2B5EF4-FFF2-40B4-BE49-F238E27FC236}">
                <a16:creationId xmlns:a16="http://schemas.microsoft.com/office/drawing/2014/main" id="{89D9C339-3914-4AF4-92A7-751F2B2B94D2}"/>
              </a:ext>
            </a:extLst>
          </p:cNvPr>
          <p:cNvSpPr txBox="1"/>
          <p:nvPr/>
        </p:nvSpPr>
        <p:spPr>
          <a:xfrm>
            <a:off x="5878345" y="2277304"/>
            <a:ext cx="2230316" cy="276999"/>
          </a:xfrm>
          <a:prstGeom prst="rect">
            <a:avLst/>
          </a:prstGeom>
          <a:noFill/>
        </p:spPr>
        <p:txBody>
          <a:bodyPr wrap="square" rtlCol="0">
            <a:spAutoFit/>
          </a:bodyPr>
          <a:lstStyle/>
          <a:p>
            <a:pPr algn="ctr"/>
            <a:r>
              <a:rPr lang="en-US" sz="1200" b="0" dirty="0">
                <a:solidFill>
                  <a:schemeClr val="tx1">
                    <a:lumMod val="65000"/>
                    <a:lumOff val="35000"/>
                  </a:schemeClr>
                </a:solidFill>
              </a:rPr>
              <a:t>Gradient Boosted Tree</a:t>
            </a:r>
          </a:p>
        </p:txBody>
      </p:sp>
    </p:spTree>
    <p:extLst>
      <p:ext uri="{BB962C8B-B14F-4D97-AF65-F5344CB8AC3E}">
        <p14:creationId xmlns:p14="http://schemas.microsoft.com/office/powerpoint/2010/main" val="28000403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Model test design</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3" name="Arrow: Pentagon 12">
            <a:extLst>
              <a:ext uri="{FF2B5EF4-FFF2-40B4-BE49-F238E27FC236}">
                <a16:creationId xmlns:a16="http://schemas.microsoft.com/office/drawing/2014/main" id="{15057E47-E213-4A17-801F-4F05DD9ADDB5}"/>
              </a:ext>
            </a:extLst>
          </p:cNvPr>
          <p:cNvSpPr/>
          <p:nvPr/>
        </p:nvSpPr>
        <p:spPr>
          <a:xfrm>
            <a:off x="8073127" y="1685925"/>
            <a:ext cx="3924301" cy="529996"/>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(201801 – 201805)</a:t>
            </a:r>
          </a:p>
        </p:txBody>
      </p:sp>
      <p:sp>
        <p:nvSpPr>
          <p:cNvPr id="12" name="Arrow: Pentagon 11">
            <a:extLst>
              <a:ext uri="{FF2B5EF4-FFF2-40B4-BE49-F238E27FC236}">
                <a16:creationId xmlns:a16="http://schemas.microsoft.com/office/drawing/2014/main" id="{B4E906CA-485A-4E42-845A-35E03D915E97}"/>
              </a:ext>
            </a:extLst>
          </p:cNvPr>
          <p:cNvSpPr/>
          <p:nvPr/>
        </p:nvSpPr>
        <p:spPr>
          <a:xfrm>
            <a:off x="4120250" y="1685925"/>
            <a:ext cx="3924301" cy="529996"/>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(201709 – 201712)</a:t>
            </a:r>
          </a:p>
        </p:txBody>
      </p:sp>
      <p:sp>
        <p:nvSpPr>
          <p:cNvPr id="9" name="Arrow: Pentagon 8">
            <a:extLst>
              <a:ext uri="{FF2B5EF4-FFF2-40B4-BE49-F238E27FC236}">
                <a16:creationId xmlns:a16="http://schemas.microsoft.com/office/drawing/2014/main" id="{35717995-6A78-48E8-A70D-B751B5891AA9}"/>
              </a:ext>
            </a:extLst>
          </p:cNvPr>
          <p:cNvSpPr/>
          <p:nvPr/>
        </p:nvSpPr>
        <p:spPr>
          <a:xfrm>
            <a:off x="167373" y="1685925"/>
            <a:ext cx="3952878" cy="529996"/>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(201601 – 201708)</a:t>
            </a:r>
          </a:p>
        </p:txBody>
      </p:sp>
      <p:sp>
        <p:nvSpPr>
          <p:cNvPr id="10" name="Rectangle 9">
            <a:extLst>
              <a:ext uri="{FF2B5EF4-FFF2-40B4-BE49-F238E27FC236}">
                <a16:creationId xmlns:a16="http://schemas.microsoft.com/office/drawing/2014/main" id="{6C3FFA83-0555-43D5-8F30-F6DDF8A222B4}"/>
              </a:ext>
            </a:extLst>
          </p:cNvPr>
          <p:cNvSpPr/>
          <p:nvPr/>
        </p:nvSpPr>
        <p:spPr>
          <a:xfrm>
            <a:off x="167372" y="2314575"/>
            <a:ext cx="3924301" cy="3971924"/>
          </a:xfrm>
          <a:prstGeom prst="rect">
            <a:avLst/>
          </a:prstGeom>
          <a:solidFill>
            <a:schemeClr val="bg1">
              <a:lumMod val="8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Purpose: </a:t>
            </a:r>
          </a:p>
          <a:p>
            <a:r>
              <a:rPr lang="en-US" sz="1200" b="0" dirty="0">
                <a:solidFill>
                  <a:schemeClr val="tx1"/>
                </a:solidFill>
              </a:rPr>
              <a:t>Largest part of the data set used teach ML algorithms what data patterns lead to non-compliance.  Older data is used so that more recent data can be saved for later model accuracy evaluation.</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Target Metric: </a:t>
            </a:r>
          </a:p>
          <a:p>
            <a:r>
              <a:rPr lang="en-US" sz="1200" b="0" dirty="0">
                <a:solidFill>
                  <a:schemeClr val="tx1"/>
                </a:solidFill>
              </a:rPr>
              <a:t>Test set F-score of 0.5 – suggesting 0.5 strike rate</a:t>
            </a:r>
          </a:p>
          <a:p>
            <a:r>
              <a:rPr lang="en-US" sz="1200" b="0" dirty="0">
                <a:solidFill>
                  <a:schemeClr val="tx1"/>
                </a:solidFill>
              </a:rPr>
              <a:t>(using F-score as its “Precision” metric conveniently calculates the “Strike Rate” target)</a:t>
            </a:r>
            <a:endParaRPr lang="en-US" sz="1200" dirty="0">
              <a:solidFill>
                <a:schemeClr val="tx1"/>
              </a:solidFill>
            </a:endParaRPr>
          </a:p>
          <a:p>
            <a:endParaRPr lang="en-US" sz="1200" dirty="0">
              <a:solidFill>
                <a:schemeClr val="tx1"/>
              </a:solidFill>
            </a:endParaRPr>
          </a:p>
          <a:p>
            <a:r>
              <a:rPr lang="en-US" sz="1200" dirty="0">
                <a:solidFill>
                  <a:schemeClr val="tx1"/>
                </a:solidFill>
              </a:rPr>
              <a:t>Evaluation Date:</a:t>
            </a:r>
          </a:p>
          <a:p>
            <a:r>
              <a:rPr lang="en-US" sz="1200" b="0" dirty="0">
                <a:solidFill>
                  <a:schemeClr val="tx1"/>
                </a:solidFill>
              </a:rPr>
              <a:t>2018/06/30</a:t>
            </a:r>
          </a:p>
        </p:txBody>
      </p:sp>
      <p:sp>
        <p:nvSpPr>
          <p:cNvPr id="14" name="Rectangle 13">
            <a:extLst>
              <a:ext uri="{FF2B5EF4-FFF2-40B4-BE49-F238E27FC236}">
                <a16:creationId xmlns:a16="http://schemas.microsoft.com/office/drawing/2014/main" id="{B6290A3A-0E4C-4BB3-B262-04D2F8F0E97E}"/>
              </a:ext>
            </a:extLst>
          </p:cNvPr>
          <p:cNvSpPr/>
          <p:nvPr/>
        </p:nvSpPr>
        <p:spPr>
          <a:xfrm>
            <a:off x="4120250" y="2314574"/>
            <a:ext cx="3924301" cy="3971924"/>
          </a:xfrm>
          <a:prstGeom prst="rect">
            <a:avLst/>
          </a:prstGeom>
          <a:solidFill>
            <a:schemeClr val="tx1">
              <a:lumMod val="50000"/>
              <a:lumOff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Purpose:</a:t>
            </a:r>
          </a:p>
          <a:p>
            <a:r>
              <a:rPr lang="en-US" sz="1200" b="0" dirty="0">
                <a:solidFill>
                  <a:schemeClr val="tx1"/>
                </a:solidFill>
              </a:rPr>
              <a:t>A “hold-out” data set where we know the non-compliance status but hide from the trained ML.  ML makes a prediction on this data and we compare to actuals to see how accurately this model predicts.  The test set helps prevent “overfitting” where an ML has memorized answers from Training set.  A more recent data set makes sure the model can handle recent issues.</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Target Metric: </a:t>
            </a:r>
          </a:p>
          <a:p>
            <a:r>
              <a:rPr lang="en-US" sz="1200" b="0" dirty="0">
                <a:solidFill>
                  <a:schemeClr val="tx1"/>
                </a:solidFill>
              </a:rPr>
              <a:t>F-score 0.5 – suggesting 0.5 strike rate</a:t>
            </a:r>
          </a:p>
          <a:p>
            <a:r>
              <a:rPr lang="en-US" sz="1200" b="0" dirty="0">
                <a:solidFill>
                  <a:schemeClr val="tx1"/>
                </a:solidFill>
              </a:rPr>
              <a:t>(using F-score as its “Precision” metric conveniently calculates the “Strike Rate” target)</a:t>
            </a:r>
          </a:p>
          <a:p>
            <a:endParaRPr lang="en-US" sz="1200" dirty="0">
              <a:solidFill>
                <a:schemeClr val="tx1"/>
              </a:solidFill>
            </a:endParaRPr>
          </a:p>
          <a:p>
            <a:r>
              <a:rPr lang="en-US" sz="1200" dirty="0">
                <a:solidFill>
                  <a:schemeClr val="tx1"/>
                </a:solidFill>
              </a:rPr>
              <a:t>Evaluation Date:</a:t>
            </a:r>
          </a:p>
          <a:p>
            <a:r>
              <a:rPr lang="en-US" sz="1200" b="0" dirty="0">
                <a:solidFill>
                  <a:schemeClr val="tx1"/>
                </a:solidFill>
              </a:rPr>
              <a:t>2018/06/30</a:t>
            </a:r>
            <a:endParaRPr lang="en-US" sz="1200" dirty="0">
              <a:solidFill>
                <a:schemeClr val="tx1"/>
              </a:solidFill>
            </a:endParaRPr>
          </a:p>
        </p:txBody>
      </p:sp>
      <p:sp>
        <p:nvSpPr>
          <p:cNvPr id="15" name="Rectangle 14">
            <a:extLst>
              <a:ext uri="{FF2B5EF4-FFF2-40B4-BE49-F238E27FC236}">
                <a16:creationId xmlns:a16="http://schemas.microsoft.com/office/drawing/2014/main" id="{F8F20A32-E0E6-4AEF-8C84-B89AC5E242B2}"/>
              </a:ext>
            </a:extLst>
          </p:cNvPr>
          <p:cNvSpPr/>
          <p:nvPr/>
        </p:nvSpPr>
        <p:spPr>
          <a:xfrm>
            <a:off x="8073128" y="2314574"/>
            <a:ext cx="3924301" cy="3971924"/>
          </a:xfrm>
          <a:prstGeom prst="rect">
            <a:avLst/>
          </a:prstGeom>
          <a:solidFill>
            <a:schemeClr val="tx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Purpose:</a:t>
            </a:r>
          </a:p>
          <a:p>
            <a:r>
              <a:rPr lang="en-US" sz="1200" b="0" dirty="0">
                <a:solidFill>
                  <a:schemeClr val="tx1"/>
                </a:solidFill>
              </a:rPr>
              <a:t>A final in-field test where actual inspection results are compared to the ML predictions.  </a:t>
            </a:r>
          </a:p>
          <a:p>
            <a:endParaRPr lang="en-US" sz="1200" b="0" dirty="0">
              <a:solidFill>
                <a:schemeClr val="tx1"/>
              </a:solidFill>
            </a:endParaRPr>
          </a:p>
          <a:p>
            <a:r>
              <a:rPr lang="en-US" sz="1200" dirty="0">
                <a:solidFill>
                  <a:schemeClr val="tx1"/>
                </a:solidFill>
              </a:rPr>
              <a:t>Approach:</a:t>
            </a:r>
          </a:p>
          <a:p>
            <a:r>
              <a:rPr lang="en-US" sz="1200" b="0" dirty="0">
                <a:solidFill>
                  <a:schemeClr val="tx1"/>
                </a:solidFill>
              </a:rPr>
              <a:t>Machine prioritizes POA list highest to lowest non-compliance probabilities.  Random testing is done to see if probability corresponds to issue discovery.</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Target Metric:</a:t>
            </a:r>
          </a:p>
          <a:p>
            <a:r>
              <a:rPr lang="en-US" sz="1200" b="0" dirty="0">
                <a:solidFill>
                  <a:schemeClr val="tx1"/>
                </a:solidFill>
              </a:rPr>
              <a:t>Strike Rate &gt; 0.25</a:t>
            </a:r>
          </a:p>
          <a:p>
            <a:endParaRPr lang="en-US" sz="1200" dirty="0">
              <a:solidFill>
                <a:schemeClr val="tx1"/>
              </a:solidFill>
            </a:endParaRPr>
          </a:p>
          <a:p>
            <a:r>
              <a:rPr lang="en-US" sz="1200" dirty="0">
                <a:solidFill>
                  <a:schemeClr val="tx1"/>
                </a:solidFill>
              </a:rPr>
              <a:t>Evaluation Date:</a:t>
            </a:r>
          </a:p>
          <a:p>
            <a:r>
              <a:rPr lang="en-US" sz="1200" b="0" dirty="0">
                <a:solidFill>
                  <a:schemeClr val="tx1"/>
                </a:solidFill>
              </a:rPr>
              <a:t>2018/11/30</a:t>
            </a:r>
          </a:p>
        </p:txBody>
      </p:sp>
      <p:sp>
        <p:nvSpPr>
          <p:cNvPr id="16" name="Rectangle 15">
            <a:extLst>
              <a:ext uri="{FF2B5EF4-FFF2-40B4-BE49-F238E27FC236}">
                <a16:creationId xmlns:a16="http://schemas.microsoft.com/office/drawing/2014/main" id="{A7B80702-0481-4F17-8116-EFC10CEE4CA6}"/>
              </a:ext>
            </a:extLst>
          </p:cNvPr>
          <p:cNvSpPr/>
          <p:nvPr/>
        </p:nvSpPr>
        <p:spPr>
          <a:xfrm>
            <a:off x="167372" y="1115585"/>
            <a:ext cx="11830056" cy="307777"/>
          </a:xfrm>
          <a:prstGeom prst="rect">
            <a:avLst/>
          </a:prstGeom>
        </p:spPr>
        <p:txBody>
          <a:bodyPr wrap="square">
            <a:spAutoFit/>
          </a:bodyPr>
          <a:lstStyle/>
          <a:p>
            <a:r>
              <a:rPr lang="en-US" dirty="0"/>
              <a:t>Data sets split by importance, favoring recent data to be used for most important modelling construction and evaluation</a:t>
            </a:r>
          </a:p>
        </p:txBody>
      </p:sp>
      <p:cxnSp>
        <p:nvCxnSpPr>
          <p:cNvPr id="18" name="Straight Connector 17">
            <a:extLst>
              <a:ext uri="{FF2B5EF4-FFF2-40B4-BE49-F238E27FC236}">
                <a16:creationId xmlns:a16="http://schemas.microsoft.com/office/drawing/2014/main" id="{FDEE85A1-8780-4695-81C1-6A25251366F5}"/>
              </a:ext>
            </a:extLst>
          </p:cNvPr>
          <p:cNvCxnSpPr/>
          <p:nvPr/>
        </p:nvCxnSpPr>
        <p:spPr>
          <a:xfrm>
            <a:off x="276225" y="4276725"/>
            <a:ext cx="36671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43A353-A98D-414A-A9E2-6C1A9E2FDB82}"/>
              </a:ext>
            </a:extLst>
          </p:cNvPr>
          <p:cNvCxnSpPr/>
          <p:nvPr/>
        </p:nvCxnSpPr>
        <p:spPr>
          <a:xfrm>
            <a:off x="4267200" y="4276725"/>
            <a:ext cx="36671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D964E0B-8DC1-4D08-9C4F-3594AB4F6603}"/>
              </a:ext>
            </a:extLst>
          </p:cNvPr>
          <p:cNvCxnSpPr/>
          <p:nvPr/>
        </p:nvCxnSpPr>
        <p:spPr>
          <a:xfrm>
            <a:off x="8201025" y="4276725"/>
            <a:ext cx="36671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743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a:xfrm>
            <a:off x="976543" y="100320"/>
            <a:ext cx="8116182" cy="529996"/>
          </a:xfrm>
        </p:spPr>
        <p:txBody>
          <a:bodyPr>
            <a:normAutofit fontScale="90000"/>
          </a:bodyPr>
          <a:lstStyle/>
          <a:p>
            <a:r>
              <a:rPr lang="en-US" dirty="0"/>
              <a:t>Model Training Using Boosted Decision Trees</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pic>
        <p:nvPicPr>
          <p:cNvPr id="6" name="Picture 5" descr="A close up of a map&#10;&#10;Description generated with very high confidence">
            <a:extLst>
              <a:ext uri="{FF2B5EF4-FFF2-40B4-BE49-F238E27FC236}">
                <a16:creationId xmlns:a16="http://schemas.microsoft.com/office/drawing/2014/main" id="{1AEF5CD7-F26D-4F17-B8D2-F02BED202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77" y="2097953"/>
            <a:ext cx="11719225" cy="4021158"/>
          </a:xfrm>
          <a:prstGeom prst="rect">
            <a:avLst/>
          </a:prstGeom>
        </p:spPr>
      </p:pic>
      <p:sp>
        <p:nvSpPr>
          <p:cNvPr id="9" name="TextBox 8">
            <a:extLst>
              <a:ext uri="{FF2B5EF4-FFF2-40B4-BE49-F238E27FC236}">
                <a16:creationId xmlns:a16="http://schemas.microsoft.com/office/drawing/2014/main" id="{3DCABB0F-1719-41B2-B34A-3A3088B9D50A}"/>
              </a:ext>
            </a:extLst>
          </p:cNvPr>
          <p:cNvSpPr txBox="1"/>
          <p:nvPr/>
        </p:nvSpPr>
        <p:spPr>
          <a:xfrm>
            <a:off x="436996" y="1240847"/>
            <a:ext cx="10069079" cy="2031325"/>
          </a:xfrm>
          <a:prstGeom prst="rect">
            <a:avLst/>
          </a:prstGeom>
          <a:noFill/>
        </p:spPr>
        <p:txBody>
          <a:bodyPr wrap="square" rtlCol="0">
            <a:spAutoFit/>
          </a:bodyPr>
          <a:lstStyle/>
          <a:p>
            <a:r>
              <a:rPr lang="en-US" sz="1800" dirty="0"/>
              <a:t>Example image of a single decision tree in the  POC Promo Non-compliance Model</a:t>
            </a:r>
          </a:p>
          <a:p>
            <a:pPr marL="285750" indent="-285750">
              <a:buFontTx/>
              <a:buChar char="-"/>
            </a:pPr>
            <a:endParaRPr lang="en-US" sz="1800" b="0" dirty="0"/>
          </a:p>
          <a:p>
            <a:pPr marL="285750" indent="-285750">
              <a:buFontTx/>
              <a:buChar char="-"/>
            </a:pPr>
            <a:r>
              <a:rPr lang="en-US" sz="1800" b="0" dirty="0"/>
              <a:t>1 of 800 such trees layered over another</a:t>
            </a:r>
          </a:p>
          <a:p>
            <a:pPr marL="285750" indent="-285750">
              <a:buFontTx/>
              <a:buChar char="-"/>
            </a:pPr>
            <a:endParaRPr lang="en-US" sz="1800" b="0" dirty="0"/>
          </a:p>
          <a:p>
            <a:pPr marL="285750" indent="-285750">
              <a:buFontTx/>
              <a:buChar char="-"/>
            </a:pPr>
            <a:r>
              <a:rPr lang="en-US" sz="1800" b="0" dirty="0"/>
              <a:t>Training data: 15k records</a:t>
            </a:r>
          </a:p>
          <a:p>
            <a:pPr marL="285750" indent="-285750">
              <a:buFontTx/>
              <a:buChar char="-"/>
            </a:pPr>
            <a:endParaRPr lang="en-US" sz="1800" b="0" dirty="0"/>
          </a:p>
          <a:p>
            <a:pPr marL="285750" indent="-285750">
              <a:buFontTx/>
              <a:buChar char="-"/>
            </a:pPr>
            <a:r>
              <a:rPr lang="en-US" sz="1800" b="0" dirty="0"/>
              <a:t>Test data: 2.6k records</a:t>
            </a:r>
          </a:p>
        </p:txBody>
      </p:sp>
      <p:cxnSp>
        <p:nvCxnSpPr>
          <p:cNvPr id="12" name="Straight Connector 11">
            <a:extLst>
              <a:ext uri="{FF2B5EF4-FFF2-40B4-BE49-F238E27FC236}">
                <a16:creationId xmlns:a16="http://schemas.microsoft.com/office/drawing/2014/main" id="{E4D055F5-003A-4714-A5AC-DCB259A91911}"/>
              </a:ext>
            </a:extLst>
          </p:cNvPr>
          <p:cNvCxnSpPr/>
          <p:nvPr/>
        </p:nvCxnSpPr>
        <p:spPr>
          <a:xfrm>
            <a:off x="183748" y="1704975"/>
            <a:ext cx="117864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4F6ABC-AE51-4182-A394-08EF4094D9C0}"/>
              </a:ext>
            </a:extLst>
          </p:cNvPr>
          <p:cNvCxnSpPr/>
          <p:nvPr/>
        </p:nvCxnSpPr>
        <p:spPr>
          <a:xfrm>
            <a:off x="183748" y="6276975"/>
            <a:ext cx="117864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7383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Model results</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pic>
        <p:nvPicPr>
          <p:cNvPr id="7" name="Picture 6">
            <a:extLst>
              <a:ext uri="{FF2B5EF4-FFF2-40B4-BE49-F238E27FC236}">
                <a16:creationId xmlns:a16="http://schemas.microsoft.com/office/drawing/2014/main" id="{3B78B95D-D353-4247-980D-D2D0DBF4E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8" y="1708913"/>
            <a:ext cx="5240147" cy="4563999"/>
          </a:xfrm>
          <a:prstGeom prst="rect">
            <a:avLst/>
          </a:prstGeom>
        </p:spPr>
      </p:pic>
      <p:sp>
        <p:nvSpPr>
          <p:cNvPr id="10" name="Rectangle 9">
            <a:extLst>
              <a:ext uri="{FF2B5EF4-FFF2-40B4-BE49-F238E27FC236}">
                <a16:creationId xmlns:a16="http://schemas.microsoft.com/office/drawing/2014/main" id="{2E6348F5-964B-4A51-B84F-86D9CF5F4B1F}"/>
              </a:ext>
            </a:extLst>
          </p:cNvPr>
          <p:cNvSpPr/>
          <p:nvPr/>
        </p:nvSpPr>
        <p:spPr>
          <a:xfrm>
            <a:off x="243438" y="1115585"/>
            <a:ext cx="5270893" cy="523220"/>
          </a:xfrm>
          <a:prstGeom prst="rect">
            <a:avLst/>
          </a:prstGeom>
        </p:spPr>
        <p:txBody>
          <a:bodyPr wrap="square">
            <a:spAutoFit/>
          </a:bodyPr>
          <a:lstStyle/>
          <a:p>
            <a:r>
              <a:rPr lang="en-US" dirty="0"/>
              <a:t>Initial results back on Test set hitting F1 score of 0.88 – well above the 0.5 threshold set earlier.</a:t>
            </a:r>
          </a:p>
        </p:txBody>
      </p:sp>
      <p:pic>
        <p:nvPicPr>
          <p:cNvPr id="3" name="Picture 2">
            <a:extLst>
              <a:ext uri="{FF2B5EF4-FFF2-40B4-BE49-F238E27FC236}">
                <a16:creationId xmlns:a16="http://schemas.microsoft.com/office/drawing/2014/main" id="{0ECCF6D7-F219-43E6-961C-DFEF4B021B72}"/>
              </a:ext>
            </a:extLst>
          </p:cNvPr>
          <p:cNvPicPr>
            <a:picLocks noChangeAspect="1"/>
          </p:cNvPicPr>
          <p:nvPr/>
        </p:nvPicPr>
        <p:blipFill>
          <a:blip r:embed="rId3"/>
          <a:stretch>
            <a:fillRect/>
          </a:stretch>
        </p:blipFill>
        <p:spPr>
          <a:xfrm>
            <a:off x="6463949" y="1850152"/>
            <a:ext cx="2413433" cy="4315398"/>
          </a:xfrm>
          <a:prstGeom prst="rect">
            <a:avLst/>
          </a:prstGeom>
        </p:spPr>
      </p:pic>
      <p:pic>
        <p:nvPicPr>
          <p:cNvPr id="6" name="Picture 5">
            <a:extLst>
              <a:ext uri="{FF2B5EF4-FFF2-40B4-BE49-F238E27FC236}">
                <a16:creationId xmlns:a16="http://schemas.microsoft.com/office/drawing/2014/main" id="{71026C50-4043-43DC-9031-AF2D00C06784}"/>
              </a:ext>
            </a:extLst>
          </p:cNvPr>
          <p:cNvPicPr>
            <a:picLocks noChangeAspect="1"/>
          </p:cNvPicPr>
          <p:nvPr/>
        </p:nvPicPr>
        <p:blipFill>
          <a:blip r:embed="rId4"/>
          <a:stretch>
            <a:fillRect/>
          </a:stretch>
        </p:blipFill>
        <p:spPr>
          <a:xfrm>
            <a:off x="8939573" y="1840627"/>
            <a:ext cx="2413433" cy="4463694"/>
          </a:xfrm>
          <a:prstGeom prst="rect">
            <a:avLst/>
          </a:prstGeom>
        </p:spPr>
      </p:pic>
      <p:sp>
        <p:nvSpPr>
          <p:cNvPr id="12" name="Rectangle 11">
            <a:extLst>
              <a:ext uri="{FF2B5EF4-FFF2-40B4-BE49-F238E27FC236}">
                <a16:creationId xmlns:a16="http://schemas.microsoft.com/office/drawing/2014/main" id="{1F40CC19-F2C0-4226-B527-29CCC3F809C5}"/>
              </a:ext>
            </a:extLst>
          </p:cNvPr>
          <p:cNvSpPr/>
          <p:nvPr/>
        </p:nvSpPr>
        <p:spPr>
          <a:xfrm>
            <a:off x="6377672" y="1115585"/>
            <a:ext cx="5270893" cy="523220"/>
          </a:xfrm>
          <a:prstGeom prst="rect">
            <a:avLst/>
          </a:prstGeom>
        </p:spPr>
        <p:txBody>
          <a:bodyPr wrap="square">
            <a:spAutoFit/>
          </a:bodyPr>
          <a:lstStyle/>
          <a:p>
            <a:r>
              <a:rPr lang="en-US" dirty="0"/>
              <a:t>Feature scores – top performing being amount of advance and WS reported scores</a:t>
            </a:r>
          </a:p>
        </p:txBody>
      </p:sp>
    </p:spTree>
    <p:extLst>
      <p:ext uri="{BB962C8B-B14F-4D97-AF65-F5344CB8AC3E}">
        <p14:creationId xmlns:p14="http://schemas.microsoft.com/office/powerpoint/2010/main" val="3008452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DE3EDC-8686-004A-D773-5DDBB7F14D7F}"/>
              </a:ext>
            </a:extLst>
          </p:cNvPr>
          <p:cNvSpPr/>
          <p:nvPr/>
        </p:nvSpPr>
        <p:spPr>
          <a:xfrm>
            <a:off x="652743" y="1676400"/>
            <a:ext cx="38100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5020738" y="2243937"/>
            <a:ext cx="6764863" cy="1839005"/>
          </a:xfrm>
        </p:spPr>
        <p:txBody>
          <a:bodyPr/>
          <a:lstStyle/>
          <a:p>
            <a:pPr eaLnBrk="1" hangingPunct="1">
              <a:defRPr/>
            </a:pPr>
            <a:r>
              <a:rPr lang="en-US" dirty="0">
                <a:latin typeface="Arial" panose="020B0604020202020204" pitchFamily="34" charset="0"/>
                <a:cs typeface="Arial" panose="020B0604020202020204" pitchFamily="34" charset="0"/>
              </a:rPr>
              <a:t>Green Belt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Tollgate Review</a:t>
            </a:r>
          </a:p>
        </p:txBody>
      </p:sp>
      <p:sp>
        <p:nvSpPr>
          <p:cNvPr id="4" name="Subtitle 3"/>
          <p:cNvSpPr>
            <a:spLocks noGrp="1"/>
          </p:cNvSpPr>
          <p:nvPr>
            <p:ph type="subTitle" idx="4294967295"/>
          </p:nvPr>
        </p:nvSpPr>
        <p:spPr>
          <a:xfrm>
            <a:off x="5057314" y="3595849"/>
            <a:ext cx="4576943" cy="276999"/>
          </a:xfrm>
        </p:spPr>
        <p:txBody>
          <a:bodyPr/>
          <a:lstStyle/>
          <a:p>
            <a:pPr eaLnBrk="1" hangingPunct="1">
              <a:defRPr/>
            </a:pPr>
            <a:r>
              <a:rPr lang="en-US" dirty="0">
                <a:solidFill>
                  <a:srgbClr val="318841"/>
                </a:solidFill>
                <a:latin typeface="Arial" panose="020B0604020202020204" pitchFamily="34" charset="0"/>
                <a:cs typeface="Arial" panose="020B0604020202020204" pitchFamily="34" charset="0"/>
              </a:rPr>
              <a:t>Improve Phase</a:t>
            </a:r>
          </a:p>
        </p:txBody>
      </p:sp>
      <p:pic>
        <p:nvPicPr>
          <p:cNvPr id="1026" name="Picture 2" descr="ASQ SSGB">
            <a:extLst>
              <a:ext uri="{FF2B5EF4-FFF2-40B4-BE49-F238E27FC236}">
                <a16:creationId xmlns:a16="http://schemas.microsoft.com/office/drawing/2014/main" id="{A383751E-65B7-C905-4731-89951449E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06453"/>
            <a:ext cx="3708401" cy="197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3334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a:xfrm>
            <a:off x="976543" y="100320"/>
            <a:ext cx="7399388" cy="529996"/>
          </a:xfrm>
        </p:spPr>
        <p:txBody>
          <a:bodyPr>
            <a:normAutofit fontScale="90000"/>
          </a:bodyPr>
          <a:lstStyle/>
          <a:p>
            <a:r>
              <a:rPr lang="en-US" dirty="0"/>
              <a:t>Overview of Improvement Phase</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6" name="Content Placeholder 2">
            <a:extLst>
              <a:ext uri="{FF2B5EF4-FFF2-40B4-BE49-F238E27FC236}">
                <a16:creationId xmlns:a16="http://schemas.microsoft.com/office/drawing/2014/main" id="{4E3591EE-9789-45A6-83E0-19E8C6285D6C}"/>
              </a:ext>
            </a:extLst>
          </p:cNvPr>
          <p:cNvSpPr txBox="1">
            <a:spLocks/>
          </p:cNvSpPr>
          <p:nvPr/>
        </p:nvSpPr>
        <p:spPr>
          <a:xfrm>
            <a:off x="457200" y="1447801"/>
            <a:ext cx="4240924" cy="4419600"/>
          </a:xfrm>
          <a:prstGeom prst="rect">
            <a:avLst/>
          </a:prstGeom>
        </p:spPr>
        <p:txBody>
          <a:bodyPr>
            <a:normAutofit fontScale="70000" lnSpcReduction="20000"/>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endParaRPr lang="en-US" sz="2400" dirty="0">
              <a:solidFill>
                <a:schemeClr val="tx1"/>
              </a:solidFill>
              <a:latin typeface="Arial" panose="020B0604020202020204" pitchFamily="34" charset="0"/>
              <a:cs typeface="Arial" panose="020B0604020202020204" pitchFamily="34" charset="0"/>
            </a:endParaRPr>
          </a:p>
          <a:p>
            <a:pPr marL="285750" indent="-285750" fontAlgn="auto">
              <a:spcAft>
                <a:spcPts val="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Updates</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Discount size clarified</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Improvements to model</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Re-modelling</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Feature selection</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Model selection</a:t>
            </a:r>
          </a:p>
          <a:p>
            <a:pPr marL="539109" lvl="2" indent="-285750" fontAlgn="auto">
              <a:spcAft>
                <a:spcPts val="0"/>
              </a:spcAft>
            </a:pPr>
            <a:endParaRPr lang="en-US" sz="2000" dirty="0">
              <a:solidFill>
                <a:schemeClr val="tx1"/>
              </a:solidFill>
              <a:latin typeface="Arial" panose="020B0604020202020204" pitchFamily="34" charset="0"/>
              <a:cs typeface="Arial" panose="020B0604020202020204" pitchFamily="34" charset="0"/>
            </a:endParaRPr>
          </a:p>
          <a:p>
            <a:pPr marL="285750" indent="-285750" fontAlgn="auto">
              <a:spcAft>
                <a:spcPts val="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Pilot</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Prioritization</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Pilot results and benchmarking</a:t>
            </a:r>
          </a:p>
          <a:p>
            <a:pPr fontAlgn="auto">
              <a:spcAft>
                <a:spcPts val="0"/>
              </a:spcAft>
            </a:pPr>
            <a:endParaRPr lang="en-US" sz="2400" dirty="0">
              <a:solidFill>
                <a:schemeClr val="tx1"/>
              </a:solidFill>
              <a:latin typeface="Arial" panose="020B0604020202020204" pitchFamily="34" charset="0"/>
              <a:cs typeface="Arial" panose="020B0604020202020204" pitchFamily="34" charset="0"/>
            </a:endParaRPr>
          </a:p>
          <a:p>
            <a:pPr marL="285750" indent="-285750" fontAlgn="auto">
              <a:spcAft>
                <a:spcPts val="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Results and Benefits</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Size of pie estimation</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Strike rate benefit</a:t>
            </a:r>
          </a:p>
          <a:p>
            <a:pPr marL="539109" lvl="2"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Other use cases and benefits</a:t>
            </a:r>
          </a:p>
          <a:p>
            <a:pPr lvl="2" indent="0" fontAlgn="auto">
              <a:spcAft>
                <a:spcPts val="0"/>
              </a:spcAft>
              <a:buNone/>
            </a:pPr>
            <a:endParaRPr lang="en-US" sz="2000" b="0" dirty="0">
              <a:solidFill>
                <a:schemeClr val="tx1"/>
              </a:solidFill>
              <a:latin typeface="Arial" panose="020B0604020202020204" pitchFamily="34" charset="0"/>
              <a:cs typeface="Arial" panose="020B0604020202020204" pitchFamily="34" charset="0"/>
            </a:endParaRPr>
          </a:p>
          <a:p>
            <a:pPr marL="539109" lvl="2" indent="-285750" fontAlgn="auto">
              <a:spcAft>
                <a:spcPts val="0"/>
              </a:spcAft>
            </a:pPr>
            <a:endParaRPr lang="en-US" sz="2000" b="0" dirty="0">
              <a:solidFill>
                <a:schemeClr val="tx1"/>
              </a:solidFill>
              <a:latin typeface="Arial" panose="020B0604020202020204" pitchFamily="34" charset="0"/>
              <a:cs typeface="Arial" panose="020B0604020202020204" pitchFamily="34" charset="0"/>
            </a:endParaRPr>
          </a:p>
          <a:p>
            <a:pPr marL="285750" lvl="1" indent="-285750" fontAlgn="auto">
              <a:spcAft>
                <a:spcPts val="0"/>
              </a:spcAft>
            </a:pPr>
            <a:r>
              <a:rPr lang="en-US" sz="2000" b="0" dirty="0">
                <a:solidFill>
                  <a:schemeClr val="tx1"/>
                </a:solidFill>
                <a:latin typeface="Arial" panose="020B0604020202020204" pitchFamily="34" charset="0"/>
                <a:cs typeface="Arial" panose="020B0604020202020204" pitchFamily="34" charset="0"/>
              </a:rPr>
              <a:t>Note: will not utilize Ensemble Learning in this case</a:t>
            </a:r>
          </a:p>
          <a:p>
            <a:pPr marL="539109" lvl="2" indent="-285750" fontAlgn="auto">
              <a:spcAft>
                <a:spcPts val="0"/>
              </a:spcAft>
            </a:pPr>
            <a:endParaRPr lang="en-US" sz="2000" dirty="0">
              <a:solidFill>
                <a:schemeClr val="tx1"/>
              </a:solidFill>
              <a:latin typeface="Arial" panose="020B0604020202020204" pitchFamily="34" charset="0"/>
              <a:cs typeface="Arial" panose="020B0604020202020204" pitchFamily="34" charset="0"/>
            </a:endParaRPr>
          </a:p>
          <a:p>
            <a:pPr marL="285750" lvl="1" indent="-285750" fontAlgn="auto">
              <a:spcAft>
                <a:spcPts val="0"/>
              </a:spcAft>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pic>
        <p:nvPicPr>
          <p:cNvPr id="12" name="Picture 11">
            <a:extLst>
              <a:ext uri="{FF2B5EF4-FFF2-40B4-BE49-F238E27FC236}">
                <a16:creationId xmlns:a16="http://schemas.microsoft.com/office/drawing/2014/main" id="{26012036-B500-4E46-A9BF-47F4C0D97842}"/>
              </a:ext>
            </a:extLst>
          </p:cNvPr>
          <p:cNvPicPr>
            <a:picLocks noChangeAspect="1"/>
          </p:cNvPicPr>
          <p:nvPr/>
        </p:nvPicPr>
        <p:blipFill>
          <a:blip r:embed="rId2"/>
          <a:stretch>
            <a:fillRect/>
          </a:stretch>
        </p:blipFill>
        <p:spPr>
          <a:xfrm>
            <a:off x="4676237" y="1633385"/>
            <a:ext cx="7169517" cy="4234016"/>
          </a:xfrm>
          <a:prstGeom prst="rect">
            <a:avLst/>
          </a:prstGeom>
        </p:spPr>
      </p:pic>
    </p:spTree>
    <p:extLst>
      <p:ext uri="{BB962C8B-B14F-4D97-AF65-F5344CB8AC3E}">
        <p14:creationId xmlns:p14="http://schemas.microsoft.com/office/powerpoint/2010/main" val="28715898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 Update</a:t>
            </a:r>
          </a:p>
        </p:txBody>
      </p:sp>
      <p:sp>
        <p:nvSpPr>
          <p:cNvPr id="3" name="Text Placeholder 2"/>
          <p:cNvSpPr>
            <a:spLocks noGrp="1"/>
          </p:cNvSpPr>
          <p:nvPr>
            <p:ph type="body" sz="quarter" idx="10"/>
          </p:nvPr>
        </p:nvSpPr>
        <p:spPr/>
        <p:txBody>
          <a:bodyPr/>
          <a:lstStyle/>
          <a:p>
            <a:r>
              <a:rPr lang="en-US" dirty="0"/>
              <a:t>Improve Phase</a:t>
            </a:r>
          </a:p>
        </p:txBody>
      </p:sp>
      <p:sp>
        <p:nvSpPr>
          <p:cNvPr id="7" name="Text Placeholder 6">
            <a:extLst>
              <a:ext uri="{FF2B5EF4-FFF2-40B4-BE49-F238E27FC236}">
                <a16:creationId xmlns:a16="http://schemas.microsoft.com/office/drawing/2014/main" id="{DE4A0D77-BEAE-4CBC-B57D-DCB517A2CC41}"/>
              </a:ext>
            </a:extLst>
          </p:cNvPr>
          <p:cNvSpPr>
            <a:spLocks noGrp="1"/>
          </p:cNvSpPr>
          <p:nvPr>
            <p:ph type="body" sz="quarter" idx="11"/>
          </p:nvPr>
        </p:nvSpPr>
        <p:spPr/>
        <p:txBody>
          <a:bodyPr/>
          <a:lstStyle/>
          <a:p>
            <a:endParaRPr lang="en-US"/>
          </a:p>
        </p:txBody>
      </p:sp>
      <p:sp>
        <p:nvSpPr>
          <p:cNvPr id="5" name="Text Box 12">
            <a:extLst>
              <a:ext uri="{FF2B5EF4-FFF2-40B4-BE49-F238E27FC236}">
                <a16:creationId xmlns:a16="http://schemas.microsoft.com/office/drawing/2014/main" id="{066EE15A-0392-45DB-A5E1-32FA44EF5BA0}"/>
              </a:ext>
            </a:extLst>
          </p:cNvPr>
          <p:cNvSpPr txBox="1">
            <a:spLocks noChangeArrowheads="1"/>
          </p:cNvSpPr>
          <p:nvPr/>
        </p:nvSpPr>
        <p:spPr bwMode="auto">
          <a:xfrm>
            <a:off x="12435840" y="1"/>
            <a:ext cx="2538413" cy="3277820"/>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Description / visualization of process to identify possible solutions.</a:t>
            </a:r>
            <a:endParaRPr lang="en-US" sz="1200" kern="0" dirty="0">
              <a:solidFill>
                <a:schemeClr val="tx1">
                  <a:lumMod val="65000"/>
                  <a:lumOff val="35000"/>
                </a:schemeClr>
              </a:solidFill>
              <a:cs typeface="Arial" panose="020B0604020202020204" pitchFamily="34" charset="0"/>
            </a:endParaRPr>
          </a:p>
          <a:p>
            <a:pPr>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Leaving the Analyze phase you should have your shortlist of root causes.  Begin the Improve phase with brainstorming to identify possible solutions.  Prepare your findings on this slide (details, affinity diagrams, etc.)</a:t>
            </a:r>
          </a:p>
        </p:txBody>
      </p:sp>
      <p:graphicFrame>
        <p:nvGraphicFramePr>
          <p:cNvPr id="9" name="Chart 8">
            <a:extLst>
              <a:ext uri="{FF2B5EF4-FFF2-40B4-BE49-F238E27FC236}">
                <a16:creationId xmlns:a16="http://schemas.microsoft.com/office/drawing/2014/main" id="{D4C6EAA7-3B06-412A-9A62-2E4BBE7490D4}"/>
              </a:ext>
            </a:extLst>
          </p:cNvPr>
          <p:cNvGraphicFramePr/>
          <p:nvPr/>
        </p:nvGraphicFramePr>
        <p:xfrm>
          <a:off x="5115017" y="912180"/>
          <a:ext cx="6826928" cy="5335480"/>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a:extLst>
              <a:ext uri="{FF2B5EF4-FFF2-40B4-BE49-F238E27FC236}">
                <a16:creationId xmlns:a16="http://schemas.microsoft.com/office/drawing/2014/main" id="{511AACFC-A8FA-4BBF-A193-8321AB516236}"/>
              </a:ext>
            </a:extLst>
          </p:cNvPr>
          <p:cNvSpPr/>
          <p:nvPr/>
        </p:nvSpPr>
        <p:spPr>
          <a:xfrm>
            <a:off x="534087" y="1810205"/>
            <a:ext cx="5044399" cy="2800767"/>
          </a:xfrm>
          <a:prstGeom prst="rect">
            <a:avLst/>
          </a:prstGeom>
        </p:spPr>
        <p:txBody>
          <a:bodyPr wrap="square">
            <a:spAutoFit/>
          </a:bodyPr>
          <a:lstStyle/>
          <a:p>
            <a:pPr marL="342900" indent="-342900">
              <a:buAutoNum type="arabicPeriod"/>
            </a:pPr>
            <a:endParaRPr lang="en-US" sz="1600" dirty="0">
              <a:latin typeface="+mj-lt"/>
              <a:ea typeface="Verdana" panose="020B0604030504040204" pitchFamily="34" charset="0"/>
              <a:cs typeface="Verdana" panose="020B0604030504040204" pitchFamily="34" charset="0"/>
            </a:endParaRPr>
          </a:p>
          <a:p>
            <a:pPr marL="342900" indent="-342900">
              <a:buFontTx/>
              <a:buAutoNum type="arabicPeriod"/>
            </a:pPr>
            <a:r>
              <a:rPr lang="en-US" sz="1600" b="1" dirty="0">
                <a:latin typeface="+mj-lt"/>
                <a:ea typeface="Verdana" panose="020B0604030504040204" pitchFamily="34" charset="0"/>
                <a:cs typeface="Verdana" panose="020B0604030504040204" pitchFamily="34" charset="0"/>
              </a:rPr>
              <a:t>Total of $2.2Bio in commercial investments during 2017</a:t>
            </a:r>
            <a:endParaRPr lang="en-US" sz="1600" dirty="0">
              <a:latin typeface="+mj-lt"/>
              <a:ea typeface="Verdana" panose="020B0604030504040204" pitchFamily="34" charset="0"/>
              <a:cs typeface="Verdana" panose="020B0604030504040204" pitchFamily="34" charset="0"/>
            </a:endParaRPr>
          </a:p>
          <a:p>
            <a:pPr marL="342900" indent="-342900">
              <a:buAutoNum type="arabicPeriod"/>
            </a:pPr>
            <a:endParaRPr lang="en-US" sz="1600" dirty="0">
              <a:latin typeface="+mj-lt"/>
              <a:ea typeface="Verdana" panose="020B0604030504040204" pitchFamily="34" charset="0"/>
              <a:cs typeface="Verdana" panose="020B0604030504040204" pitchFamily="34" charset="0"/>
            </a:endParaRPr>
          </a:p>
          <a:p>
            <a:pPr marL="342900" indent="-342900">
              <a:buAutoNum type="arabicPeriod"/>
            </a:pPr>
            <a:r>
              <a:rPr lang="en-US" sz="1600" b="1" dirty="0">
                <a:latin typeface="+mj-lt"/>
                <a:ea typeface="Verdana" panose="020B0604030504040204" pitchFamily="34" charset="0"/>
                <a:cs typeface="Verdana" panose="020B0604030504040204" pitchFamily="34" charset="0"/>
              </a:rPr>
              <a:t>POC Promotion (including Listing Fee) </a:t>
            </a:r>
            <a:r>
              <a:rPr lang="en-US" sz="1600" dirty="0">
                <a:latin typeface="+mj-lt"/>
                <a:ea typeface="Verdana" panose="020B0604030504040204" pitchFamily="34" charset="0"/>
                <a:cs typeface="Verdana" panose="020B0604030504040204" pitchFamily="34" charset="0"/>
              </a:rPr>
              <a:t>makes up </a:t>
            </a:r>
            <a:r>
              <a:rPr lang="en-US" sz="1600" b="1" dirty="0">
                <a:latin typeface="+mj-lt"/>
                <a:ea typeface="Verdana" panose="020B0604030504040204" pitchFamily="34" charset="0"/>
                <a:cs typeface="Verdana" panose="020B0604030504040204" pitchFamily="34" charset="0"/>
              </a:rPr>
              <a:t>the largest share of investment at $824Mio</a:t>
            </a:r>
          </a:p>
          <a:p>
            <a:pPr marL="342900" indent="-342900">
              <a:buAutoNum type="arabicPeriod"/>
            </a:pPr>
            <a:endParaRPr lang="en-US" sz="1600" dirty="0">
              <a:latin typeface="+mj-lt"/>
              <a:ea typeface="Verdana" panose="020B0604030504040204" pitchFamily="34" charset="0"/>
              <a:cs typeface="Verdana" panose="020B0604030504040204" pitchFamily="34" charset="0"/>
            </a:endParaRPr>
          </a:p>
          <a:p>
            <a:pPr marL="342900" indent="-342900">
              <a:buAutoNum type="arabicPeriod"/>
            </a:pPr>
            <a:r>
              <a:rPr lang="en-US" sz="1600" dirty="0">
                <a:latin typeface="+mj-lt"/>
                <a:ea typeface="Verdana" panose="020B0604030504040204" pitchFamily="34" charset="0"/>
                <a:cs typeface="Verdana" panose="020B0604030504040204" pitchFamily="34" charset="0"/>
              </a:rPr>
              <a:t>PBO Non-compliance ML pilot already successfully run and scaleup is underway</a:t>
            </a:r>
          </a:p>
          <a:p>
            <a:endParaRPr lang="en-US" sz="1600" dirty="0">
              <a:latin typeface="+mj-lt"/>
              <a:ea typeface="Verdana" panose="020B0604030504040204" pitchFamily="34" charset="0"/>
              <a:cs typeface="Verdana" panose="020B0604030504040204" pitchFamily="34" charset="0"/>
            </a:endParaRPr>
          </a:p>
          <a:p>
            <a:pPr marL="342900" indent="-342900">
              <a:buAutoNum type="arabicPeriod"/>
            </a:pPr>
            <a:endParaRPr lang="en-US" sz="1600" dirty="0">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125241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Periodic review/improve with function</a:t>
            </a:r>
          </a:p>
        </p:txBody>
      </p:sp>
      <p:sp>
        <p:nvSpPr>
          <p:cNvPr id="4" name="Text Placeholder 3">
            <a:extLst>
              <a:ext uri="{FF2B5EF4-FFF2-40B4-BE49-F238E27FC236}">
                <a16:creationId xmlns:a16="http://schemas.microsoft.com/office/drawing/2014/main" id="{F2E7D85F-1176-4D8A-97FA-9C1BAD877F0E}"/>
              </a:ext>
            </a:extLst>
          </p:cNvPr>
          <p:cNvSpPr>
            <a:spLocks noGrp="1"/>
          </p:cNvSpPr>
          <p:nvPr>
            <p:ph type="body" sz="quarter" idx="10"/>
          </p:nvPr>
        </p:nvSpPr>
        <p:spPr/>
        <p:txBody>
          <a:bodyPr/>
          <a:lstStyle/>
          <a:p>
            <a:r>
              <a:rPr lang="en-US" dirty="0"/>
              <a:t>Improve Phase</a:t>
            </a:r>
          </a:p>
        </p:txBody>
      </p:sp>
      <p:sp>
        <p:nvSpPr>
          <p:cNvPr id="11" name="Text Placeholder 10"/>
          <p:cNvSpPr>
            <a:spLocks noGrp="1"/>
          </p:cNvSpPr>
          <p:nvPr>
            <p:ph type="body" sz="quarter" idx="11"/>
          </p:nvPr>
        </p:nvSpPr>
        <p:spPr/>
        <p:txBody>
          <a:bodyPr/>
          <a:lstStyle/>
          <a:p>
            <a:endParaRPr lang="en-US"/>
          </a:p>
        </p:txBody>
      </p:sp>
      <p:sp>
        <p:nvSpPr>
          <p:cNvPr id="8" name="Text Box 12">
            <a:extLst>
              <a:ext uri="{FF2B5EF4-FFF2-40B4-BE49-F238E27FC236}">
                <a16:creationId xmlns:a16="http://schemas.microsoft.com/office/drawing/2014/main" id="{0A2A509D-5672-4E0B-B6B8-9948A3F11AC0}"/>
              </a:ext>
            </a:extLst>
          </p:cNvPr>
          <p:cNvSpPr txBox="1">
            <a:spLocks noChangeArrowheads="1"/>
          </p:cNvSpPr>
          <p:nvPr/>
        </p:nvSpPr>
        <p:spPr bwMode="auto">
          <a:xfrm>
            <a:off x="12435840" y="1"/>
            <a:ext cx="2538413" cy="307776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lvl="0" eaLnBrk="1" fontAlgn="auto" hangingPunct="1">
              <a:spcBef>
                <a:spcPct val="50000"/>
              </a:spcBef>
              <a:spcAft>
                <a:spcPts val="600"/>
              </a:spcAft>
              <a:defRPr/>
            </a:pPr>
            <a:r>
              <a:rPr lang="en-US" sz="1800" u="sng" kern="0" dirty="0">
                <a:solidFill>
                  <a:prstClr val="black">
                    <a:lumMod val="65000"/>
                    <a:lumOff val="35000"/>
                  </a:prstClr>
                </a:solidFill>
                <a:latin typeface="Arial"/>
              </a:rPr>
              <a:t>Slide Reference</a:t>
            </a:r>
          </a:p>
          <a:p>
            <a:pPr lvl="0" eaLnBrk="1" fontAlgn="auto" hangingPunct="1">
              <a:spcBef>
                <a:spcPct val="50000"/>
              </a:spcBef>
              <a:spcAft>
                <a:spcPts val="600"/>
              </a:spcAft>
              <a:defRPr/>
            </a:pPr>
            <a:r>
              <a:rPr lang="en-US" sz="1200" kern="0" dirty="0">
                <a:solidFill>
                  <a:prstClr val="black">
                    <a:lumMod val="65000"/>
                    <a:lumOff val="35000"/>
                  </a:prstClr>
                </a:solidFill>
                <a:latin typeface="Arial"/>
              </a:rPr>
              <a:t>Usage</a:t>
            </a:r>
            <a:r>
              <a:rPr lang="en-US" sz="1200" b="0" kern="0" dirty="0">
                <a:solidFill>
                  <a:prstClr val="black">
                    <a:lumMod val="65000"/>
                    <a:lumOff val="35000"/>
                  </a:prstClr>
                </a:solidFill>
                <a:latin typeface="Arial"/>
              </a:rPr>
              <a:t>: Optional</a:t>
            </a:r>
          </a:p>
          <a:p>
            <a:pPr lvl="0" eaLnBrk="1" fontAlgn="auto" hangingPunct="1">
              <a:spcBef>
                <a:spcPct val="50000"/>
              </a:spcBef>
              <a:spcAft>
                <a:spcPts val="600"/>
              </a:spcAft>
              <a:defRPr/>
            </a:pPr>
            <a:r>
              <a:rPr lang="en-US" sz="1200" kern="0" dirty="0">
                <a:solidFill>
                  <a:prstClr val="black">
                    <a:lumMod val="65000"/>
                    <a:lumOff val="35000"/>
                  </a:prstClr>
                </a:solidFill>
                <a:latin typeface="Arial"/>
              </a:rPr>
              <a:t>Description</a:t>
            </a:r>
            <a:r>
              <a:rPr lang="en-US" sz="1200" b="0" kern="0" dirty="0">
                <a:solidFill>
                  <a:prstClr val="black">
                    <a:lumMod val="65000"/>
                    <a:lumOff val="35000"/>
                  </a:prstClr>
                </a:solidFill>
                <a:latin typeface="Arial"/>
              </a:rPr>
              <a:t>:  Technical details of your selected solution(s).</a:t>
            </a:r>
          </a:p>
          <a:p>
            <a:pPr lvl="0" eaLnBrk="1" fontAlgn="auto" hangingPunct="1">
              <a:spcBef>
                <a:spcPct val="50000"/>
              </a:spcBef>
              <a:spcAft>
                <a:spcPts val="600"/>
              </a:spcAft>
              <a:defRPr/>
            </a:pPr>
            <a:r>
              <a:rPr lang="en-US" sz="1200" kern="0" dirty="0">
                <a:solidFill>
                  <a:prstClr val="black">
                    <a:lumMod val="65000"/>
                    <a:lumOff val="35000"/>
                  </a:prstClr>
                </a:solidFill>
                <a:latin typeface="Arial"/>
              </a:rPr>
              <a:t>Instructions</a:t>
            </a:r>
            <a:r>
              <a:rPr lang="en-US" sz="1200" b="0" kern="0" dirty="0">
                <a:solidFill>
                  <a:prstClr val="black">
                    <a:lumMod val="65000"/>
                    <a:lumOff val="35000"/>
                  </a:prstClr>
                </a:solidFill>
                <a:latin typeface="Arial"/>
              </a:rPr>
              <a:t>:  Document any technical considerations of your design here.  This could be supporting technology, design diagrams, specifications, requirements, etc.</a:t>
            </a:r>
          </a:p>
          <a:p>
            <a:pPr lvl="0" eaLnBrk="1" fontAlgn="auto" hangingPunct="1">
              <a:spcBef>
                <a:spcPct val="50000"/>
              </a:spcBef>
              <a:spcAft>
                <a:spcPts val="600"/>
              </a:spcAft>
              <a:defRPr/>
            </a:pPr>
            <a:r>
              <a:rPr lang="en-US" sz="1200" b="0" kern="0" dirty="0">
                <a:solidFill>
                  <a:prstClr val="black">
                    <a:lumMod val="65000"/>
                    <a:lumOff val="35000"/>
                  </a:prstClr>
                </a:solidFill>
                <a:latin typeface="Arial"/>
              </a:rPr>
              <a:t>*May require multiple slides*</a:t>
            </a:r>
          </a:p>
        </p:txBody>
      </p:sp>
      <p:graphicFrame>
        <p:nvGraphicFramePr>
          <p:cNvPr id="16" name="Table 15">
            <a:extLst>
              <a:ext uri="{FF2B5EF4-FFF2-40B4-BE49-F238E27FC236}">
                <a16:creationId xmlns:a16="http://schemas.microsoft.com/office/drawing/2014/main" id="{45D3B05A-2A73-4BC6-B93A-BCA3E96472FB}"/>
              </a:ext>
            </a:extLst>
          </p:cNvPr>
          <p:cNvGraphicFramePr>
            <a:graphicFrameLocks noGrp="1"/>
          </p:cNvGraphicFramePr>
          <p:nvPr/>
        </p:nvGraphicFramePr>
        <p:xfrm>
          <a:off x="519231" y="1622508"/>
          <a:ext cx="5228427" cy="6903184"/>
        </p:xfrm>
        <a:graphic>
          <a:graphicData uri="http://schemas.openxmlformats.org/drawingml/2006/table">
            <a:tbl>
              <a:tblPr firstRow="1" bandRow="1">
                <a:tableStyleId>{073A0DAA-6AF3-43AB-8588-CEC1D06C72B9}</a:tableStyleId>
              </a:tblPr>
              <a:tblGrid>
                <a:gridCol w="1692746">
                  <a:extLst>
                    <a:ext uri="{9D8B030D-6E8A-4147-A177-3AD203B41FA5}">
                      <a16:colId xmlns:a16="http://schemas.microsoft.com/office/drawing/2014/main" val="2932956837"/>
                    </a:ext>
                  </a:extLst>
                </a:gridCol>
                <a:gridCol w="1724297">
                  <a:extLst>
                    <a:ext uri="{9D8B030D-6E8A-4147-A177-3AD203B41FA5}">
                      <a16:colId xmlns:a16="http://schemas.microsoft.com/office/drawing/2014/main" val="874468759"/>
                    </a:ext>
                  </a:extLst>
                </a:gridCol>
                <a:gridCol w="1811384">
                  <a:extLst>
                    <a:ext uri="{9D8B030D-6E8A-4147-A177-3AD203B41FA5}">
                      <a16:colId xmlns:a16="http://schemas.microsoft.com/office/drawing/2014/main" val="4148692621"/>
                    </a:ext>
                  </a:extLst>
                </a:gridCol>
              </a:tblGrid>
              <a:tr h="685264">
                <a:tc>
                  <a:txBody>
                    <a:bodyPr/>
                    <a:lstStyle/>
                    <a:p>
                      <a:r>
                        <a:rPr lang="en-US" dirty="0"/>
                        <a:t>Logic</a:t>
                      </a:r>
                    </a:p>
                  </a:txBody>
                  <a:tcPr/>
                </a:tc>
                <a:tc>
                  <a:txBody>
                    <a:bodyPr/>
                    <a:lstStyle/>
                    <a:p>
                      <a:r>
                        <a:rPr lang="en-US" dirty="0"/>
                        <a:t>Description</a:t>
                      </a:r>
                    </a:p>
                  </a:txBody>
                  <a:tcPr/>
                </a:tc>
                <a:tc>
                  <a:txBody>
                    <a:bodyPr/>
                    <a:lstStyle/>
                    <a:p>
                      <a:r>
                        <a:rPr lang="en-US" dirty="0"/>
                        <a:t>Solution</a:t>
                      </a:r>
                    </a:p>
                  </a:txBody>
                  <a:tcPr/>
                </a:tc>
                <a:extLst>
                  <a:ext uri="{0D108BD9-81ED-4DB2-BD59-A6C34878D82A}">
                    <a16:rowId xmlns:a16="http://schemas.microsoft.com/office/drawing/2014/main" val="1418890130"/>
                  </a:ext>
                </a:extLst>
              </a:tr>
              <a:tr h="1790323">
                <a:tc>
                  <a:txBody>
                    <a:bodyPr/>
                    <a:lstStyle/>
                    <a:p>
                      <a:r>
                        <a:rPr lang="en-US" dirty="0"/>
                        <a:t>POA Grouping</a:t>
                      </a:r>
                    </a:p>
                  </a:txBody>
                  <a:tcPr/>
                </a:tc>
                <a:tc>
                  <a:txBody>
                    <a:bodyPr/>
                    <a:lstStyle/>
                    <a:p>
                      <a:r>
                        <a:rPr lang="en-US" dirty="0"/>
                        <a:t>Wholesalers will hide non-compliance by breaking out discount application into discount amounts below 2k RMB flag levels.</a:t>
                      </a:r>
                    </a:p>
                  </a:txBody>
                  <a:tcPr/>
                </a:tc>
                <a:tc>
                  <a:txBody>
                    <a:bodyPr/>
                    <a:lstStyle/>
                    <a:p>
                      <a:r>
                        <a:rPr lang="en-US" dirty="0"/>
                        <a:t>Machine Learning regroups POAs by wholesaler/month/</a:t>
                      </a:r>
                      <a:r>
                        <a:rPr lang="en-US" dirty="0" err="1"/>
                        <a:t>sku</a:t>
                      </a:r>
                      <a:r>
                        <a:rPr lang="en-US" dirty="0"/>
                        <a:t> to analyze the total discount application vs the artificially smaller application amount.</a:t>
                      </a:r>
                    </a:p>
                  </a:txBody>
                  <a:tcPr/>
                </a:tc>
                <a:extLst>
                  <a:ext uri="{0D108BD9-81ED-4DB2-BD59-A6C34878D82A}">
                    <a16:rowId xmlns:a16="http://schemas.microsoft.com/office/drawing/2014/main" val="3857278371"/>
                  </a:ext>
                </a:extLst>
              </a:tr>
              <a:tr h="1668156">
                <a:tc>
                  <a:txBody>
                    <a:bodyPr/>
                    <a:lstStyle/>
                    <a:p>
                      <a:r>
                        <a:rPr lang="en-US" dirty="0"/>
                        <a:t>POA Application Lag</a:t>
                      </a:r>
                    </a:p>
                  </a:txBody>
                  <a:tcPr/>
                </a:tc>
                <a:tc>
                  <a:txBody>
                    <a:bodyPr/>
                    <a:lstStyle/>
                    <a:p>
                      <a:r>
                        <a:rPr lang="en-US" dirty="0"/>
                        <a:t>Non-compliant applications may take more time to process as fake evidence and standard in process flagging would delay application time</a:t>
                      </a:r>
                    </a:p>
                  </a:txBody>
                  <a:tcPr/>
                </a:tc>
                <a:tc>
                  <a:txBody>
                    <a:bodyPr/>
                    <a:lstStyle/>
                    <a:p>
                      <a:r>
                        <a:rPr lang="en-US" dirty="0"/>
                        <a:t>Feature added to consider the application time length</a:t>
                      </a:r>
                    </a:p>
                  </a:txBody>
                  <a:tcPr/>
                </a:tc>
                <a:extLst>
                  <a:ext uri="{0D108BD9-81ED-4DB2-BD59-A6C34878D82A}">
                    <a16:rowId xmlns:a16="http://schemas.microsoft.com/office/drawing/2014/main" val="2851241543"/>
                  </a:ext>
                </a:extLst>
              </a:tr>
            </a:tbl>
          </a:graphicData>
        </a:graphic>
      </p:graphicFrame>
      <p:cxnSp>
        <p:nvCxnSpPr>
          <p:cNvPr id="18" name="Straight Connector 17">
            <a:extLst>
              <a:ext uri="{FF2B5EF4-FFF2-40B4-BE49-F238E27FC236}">
                <a16:creationId xmlns:a16="http://schemas.microsoft.com/office/drawing/2014/main" id="{945307DE-9417-41C1-8EDE-31BE144A9D4C}"/>
              </a:ext>
            </a:extLst>
          </p:cNvPr>
          <p:cNvCxnSpPr/>
          <p:nvPr/>
        </p:nvCxnSpPr>
        <p:spPr>
          <a:xfrm>
            <a:off x="6609805" y="3488871"/>
            <a:ext cx="51816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A323407-6977-48A0-92CE-EF43614B4A10}"/>
              </a:ext>
            </a:extLst>
          </p:cNvPr>
          <p:cNvSpPr/>
          <p:nvPr/>
        </p:nvSpPr>
        <p:spPr>
          <a:xfrm>
            <a:off x="9187859" y="1744431"/>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Approve POA</a:t>
            </a:r>
          </a:p>
        </p:txBody>
      </p:sp>
      <p:sp>
        <p:nvSpPr>
          <p:cNvPr id="27" name="Flowchart: Decision 26">
            <a:extLst>
              <a:ext uri="{FF2B5EF4-FFF2-40B4-BE49-F238E27FC236}">
                <a16:creationId xmlns:a16="http://schemas.microsoft.com/office/drawing/2014/main" id="{9B2D5B23-5255-4926-8E54-8CA9EF1AEE18}"/>
              </a:ext>
            </a:extLst>
          </p:cNvPr>
          <p:cNvSpPr/>
          <p:nvPr/>
        </p:nvSpPr>
        <p:spPr>
          <a:xfrm>
            <a:off x="7680727" y="2123807"/>
            <a:ext cx="1319581" cy="619406"/>
          </a:xfrm>
          <a:prstGeom prst="flowChartDecis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POA &gt; 2K</a:t>
            </a:r>
          </a:p>
        </p:txBody>
      </p:sp>
      <p:sp>
        <p:nvSpPr>
          <p:cNvPr id="28" name="Rectangle 27">
            <a:extLst>
              <a:ext uri="{FF2B5EF4-FFF2-40B4-BE49-F238E27FC236}">
                <a16:creationId xmlns:a16="http://schemas.microsoft.com/office/drawing/2014/main" id="{27F0A8D8-6B9D-4B3A-9443-74CD90EA77D0}"/>
              </a:ext>
            </a:extLst>
          </p:cNvPr>
          <p:cNvSpPr/>
          <p:nvPr/>
        </p:nvSpPr>
        <p:spPr>
          <a:xfrm>
            <a:off x="6609805" y="2123807"/>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POA Discount</a:t>
            </a:r>
          </a:p>
          <a:p>
            <a:pPr algn="ctr"/>
            <a:r>
              <a:rPr lang="en-US" sz="900" dirty="0">
                <a:solidFill>
                  <a:schemeClr val="tx1"/>
                </a:solidFill>
              </a:rPr>
              <a:t>3K RMB</a:t>
            </a:r>
          </a:p>
        </p:txBody>
      </p:sp>
      <p:sp>
        <p:nvSpPr>
          <p:cNvPr id="29" name="Rectangle 28">
            <a:extLst>
              <a:ext uri="{FF2B5EF4-FFF2-40B4-BE49-F238E27FC236}">
                <a16:creationId xmlns:a16="http://schemas.microsoft.com/office/drawing/2014/main" id="{7FD7E354-577E-4440-9E89-C9DD1A92D030}"/>
              </a:ext>
            </a:extLst>
          </p:cNvPr>
          <p:cNvSpPr/>
          <p:nvPr/>
        </p:nvSpPr>
        <p:spPr>
          <a:xfrm>
            <a:off x="9187859" y="2456091"/>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Flag POA</a:t>
            </a:r>
          </a:p>
        </p:txBody>
      </p:sp>
      <p:cxnSp>
        <p:nvCxnSpPr>
          <p:cNvPr id="33" name="Connector: Elbow 32">
            <a:extLst>
              <a:ext uri="{FF2B5EF4-FFF2-40B4-BE49-F238E27FC236}">
                <a16:creationId xmlns:a16="http://schemas.microsoft.com/office/drawing/2014/main" id="{CC9C2975-88CF-4EE4-87E2-5343CF38725C}"/>
              </a:ext>
            </a:extLst>
          </p:cNvPr>
          <p:cNvCxnSpPr>
            <a:stCxn id="28" idx="3"/>
            <a:endCxn id="27" idx="1"/>
          </p:cNvCxnSpPr>
          <p:nvPr/>
        </p:nvCxnSpPr>
        <p:spPr>
          <a:xfrm flipV="1">
            <a:off x="7383203" y="2433510"/>
            <a:ext cx="29752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FB2C10B1-CC3C-468D-8EF8-BF9225131CB9}"/>
              </a:ext>
            </a:extLst>
          </p:cNvPr>
          <p:cNvCxnSpPr>
            <a:cxnSpLocks/>
            <a:stCxn id="27" idx="0"/>
            <a:endCxn id="26" idx="1"/>
          </p:cNvCxnSpPr>
          <p:nvPr/>
        </p:nvCxnSpPr>
        <p:spPr>
          <a:xfrm rot="5400000" flipH="1" flipV="1">
            <a:off x="8729352" y="1665301"/>
            <a:ext cx="69672" cy="8473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2EA9557-0486-4872-8C53-9B11705B38CD}"/>
              </a:ext>
            </a:extLst>
          </p:cNvPr>
          <p:cNvCxnSpPr>
            <a:cxnSpLocks/>
            <a:stCxn id="27" idx="2"/>
          </p:cNvCxnSpPr>
          <p:nvPr/>
        </p:nvCxnSpPr>
        <p:spPr>
          <a:xfrm rot="5400000" flipH="1" flipV="1">
            <a:off x="8762417" y="2317772"/>
            <a:ext cx="3541" cy="847341"/>
          </a:xfrm>
          <a:prstGeom prst="bentConnector4">
            <a:avLst>
              <a:gd name="adj1" fmla="val -6455803"/>
              <a:gd name="adj2" fmla="val 8893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45D56AE-FF47-4E26-A217-12479C5258C5}"/>
              </a:ext>
            </a:extLst>
          </p:cNvPr>
          <p:cNvSpPr/>
          <p:nvPr/>
        </p:nvSpPr>
        <p:spPr>
          <a:xfrm>
            <a:off x="10482426" y="2437878"/>
            <a:ext cx="773398" cy="6194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No Discount Paid</a:t>
            </a:r>
          </a:p>
        </p:txBody>
      </p:sp>
      <p:cxnSp>
        <p:nvCxnSpPr>
          <p:cNvPr id="42" name="Connector: Elbow 41">
            <a:extLst>
              <a:ext uri="{FF2B5EF4-FFF2-40B4-BE49-F238E27FC236}">
                <a16:creationId xmlns:a16="http://schemas.microsoft.com/office/drawing/2014/main" id="{D8333DA2-675E-41E6-B10E-E3AE0E268A79}"/>
              </a:ext>
            </a:extLst>
          </p:cNvPr>
          <p:cNvCxnSpPr>
            <a:cxnSpLocks/>
            <a:endCxn id="40" idx="1"/>
          </p:cNvCxnSpPr>
          <p:nvPr/>
        </p:nvCxnSpPr>
        <p:spPr>
          <a:xfrm>
            <a:off x="9961257" y="2739672"/>
            <a:ext cx="521169" cy="79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01E9DDD-2949-4510-AE00-DACDCD341643}"/>
              </a:ext>
            </a:extLst>
          </p:cNvPr>
          <p:cNvSpPr/>
          <p:nvPr/>
        </p:nvSpPr>
        <p:spPr>
          <a:xfrm>
            <a:off x="10482426" y="1744430"/>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3K RMB Paid Out</a:t>
            </a:r>
          </a:p>
        </p:txBody>
      </p:sp>
      <p:cxnSp>
        <p:nvCxnSpPr>
          <p:cNvPr id="46" name="Connector: Elbow 45">
            <a:extLst>
              <a:ext uri="{FF2B5EF4-FFF2-40B4-BE49-F238E27FC236}">
                <a16:creationId xmlns:a16="http://schemas.microsoft.com/office/drawing/2014/main" id="{87E9A0E8-3FE8-4D35-AC55-6B5AC2E537F3}"/>
              </a:ext>
            </a:extLst>
          </p:cNvPr>
          <p:cNvCxnSpPr>
            <a:cxnSpLocks/>
            <a:stCxn id="26" idx="3"/>
            <a:endCxn id="45" idx="1"/>
          </p:cNvCxnSpPr>
          <p:nvPr/>
        </p:nvCxnSpPr>
        <p:spPr>
          <a:xfrm flipV="1">
            <a:off x="9961257" y="2054134"/>
            <a:ext cx="52116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04D8870-C24B-4922-A2F8-F3B8980D3457}"/>
              </a:ext>
            </a:extLst>
          </p:cNvPr>
          <p:cNvSpPr/>
          <p:nvPr/>
        </p:nvSpPr>
        <p:spPr>
          <a:xfrm>
            <a:off x="9213986" y="4059831"/>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Approve POA</a:t>
            </a:r>
          </a:p>
        </p:txBody>
      </p:sp>
      <p:sp>
        <p:nvSpPr>
          <p:cNvPr id="50" name="Flowchart: Decision 49">
            <a:extLst>
              <a:ext uri="{FF2B5EF4-FFF2-40B4-BE49-F238E27FC236}">
                <a16:creationId xmlns:a16="http://schemas.microsoft.com/office/drawing/2014/main" id="{88C070D5-06DA-4D75-B29B-A3EFB11EC50D}"/>
              </a:ext>
            </a:extLst>
          </p:cNvPr>
          <p:cNvSpPr/>
          <p:nvPr/>
        </p:nvSpPr>
        <p:spPr>
          <a:xfrm>
            <a:off x="7706854" y="4439207"/>
            <a:ext cx="1319581" cy="619406"/>
          </a:xfrm>
          <a:prstGeom prst="flowChartDecis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POA &gt; 2K</a:t>
            </a:r>
          </a:p>
        </p:txBody>
      </p:sp>
      <p:sp>
        <p:nvSpPr>
          <p:cNvPr id="51" name="Rectangle 50">
            <a:extLst>
              <a:ext uri="{FF2B5EF4-FFF2-40B4-BE49-F238E27FC236}">
                <a16:creationId xmlns:a16="http://schemas.microsoft.com/office/drawing/2014/main" id="{E4F93380-A09F-4006-BB2B-AB3AFB0CE1B0}"/>
              </a:ext>
            </a:extLst>
          </p:cNvPr>
          <p:cNvSpPr/>
          <p:nvPr/>
        </p:nvSpPr>
        <p:spPr>
          <a:xfrm>
            <a:off x="6635932" y="4439207"/>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POA Discount</a:t>
            </a:r>
          </a:p>
          <a:p>
            <a:pPr algn="ctr"/>
            <a:r>
              <a:rPr lang="en-US" sz="900" dirty="0">
                <a:solidFill>
                  <a:schemeClr val="tx1"/>
                </a:solidFill>
              </a:rPr>
              <a:t>1K RMB</a:t>
            </a:r>
          </a:p>
        </p:txBody>
      </p:sp>
      <p:sp>
        <p:nvSpPr>
          <p:cNvPr id="52" name="Rectangle 51">
            <a:extLst>
              <a:ext uri="{FF2B5EF4-FFF2-40B4-BE49-F238E27FC236}">
                <a16:creationId xmlns:a16="http://schemas.microsoft.com/office/drawing/2014/main" id="{BCA72F1B-B5C4-4D95-8E76-11CC2B302587}"/>
              </a:ext>
            </a:extLst>
          </p:cNvPr>
          <p:cNvSpPr/>
          <p:nvPr/>
        </p:nvSpPr>
        <p:spPr>
          <a:xfrm>
            <a:off x="9213986" y="4745368"/>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Flag POA</a:t>
            </a:r>
          </a:p>
        </p:txBody>
      </p:sp>
      <p:cxnSp>
        <p:nvCxnSpPr>
          <p:cNvPr id="53" name="Connector: Elbow 52">
            <a:extLst>
              <a:ext uri="{FF2B5EF4-FFF2-40B4-BE49-F238E27FC236}">
                <a16:creationId xmlns:a16="http://schemas.microsoft.com/office/drawing/2014/main" id="{06753818-A8E5-435D-ADD8-CF610CB335B1}"/>
              </a:ext>
            </a:extLst>
          </p:cNvPr>
          <p:cNvCxnSpPr>
            <a:stCxn id="51" idx="3"/>
            <a:endCxn id="50" idx="1"/>
          </p:cNvCxnSpPr>
          <p:nvPr/>
        </p:nvCxnSpPr>
        <p:spPr>
          <a:xfrm flipV="1">
            <a:off x="7409330" y="4748910"/>
            <a:ext cx="29752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EBF84AC-B9C6-4465-9D05-6FDF279F9BFC}"/>
              </a:ext>
            </a:extLst>
          </p:cNvPr>
          <p:cNvCxnSpPr>
            <a:cxnSpLocks/>
            <a:stCxn id="50" idx="0"/>
            <a:endCxn id="49" idx="1"/>
          </p:cNvCxnSpPr>
          <p:nvPr/>
        </p:nvCxnSpPr>
        <p:spPr>
          <a:xfrm rot="5400000" flipH="1" flipV="1">
            <a:off x="8755479" y="3980701"/>
            <a:ext cx="69672" cy="8473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959C7DD-E925-4D30-BD12-6A4666A88D2C}"/>
              </a:ext>
            </a:extLst>
          </p:cNvPr>
          <p:cNvCxnSpPr>
            <a:cxnSpLocks/>
            <a:stCxn id="50" idx="2"/>
            <a:endCxn id="52" idx="1"/>
          </p:cNvCxnSpPr>
          <p:nvPr/>
        </p:nvCxnSpPr>
        <p:spPr>
          <a:xfrm rot="5400000" flipH="1" flipV="1">
            <a:off x="8788544" y="4633172"/>
            <a:ext cx="3541" cy="847341"/>
          </a:xfrm>
          <a:prstGeom prst="bentConnector4">
            <a:avLst>
              <a:gd name="adj1" fmla="val -6455803"/>
              <a:gd name="adj2" fmla="val 8893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9CD9435-8CDA-4123-9ACD-E9C8A5019693}"/>
              </a:ext>
            </a:extLst>
          </p:cNvPr>
          <p:cNvSpPr/>
          <p:nvPr/>
        </p:nvSpPr>
        <p:spPr>
          <a:xfrm>
            <a:off x="10508553" y="4753278"/>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No Discount Paid</a:t>
            </a:r>
          </a:p>
        </p:txBody>
      </p:sp>
      <p:cxnSp>
        <p:nvCxnSpPr>
          <p:cNvPr id="57" name="Connector: Elbow 56">
            <a:extLst>
              <a:ext uri="{FF2B5EF4-FFF2-40B4-BE49-F238E27FC236}">
                <a16:creationId xmlns:a16="http://schemas.microsoft.com/office/drawing/2014/main" id="{84DFCCC2-69AD-4FD2-B6E6-9F004607F7E3}"/>
              </a:ext>
            </a:extLst>
          </p:cNvPr>
          <p:cNvCxnSpPr>
            <a:cxnSpLocks/>
            <a:stCxn id="52" idx="3"/>
            <a:endCxn id="56" idx="1"/>
          </p:cNvCxnSpPr>
          <p:nvPr/>
        </p:nvCxnSpPr>
        <p:spPr>
          <a:xfrm>
            <a:off x="9987384" y="5055072"/>
            <a:ext cx="521169" cy="79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1E8440D-B23E-4BDF-A0D1-53768F9FF8DB}"/>
              </a:ext>
            </a:extLst>
          </p:cNvPr>
          <p:cNvSpPr/>
          <p:nvPr/>
        </p:nvSpPr>
        <p:spPr>
          <a:xfrm>
            <a:off x="10508553" y="4059830"/>
            <a:ext cx="773398" cy="61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3K RMB Paid Out</a:t>
            </a:r>
          </a:p>
        </p:txBody>
      </p:sp>
      <p:cxnSp>
        <p:nvCxnSpPr>
          <p:cNvPr id="59" name="Connector: Elbow 58">
            <a:extLst>
              <a:ext uri="{FF2B5EF4-FFF2-40B4-BE49-F238E27FC236}">
                <a16:creationId xmlns:a16="http://schemas.microsoft.com/office/drawing/2014/main" id="{E39BFF22-F75B-4736-AC7C-3EC938F576E4}"/>
              </a:ext>
            </a:extLst>
          </p:cNvPr>
          <p:cNvCxnSpPr>
            <a:cxnSpLocks/>
            <a:stCxn id="49" idx="3"/>
            <a:endCxn id="58" idx="1"/>
          </p:cNvCxnSpPr>
          <p:nvPr/>
        </p:nvCxnSpPr>
        <p:spPr>
          <a:xfrm flipV="1">
            <a:off x="9987384" y="4369534"/>
            <a:ext cx="52116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20B052D-AB90-422D-98CD-5E69753701C0}"/>
              </a:ext>
            </a:extLst>
          </p:cNvPr>
          <p:cNvSpPr/>
          <p:nvPr/>
        </p:nvSpPr>
        <p:spPr>
          <a:xfrm>
            <a:off x="6635932" y="5096159"/>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POA Discount</a:t>
            </a:r>
          </a:p>
          <a:p>
            <a:pPr algn="ctr"/>
            <a:r>
              <a:rPr lang="en-US" sz="900" dirty="0">
                <a:solidFill>
                  <a:schemeClr val="tx1"/>
                </a:solidFill>
              </a:rPr>
              <a:t>1K RMB</a:t>
            </a:r>
          </a:p>
        </p:txBody>
      </p:sp>
      <p:sp>
        <p:nvSpPr>
          <p:cNvPr id="61" name="Rectangle 60">
            <a:extLst>
              <a:ext uri="{FF2B5EF4-FFF2-40B4-BE49-F238E27FC236}">
                <a16:creationId xmlns:a16="http://schemas.microsoft.com/office/drawing/2014/main" id="{A35EF20F-03D0-49D1-A0C1-C6709539E14C}"/>
              </a:ext>
            </a:extLst>
          </p:cNvPr>
          <p:cNvSpPr/>
          <p:nvPr/>
        </p:nvSpPr>
        <p:spPr>
          <a:xfrm>
            <a:off x="6631781" y="3787694"/>
            <a:ext cx="773398" cy="6194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POA Discount</a:t>
            </a:r>
          </a:p>
          <a:p>
            <a:pPr algn="ctr"/>
            <a:r>
              <a:rPr lang="en-US" sz="900" dirty="0">
                <a:solidFill>
                  <a:schemeClr val="tx1"/>
                </a:solidFill>
              </a:rPr>
              <a:t>1K RMB</a:t>
            </a:r>
          </a:p>
        </p:txBody>
      </p:sp>
      <p:sp>
        <p:nvSpPr>
          <p:cNvPr id="62" name="Rectangle 61">
            <a:extLst>
              <a:ext uri="{FF2B5EF4-FFF2-40B4-BE49-F238E27FC236}">
                <a16:creationId xmlns:a16="http://schemas.microsoft.com/office/drawing/2014/main" id="{C729B31C-12FC-4FDD-9405-3F8B74F15EFF}"/>
              </a:ext>
            </a:extLst>
          </p:cNvPr>
          <p:cNvSpPr/>
          <p:nvPr/>
        </p:nvSpPr>
        <p:spPr>
          <a:xfrm>
            <a:off x="519231" y="1036320"/>
            <a:ext cx="5228427" cy="40059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Additional Logic Layers</a:t>
            </a:r>
          </a:p>
        </p:txBody>
      </p:sp>
      <p:sp>
        <p:nvSpPr>
          <p:cNvPr id="63" name="Rectangle 62">
            <a:extLst>
              <a:ext uri="{FF2B5EF4-FFF2-40B4-BE49-F238E27FC236}">
                <a16:creationId xmlns:a16="http://schemas.microsoft.com/office/drawing/2014/main" id="{37C9399F-0AE9-4D31-9816-CBEA76C8E836}"/>
              </a:ext>
            </a:extLst>
          </p:cNvPr>
          <p:cNvSpPr/>
          <p:nvPr/>
        </p:nvSpPr>
        <p:spPr>
          <a:xfrm>
            <a:off x="6291944" y="1032675"/>
            <a:ext cx="5228427" cy="40059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Example: POA Grouping</a:t>
            </a:r>
          </a:p>
        </p:txBody>
      </p:sp>
      <p:sp>
        <p:nvSpPr>
          <p:cNvPr id="3" name="TextBox 2">
            <a:extLst>
              <a:ext uri="{FF2B5EF4-FFF2-40B4-BE49-F238E27FC236}">
                <a16:creationId xmlns:a16="http://schemas.microsoft.com/office/drawing/2014/main" id="{95F6EEA2-8176-4A98-A279-6C2EA7E4CD17}"/>
              </a:ext>
            </a:extLst>
          </p:cNvPr>
          <p:cNvSpPr txBox="1"/>
          <p:nvPr/>
        </p:nvSpPr>
        <p:spPr>
          <a:xfrm>
            <a:off x="8602112" y="1879060"/>
            <a:ext cx="327116" cy="307777"/>
          </a:xfrm>
          <a:prstGeom prst="rect">
            <a:avLst/>
          </a:prstGeom>
          <a:noFill/>
        </p:spPr>
        <p:txBody>
          <a:bodyPr wrap="square" rtlCol="0">
            <a:spAutoFit/>
          </a:bodyPr>
          <a:lstStyle/>
          <a:p>
            <a:r>
              <a:rPr lang="en-US" dirty="0"/>
              <a:t>N</a:t>
            </a:r>
          </a:p>
        </p:txBody>
      </p:sp>
      <p:sp>
        <p:nvSpPr>
          <p:cNvPr id="36" name="TextBox 35">
            <a:extLst>
              <a:ext uri="{FF2B5EF4-FFF2-40B4-BE49-F238E27FC236}">
                <a16:creationId xmlns:a16="http://schemas.microsoft.com/office/drawing/2014/main" id="{F2EA99BD-8278-4DA0-9FF2-9B1CE66B4907}"/>
              </a:ext>
            </a:extLst>
          </p:cNvPr>
          <p:cNvSpPr txBox="1"/>
          <p:nvPr/>
        </p:nvSpPr>
        <p:spPr>
          <a:xfrm>
            <a:off x="8601102" y="2839289"/>
            <a:ext cx="327116" cy="307777"/>
          </a:xfrm>
          <a:prstGeom prst="rect">
            <a:avLst/>
          </a:prstGeom>
          <a:noFill/>
        </p:spPr>
        <p:txBody>
          <a:bodyPr wrap="square" rtlCol="0">
            <a:spAutoFit/>
          </a:bodyPr>
          <a:lstStyle/>
          <a:p>
            <a:r>
              <a:rPr lang="en-US" dirty="0"/>
              <a:t>Y</a:t>
            </a:r>
          </a:p>
        </p:txBody>
      </p:sp>
      <p:sp>
        <p:nvSpPr>
          <p:cNvPr id="38" name="TextBox 37">
            <a:extLst>
              <a:ext uri="{FF2B5EF4-FFF2-40B4-BE49-F238E27FC236}">
                <a16:creationId xmlns:a16="http://schemas.microsoft.com/office/drawing/2014/main" id="{98C76637-785A-4EB3-AA35-CC959052B20F}"/>
              </a:ext>
            </a:extLst>
          </p:cNvPr>
          <p:cNvSpPr txBox="1"/>
          <p:nvPr/>
        </p:nvSpPr>
        <p:spPr>
          <a:xfrm>
            <a:off x="8601518" y="4215644"/>
            <a:ext cx="327116" cy="307777"/>
          </a:xfrm>
          <a:prstGeom prst="rect">
            <a:avLst/>
          </a:prstGeom>
          <a:noFill/>
        </p:spPr>
        <p:txBody>
          <a:bodyPr wrap="square" rtlCol="0">
            <a:spAutoFit/>
          </a:bodyPr>
          <a:lstStyle/>
          <a:p>
            <a:r>
              <a:rPr lang="en-US" dirty="0"/>
              <a:t>N</a:t>
            </a:r>
          </a:p>
        </p:txBody>
      </p:sp>
      <p:sp>
        <p:nvSpPr>
          <p:cNvPr id="39" name="TextBox 38">
            <a:extLst>
              <a:ext uri="{FF2B5EF4-FFF2-40B4-BE49-F238E27FC236}">
                <a16:creationId xmlns:a16="http://schemas.microsoft.com/office/drawing/2014/main" id="{C0037105-56D2-4668-B3EF-0308EBE63527}"/>
              </a:ext>
            </a:extLst>
          </p:cNvPr>
          <p:cNvSpPr txBox="1"/>
          <p:nvPr/>
        </p:nvSpPr>
        <p:spPr>
          <a:xfrm>
            <a:off x="8598382" y="5130211"/>
            <a:ext cx="279520" cy="307777"/>
          </a:xfrm>
          <a:prstGeom prst="rect">
            <a:avLst/>
          </a:prstGeom>
          <a:noFill/>
        </p:spPr>
        <p:txBody>
          <a:bodyPr wrap="square" rtlCol="0">
            <a:spAutoFit/>
          </a:bodyPr>
          <a:lstStyle/>
          <a:p>
            <a:r>
              <a:rPr lang="en-US" dirty="0"/>
              <a:t>Y</a:t>
            </a:r>
          </a:p>
        </p:txBody>
      </p:sp>
    </p:spTree>
    <p:custDataLst>
      <p:tags r:id="rId1"/>
    </p:custDataLst>
    <p:extLst>
      <p:ext uri="{BB962C8B-B14F-4D97-AF65-F5344CB8AC3E}">
        <p14:creationId xmlns:p14="http://schemas.microsoft.com/office/powerpoint/2010/main" val="360602901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Modelling software and type</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0" name="Rectangle 9">
            <a:extLst>
              <a:ext uri="{FF2B5EF4-FFF2-40B4-BE49-F238E27FC236}">
                <a16:creationId xmlns:a16="http://schemas.microsoft.com/office/drawing/2014/main" id="{9D576E9B-6F63-435C-99BC-5C262C250F41}"/>
              </a:ext>
            </a:extLst>
          </p:cNvPr>
          <p:cNvSpPr/>
          <p:nvPr/>
        </p:nvSpPr>
        <p:spPr>
          <a:xfrm>
            <a:off x="564693" y="3429000"/>
            <a:ext cx="5178732" cy="23658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Description: </a:t>
            </a:r>
          </a:p>
          <a:p>
            <a:endParaRPr lang="en-US" b="0" dirty="0">
              <a:solidFill>
                <a:schemeClr val="tx1"/>
              </a:solidFill>
            </a:endParaRPr>
          </a:p>
          <a:p>
            <a:r>
              <a:rPr lang="en-US" b="0" dirty="0">
                <a:solidFill>
                  <a:schemeClr val="tx1"/>
                </a:solidFill>
              </a:rPr>
              <a:t>XG Boost</a:t>
            </a:r>
            <a:r>
              <a:rPr lang="en-US" dirty="0">
                <a:solidFill>
                  <a:schemeClr val="tx1"/>
                </a:solidFill>
              </a:rPr>
              <a:t> </a:t>
            </a:r>
            <a:r>
              <a:rPr lang="en-US" b="0" dirty="0">
                <a:solidFill>
                  <a:schemeClr val="tx1"/>
                </a:solidFill>
              </a:rPr>
              <a:t>is an open source software library which provides the gradient boosting decision tree framework for Python, R, and other modelling software.  </a:t>
            </a:r>
          </a:p>
          <a:p>
            <a:endParaRPr lang="en-US" b="0" dirty="0">
              <a:solidFill>
                <a:schemeClr val="tx1"/>
              </a:solidFill>
            </a:endParaRPr>
          </a:p>
          <a:p>
            <a:r>
              <a:rPr lang="en-US" b="0" dirty="0">
                <a:solidFill>
                  <a:schemeClr val="tx1"/>
                </a:solidFill>
              </a:rPr>
              <a:t>Python is the platform which runs the </a:t>
            </a:r>
            <a:r>
              <a:rPr lang="en-US" b="0" dirty="0" err="1">
                <a:solidFill>
                  <a:schemeClr val="tx1"/>
                </a:solidFill>
              </a:rPr>
              <a:t>XGBoost</a:t>
            </a:r>
            <a:r>
              <a:rPr lang="en-US" b="0" dirty="0">
                <a:solidFill>
                  <a:schemeClr val="tx1"/>
                </a:solidFill>
              </a:rPr>
              <a:t> library.</a:t>
            </a:r>
          </a:p>
        </p:txBody>
      </p:sp>
      <p:pic>
        <p:nvPicPr>
          <p:cNvPr id="13" name="Picture 12">
            <a:extLst>
              <a:ext uri="{FF2B5EF4-FFF2-40B4-BE49-F238E27FC236}">
                <a16:creationId xmlns:a16="http://schemas.microsoft.com/office/drawing/2014/main" id="{466F1750-5B7C-4EF7-A288-3D013D1D1C3F}"/>
              </a:ext>
            </a:extLst>
          </p:cNvPr>
          <p:cNvPicPr>
            <a:picLocks noChangeAspect="1"/>
          </p:cNvPicPr>
          <p:nvPr/>
        </p:nvPicPr>
        <p:blipFill>
          <a:blip r:embed="rId2"/>
          <a:stretch>
            <a:fillRect/>
          </a:stretch>
        </p:blipFill>
        <p:spPr>
          <a:xfrm>
            <a:off x="6095999" y="1786858"/>
            <a:ext cx="5531308" cy="1685055"/>
          </a:xfrm>
          <a:prstGeom prst="rect">
            <a:avLst/>
          </a:prstGeom>
        </p:spPr>
      </p:pic>
      <p:sp>
        <p:nvSpPr>
          <p:cNvPr id="14" name="Rectangle 13">
            <a:extLst>
              <a:ext uri="{FF2B5EF4-FFF2-40B4-BE49-F238E27FC236}">
                <a16:creationId xmlns:a16="http://schemas.microsoft.com/office/drawing/2014/main" id="{BD602B11-A274-4583-AB22-D0252F4E1940}"/>
              </a:ext>
            </a:extLst>
          </p:cNvPr>
          <p:cNvSpPr/>
          <p:nvPr/>
        </p:nvSpPr>
        <p:spPr>
          <a:xfrm>
            <a:off x="6255745" y="3429000"/>
            <a:ext cx="5178732" cy="23658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Description: </a:t>
            </a:r>
          </a:p>
          <a:p>
            <a:endParaRPr lang="en-US" b="0" dirty="0">
              <a:solidFill>
                <a:schemeClr val="tx1"/>
              </a:solidFill>
            </a:endParaRPr>
          </a:p>
          <a:p>
            <a:r>
              <a:rPr lang="en-US" b="0" dirty="0">
                <a:solidFill>
                  <a:schemeClr val="tx1"/>
                </a:solidFill>
              </a:rPr>
              <a:t>A series of simple decision trees which learn off the weakness of previous decision trees to improve predictions in problem areas. It has gained much popularity and attention recently as it was the algorithm of choice for many winning teams of a number of machine learning competitions.  </a:t>
            </a:r>
          </a:p>
          <a:p>
            <a:endParaRPr lang="en-US" b="0" dirty="0">
              <a:solidFill>
                <a:schemeClr val="tx1"/>
              </a:solidFill>
            </a:endParaRPr>
          </a:p>
          <a:p>
            <a:r>
              <a:rPr lang="en-US" b="0" dirty="0">
                <a:solidFill>
                  <a:schemeClr val="tx1"/>
                </a:solidFill>
              </a:rPr>
              <a:t>It is a very strong initial model for providing a baseline performance level.</a:t>
            </a:r>
          </a:p>
        </p:txBody>
      </p:sp>
      <p:sp>
        <p:nvSpPr>
          <p:cNvPr id="15" name="TextBox 14">
            <a:extLst>
              <a:ext uri="{FF2B5EF4-FFF2-40B4-BE49-F238E27FC236}">
                <a16:creationId xmlns:a16="http://schemas.microsoft.com/office/drawing/2014/main" id="{A8C62EAA-3E45-4C5F-AD85-F32EBA3FFF47}"/>
              </a:ext>
            </a:extLst>
          </p:cNvPr>
          <p:cNvSpPr txBox="1"/>
          <p:nvPr/>
        </p:nvSpPr>
        <p:spPr>
          <a:xfrm>
            <a:off x="6168329" y="1601803"/>
            <a:ext cx="5531308" cy="353943"/>
          </a:xfrm>
          <a:prstGeom prst="rect">
            <a:avLst/>
          </a:prstGeom>
          <a:noFill/>
        </p:spPr>
        <p:txBody>
          <a:bodyPr wrap="square" rtlCol="0">
            <a:spAutoFit/>
          </a:bodyPr>
          <a:lstStyle/>
          <a:p>
            <a:r>
              <a:rPr lang="en-US" sz="1700" dirty="0">
                <a:solidFill>
                  <a:schemeClr val="bg1">
                    <a:lumMod val="50000"/>
                  </a:schemeClr>
                </a:solidFill>
              </a:rPr>
              <a:t>GRADIENT BOOSTED DECISION TREES PROCESS</a:t>
            </a:r>
          </a:p>
        </p:txBody>
      </p:sp>
      <p:pic>
        <p:nvPicPr>
          <p:cNvPr id="17" name="Picture 16">
            <a:extLst>
              <a:ext uri="{FF2B5EF4-FFF2-40B4-BE49-F238E27FC236}">
                <a16:creationId xmlns:a16="http://schemas.microsoft.com/office/drawing/2014/main" id="{C272E46D-84BB-44B8-8D7A-9374F7E94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68" y="1340412"/>
            <a:ext cx="2548515" cy="1715140"/>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9876ACCD-9A8D-4D1D-B0F6-36809CDE7145}"/>
              </a:ext>
            </a:extLst>
          </p:cNvPr>
          <p:cNvPicPr>
            <a:picLocks noChangeAspect="1"/>
          </p:cNvPicPr>
          <p:nvPr/>
        </p:nvPicPr>
        <p:blipFill rotWithShape="1">
          <a:blip r:embed="rId4">
            <a:extLst>
              <a:ext uri="{28A0092B-C50C-407E-A947-70E740481C1C}">
                <a14:useLocalDpi xmlns:a14="http://schemas.microsoft.com/office/drawing/2010/main" val="0"/>
              </a:ext>
            </a:extLst>
          </a:blip>
          <a:srcRect t="36316" b="40790"/>
          <a:stretch/>
        </p:blipFill>
        <p:spPr>
          <a:xfrm>
            <a:off x="2850182" y="1902849"/>
            <a:ext cx="3173487" cy="726536"/>
          </a:xfrm>
          <a:prstGeom prst="rect">
            <a:avLst/>
          </a:prstGeom>
        </p:spPr>
      </p:pic>
    </p:spTree>
    <p:extLst>
      <p:ext uri="{BB962C8B-B14F-4D97-AF65-F5344CB8AC3E}">
        <p14:creationId xmlns:p14="http://schemas.microsoft.com/office/powerpoint/2010/main" val="29743821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Feature evaluation process</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sp>
        <p:nvSpPr>
          <p:cNvPr id="6" name="Rectangle 5">
            <a:extLst>
              <a:ext uri="{FF2B5EF4-FFF2-40B4-BE49-F238E27FC236}">
                <a16:creationId xmlns:a16="http://schemas.microsoft.com/office/drawing/2014/main" id="{553CDD89-B8BF-4DC4-93B2-22F07188D7E1}"/>
              </a:ext>
            </a:extLst>
          </p:cNvPr>
          <p:cNvSpPr/>
          <p:nvPr/>
        </p:nvSpPr>
        <p:spPr>
          <a:xfrm>
            <a:off x="5710874" y="1393013"/>
            <a:ext cx="5909626" cy="635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XG Boost Feature Valuation Example</a:t>
            </a:r>
          </a:p>
        </p:txBody>
      </p:sp>
      <p:sp>
        <p:nvSpPr>
          <p:cNvPr id="12" name="Rectangle 11">
            <a:extLst>
              <a:ext uri="{FF2B5EF4-FFF2-40B4-BE49-F238E27FC236}">
                <a16:creationId xmlns:a16="http://schemas.microsoft.com/office/drawing/2014/main" id="{1E61DFA8-8C6C-4C97-8995-A55A6223E5E9}"/>
              </a:ext>
            </a:extLst>
          </p:cNvPr>
          <p:cNvSpPr/>
          <p:nvPr/>
        </p:nvSpPr>
        <p:spPr>
          <a:xfrm>
            <a:off x="6494868" y="2783880"/>
            <a:ext cx="1040679" cy="36697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Is wholesaler A,C or D?</a:t>
            </a:r>
          </a:p>
        </p:txBody>
      </p:sp>
      <p:sp>
        <p:nvSpPr>
          <p:cNvPr id="13" name="Rectangle 12">
            <a:extLst>
              <a:ext uri="{FF2B5EF4-FFF2-40B4-BE49-F238E27FC236}">
                <a16:creationId xmlns:a16="http://schemas.microsoft.com/office/drawing/2014/main" id="{8F678DBD-A252-44F9-AC69-732F5363631C}"/>
              </a:ext>
            </a:extLst>
          </p:cNvPr>
          <p:cNvSpPr/>
          <p:nvPr/>
        </p:nvSpPr>
        <p:spPr>
          <a:xfrm>
            <a:off x="5981346" y="3379826"/>
            <a:ext cx="728365" cy="366970"/>
          </a:xfrm>
          <a:prstGeom prst="rect">
            <a:avLst/>
          </a:prstGeom>
          <a:solidFill>
            <a:schemeClr val="accent6">
              <a:lumMod val="60000"/>
              <a:lumOff val="40000"/>
            </a:schemeClr>
          </a:solidFill>
          <a:ln>
            <a:solidFill>
              <a:srgbClr val="318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Compliant</a:t>
            </a:r>
          </a:p>
        </p:txBody>
      </p:sp>
      <p:cxnSp>
        <p:nvCxnSpPr>
          <p:cNvPr id="14" name="Straight Arrow Connector 13">
            <a:extLst>
              <a:ext uri="{FF2B5EF4-FFF2-40B4-BE49-F238E27FC236}">
                <a16:creationId xmlns:a16="http://schemas.microsoft.com/office/drawing/2014/main" id="{B15955E0-A5F4-4ECA-B25F-430F295D1CB1}"/>
              </a:ext>
            </a:extLst>
          </p:cNvPr>
          <p:cNvCxnSpPr>
            <a:cxnSpLocks/>
            <a:stCxn id="12" idx="2"/>
            <a:endCxn id="13" idx="0"/>
          </p:cNvCxnSpPr>
          <p:nvPr/>
        </p:nvCxnSpPr>
        <p:spPr>
          <a:xfrm flipH="1">
            <a:off x="6345529" y="3150850"/>
            <a:ext cx="669679" cy="2289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499E575-3813-4412-B4E9-DF6175046FBA}"/>
              </a:ext>
            </a:extLst>
          </p:cNvPr>
          <p:cNvSpPr/>
          <p:nvPr/>
        </p:nvSpPr>
        <p:spPr>
          <a:xfrm>
            <a:off x="7214418" y="3825859"/>
            <a:ext cx="728365" cy="366970"/>
          </a:xfrm>
          <a:prstGeom prst="rect">
            <a:avLst/>
          </a:prstGeom>
          <a:solidFill>
            <a:schemeClr val="bg2">
              <a:lumMod val="10000"/>
              <a:lumOff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Non-compliant</a:t>
            </a:r>
          </a:p>
        </p:txBody>
      </p:sp>
      <p:cxnSp>
        <p:nvCxnSpPr>
          <p:cNvPr id="23" name="Straight Arrow Connector 22">
            <a:extLst>
              <a:ext uri="{FF2B5EF4-FFF2-40B4-BE49-F238E27FC236}">
                <a16:creationId xmlns:a16="http://schemas.microsoft.com/office/drawing/2014/main" id="{642E8E14-B665-4568-85B1-E0AB034F8A0D}"/>
              </a:ext>
            </a:extLst>
          </p:cNvPr>
          <p:cNvCxnSpPr>
            <a:cxnSpLocks/>
            <a:stCxn id="12" idx="2"/>
            <a:endCxn id="26" idx="0"/>
          </p:cNvCxnSpPr>
          <p:nvPr/>
        </p:nvCxnSpPr>
        <p:spPr>
          <a:xfrm>
            <a:off x="7015208" y="3150850"/>
            <a:ext cx="412213" cy="213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A2BC30B-1248-4008-9B77-771680CB1CC5}"/>
              </a:ext>
            </a:extLst>
          </p:cNvPr>
          <p:cNvSpPr/>
          <p:nvPr/>
        </p:nvSpPr>
        <p:spPr>
          <a:xfrm>
            <a:off x="6907081" y="3364640"/>
            <a:ext cx="1040679" cy="36697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Discount Rate &lt; 5RMB / Case</a:t>
            </a:r>
          </a:p>
        </p:txBody>
      </p:sp>
      <p:sp>
        <p:nvSpPr>
          <p:cNvPr id="28" name="Rectangle 27">
            <a:extLst>
              <a:ext uri="{FF2B5EF4-FFF2-40B4-BE49-F238E27FC236}">
                <a16:creationId xmlns:a16="http://schemas.microsoft.com/office/drawing/2014/main" id="{F362FB57-E4FB-47DD-A826-61855E98CC0D}"/>
              </a:ext>
            </a:extLst>
          </p:cNvPr>
          <p:cNvSpPr/>
          <p:nvPr/>
        </p:nvSpPr>
        <p:spPr>
          <a:xfrm>
            <a:off x="5981345" y="3844092"/>
            <a:ext cx="728365" cy="366970"/>
          </a:xfrm>
          <a:prstGeom prst="rect">
            <a:avLst/>
          </a:prstGeom>
          <a:solidFill>
            <a:schemeClr val="accent6">
              <a:lumMod val="60000"/>
              <a:lumOff val="40000"/>
            </a:schemeClr>
          </a:solidFill>
          <a:ln>
            <a:solidFill>
              <a:srgbClr val="318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Compliant</a:t>
            </a:r>
          </a:p>
        </p:txBody>
      </p:sp>
      <p:cxnSp>
        <p:nvCxnSpPr>
          <p:cNvPr id="31" name="Straight Arrow Connector 30">
            <a:extLst>
              <a:ext uri="{FF2B5EF4-FFF2-40B4-BE49-F238E27FC236}">
                <a16:creationId xmlns:a16="http://schemas.microsoft.com/office/drawing/2014/main" id="{40E8B35C-1899-4DF6-BC0E-34FD7760916D}"/>
              </a:ext>
            </a:extLst>
          </p:cNvPr>
          <p:cNvCxnSpPr>
            <a:cxnSpLocks/>
            <a:stCxn id="26" idx="2"/>
            <a:endCxn id="28" idx="0"/>
          </p:cNvCxnSpPr>
          <p:nvPr/>
        </p:nvCxnSpPr>
        <p:spPr>
          <a:xfrm flipH="1">
            <a:off x="6345528" y="3731610"/>
            <a:ext cx="1081893" cy="112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1C6AB9F-575C-4806-9BAA-7B791609A2E9}"/>
              </a:ext>
            </a:extLst>
          </p:cNvPr>
          <p:cNvCxnSpPr>
            <a:cxnSpLocks/>
            <a:stCxn id="26" idx="2"/>
            <a:endCxn id="21" idx="0"/>
          </p:cNvCxnSpPr>
          <p:nvPr/>
        </p:nvCxnSpPr>
        <p:spPr>
          <a:xfrm>
            <a:off x="7427421" y="3731610"/>
            <a:ext cx="151180" cy="94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C280296-3117-40C2-89A4-D17220854578}"/>
              </a:ext>
            </a:extLst>
          </p:cNvPr>
          <p:cNvSpPr/>
          <p:nvPr/>
        </p:nvSpPr>
        <p:spPr>
          <a:xfrm>
            <a:off x="6446438" y="4907434"/>
            <a:ext cx="1040679" cy="36697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Is wholesaler E,G</a:t>
            </a:r>
          </a:p>
        </p:txBody>
      </p:sp>
      <p:sp>
        <p:nvSpPr>
          <p:cNvPr id="40" name="Rectangle 39">
            <a:extLst>
              <a:ext uri="{FF2B5EF4-FFF2-40B4-BE49-F238E27FC236}">
                <a16:creationId xmlns:a16="http://schemas.microsoft.com/office/drawing/2014/main" id="{76BFD803-32AE-417A-8AE1-C738C84D2A82}"/>
              </a:ext>
            </a:extLst>
          </p:cNvPr>
          <p:cNvSpPr/>
          <p:nvPr/>
        </p:nvSpPr>
        <p:spPr>
          <a:xfrm>
            <a:off x="5935456" y="5403373"/>
            <a:ext cx="728365" cy="366970"/>
          </a:xfrm>
          <a:prstGeom prst="rect">
            <a:avLst/>
          </a:prstGeom>
          <a:solidFill>
            <a:schemeClr val="accent6">
              <a:lumMod val="60000"/>
              <a:lumOff val="40000"/>
            </a:schemeClr>
          </a:solidFill>
          <a:ln>
            <a:solidFill>
              <a:srgbClr val="318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Compliant</a:t>
            </a:r>
          </a:p>
        </p:txBody>
      </p:sp>
      <p:cxnSp>
        <p:nvCxnSpPr>
          <p:cNvPr id="41" name="Straight Arrow Connector 40">
            <a:extLst>
              <a:ext uri="{FF2B5EF4-FFF2-40B4-BE49-F238E27FC236}">
                <a16:creationId xmlns:a16="http://schemas.microsoft.com/office/drawing/2014/main" id="{923EE727-91C1-43E4-AE79-FE01C1BF5069}"/>
              </a:ext>
            </a:extLst>
          </p:cNvPr>
          <p:cNvCxnSpPr>
            <a:cxnSpLocks/>
            <a:stCxn id="39" idx="2"/>
            <a:endCxn id="40" idx="0"/>
          </p:cNvCxnSpPr>
          <p:nvPr/>
        </p:nvCxnSpPr>
        <p:spPr>
          <a:xfrm flipH="1">
            <a:off x="6299639" y="5274404"/>
            <a:ext cx="667139" cy="128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7B5219F-A337-494E-922A-7AB197628D80}"/>
              </a:ext>
            </a:extLst>
          </p:cNvPr>
          <p:cNvCxnSpPr>
            <a:cxnSpLocks/>
            <a:stCxn id="39" idx="2"/>
            <a:endCxn id="66" idx="0"/>
          </p:cNvCxnSpPr>
          <p:nvPr/>
        </p:nvCxnSpPr>
        <p:spPr>
          <a:xfrm>
            <a:off x="6966778" y="5274404"/>
            <a:ext cx="572830" cy="147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B3D54E9-079F-47FF-AC64-A693AF601964}"/>
              </a:ext>
            </a:extLst>
          </p:cNvPr>
          <p:cNvSpPr/>
          <p:nvPr/>
        </p:nvSpPr>
        <p:spPr>
          <a:xfrm>
            <a:off x="446739" y="1332262"/>
            <a:ext cx="4373599" cy="4524315"/>
          </a:xfrm>
          <a:prstGeom prst="rect">
            <a:avLst/>
          </a:prstGeom>
        </p:spPr>
        <p:txBody>
          <a:bodyPr wrap="square">
            <a:spAutoFit/>
          </a:bodyPr>
          <a:lstStyle/>
          <a:p>
            <a:r>
              <a:rPr lang="en-US" sz="1600" dirty="0"/>
              <a:t>A feature’s importance is measured by the number of times the decision trees decides to make decision “splits” on that feature:</a:t>
            </a:r>
          </a:p>
          <a:p>
            <a:endParaRPr lang="en-US" sz="1600" b="0" dirty="0"/>
          </a:p>
          <a:p>
            <a:pPr marL="342900" indent="-342900">
              <a:buFontTx/>
              <a:buAutoNum type="arabicPeriod"/>
            </a:pPr>
            <a:r>
              <a:rPr lang="en-US" sz="1600" b="0" dirty="0"/>
              <a:t>Overall, Gradient Boost Decision tree is many simple decision trees (or decision stumps) layered on </a:t>
            </a:r>
            <a:r>
              <a:rPr lang="en-US" sz="1600" b="0" dirty="0" err="1"/>
              <a:t>eachother</a:t>
            </a:r>
            <a:r>
              <a:rPr lang="en-US" sz="1600" b="0" dirty="0"/>
              <a:t> to iteratively solve the weaknesses of the previous stump.</a:t>
            </a:r>
          </a:p>
          <a:p>
            <a:pPr marL="342900" indent="-342900">
              <a:buAutoNum type="arabicPeriod"/>
            </a:pPr>
            <a:endParaRPr lang="en-US" sz="1600" b="0" dirty="0"/>
          </a:p>
          <a:p>
            <a:pPr marL="342900" indent="-342900">
              <a:buAutoNum type="arabicPeriod"/>
            </a:pPr>
            <a:r>
              <a:rPr lang="en-US" sz="1600" b="0" dirty="0"/>
              <a:t>High priority features that predict most accurately and with as much coverage, the goal metric, then loops through all following features.</a:t>
            </a:r>
          </a:p>
          <a:p>
            <a:pPr marL="342900" indent="-342900">
              <a:buAutoNum type="arabicPeriod"/>
            </a:pPr>
            <a:endParaRPr lang="en-US" sz="1600" b="0" dirty="0"/>
          </a:p>
          <a:p>
            <a:pPr marL="342900" indent="-342900">
              <a:buAutoNum type="arabicPeriod"/>
            </a:pPr>
            <a:r>
              <a:rPr lang="en-US" sz="1600" b="0" dirty="0"/>
              <a:t>Feature importance determined by number of splits.  A feature with &gt;0 splits is kept in the model.</a:t>
            </a:r>
          </a:p>
        </p:txBody>
      </p:sp>
      <p:sp>
        <p:nvSpPr>
          <p:cNvPr id="55" name="TextBox 54">
            <a:extLst>
              <a:ext uri="{FF2B5EF4-FFF2-40B4-BE49-F238E27FC236}">
                <a16:creationId xmlns:a16="http://schemas.microsoft.com/office/drawing/2014/main" id="{5DE21807-ECE0-4696-BD31-F2629BB5F29E}"/>
              </a:ext>
            </a:extLst>
          </p:cNvPr>
          <p:cNvSpPr txBox="1"/>
          <p:nvPr/>
        </p:nvSpPr>
        <p:spPr>
          <a:xfrm>
            <a:off x="5829077" y="2833558"/>
            <a:ext cx="505096" cy="230832"/>
          </a:xfrm>
          <a:prstGeom prst="rect">
            <a:avLst/>
          </a:prstGeom>
          <a:noFill/>
        </p:spPr>
        <p:txBody>
          <a:bodyPr wrap="square" rtlCol="0">
            <a:spAutoFit/>
          </a:bodyPr>
          <a:lstStyle/>
          <a:p>
            <a:pPr algn="ctr"/>
            <a:r>
              <a:rPr lang="en-US" sz="900" b="0" dirty="0"/>
              <a:t>Yes</a:t>
            </a:r>
          </a:p>
        </p:txBody>
      </p:sp>
      <p:sp>
        <p:nvSpPr>
          <p:cNvPr id="59" name="TextBox 58">
            <a:extLst>
              <a:ext uri="{FF2B5EF4-FFF2-40B4-BE49-F238E27FC236}">
                <a16:creationId xmlns:a16="http://schemas.microsoft.com/office/drawing/2014/main" id="{9FF30DAF-D157-44EA-87F4-28D9340CF69A}"/>
              </a:ext>
            </a:extLst>
          </p:cNvPr>
          <p:cNvSpPr txBox="1"/>
          <p:nvPr/>
        </p:nvSpPr>
        <p:spPr>
          <a:xfrm>
            <a:off x="7632418" y="2864878"/>
            <a:ext cx="505096" cy="230832"/>
          </a:xfrm>
          <a:prstGeom prst="rect">
            <a:avLst/>
          </a:prstGeom>
          <a:noFill/>
        </p:spPr>
        <p:txBody>
          <a:bodyPr wrap="square" rtlCol="0">
            <a:spAutoFit/>
          </a:bodyPr>
          <a:lstStyle/>
          <a:p>
            <a:pPr algn="ctr"/>
            <a:r>
              <a:rPr lang="en-US" sz="900" b="0" dirty="0"/>
              <a:t>No</a:t>
            </a:r>
          </a:p>
        </p:txBody>
      </p:sp>
      <p:graphicFrame>
        <p:nvGraphicFramePr>
          <p:cNvPr id="65" name="Chart 64">
            <a:extLst>
              <a:ext uri="{FF2B5EF4-FFF2-40B4-BE49-F238E27FC236}">
                <a16:creationId xmlns:a16="http://schemas.microsoft.com/office/drawing/2014/main" id="{FA009ACF-AE6F-49A0-A344-C6061939CC36}"/>
              </a:ext>
            </a:extLst>
          </p:cNvPr>
          <p:cNvGraphicFramePr/>
          <p:nvPr/>
        </p:nvGraphicFramePr>
        <p:xfrm>
          <a:off x="8577096" y="2277305"/>
          <a:ext cx="3043404" cy="3990988"/>
        </p:xfrm>
        <a:graphic>
          <a:graphicData uri="http://schemas.openxmlformats.org/drawingml/2006/chart">
            <c:chart xmlns:c="http://schemas.openxmlformats.org/drawingml/2006/chart" xmlns:r="http://schemas.openxmlformats.org/officeDocument/2006/relationships" r:id="rId2"/>
          </a:graphicData>
        </a:graphic>
      </p:graphicFrame>
      <p:sp>
        <p:nvSpPr>
          <p:cNvPr id="66" name="Rectangle 65">
            <a:extLst>
              <a:ext uri="{FF2B5EF4-FFF2-40B4-BE49-F238E27FC236}">
                <a16:creationId xmlns:a16="http://schemas.microsoft.com/office/drawing/2014/main" id="{80115B6F-A25B-4D67-971C-BA8A922FF512}"/>
              </a:ext>
            </a:extLst>
          </p:cNvPr>
          <p:cNvSpPr/>
          <p:nvPr/>
        </p:nvSpPr>
        <p:spPr>
          <a:xfrm>
            <a:off x="7175425" y="5421597"/>
            <a:ext cx="728365" cy="366970"/>
          </a:xfrm>
          <a:prstGeom prst="rect">
            <a:avLst/>
          </a:prstGeom>
          <a:solidFill>
            <a:schemeClr val="bg2">
              <a:lumMod val="10000"/>
              <a:lumOff val="9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dirty="0">
                <a:solidFill>
                  <a:schemeClr val="tx1"/>
                </a:solidFill>
              </a:rPr>
              <a:t>Non-compliant</a:t>
            </a:r>
          </a:p>
        </p:txBody>
      </p:sp>
      <p:sp>
        <p:nvSpPr>
          <p:cNvPr id="77" name="TextBox 76">
            <a:extLst>
              <a:ext uri="{FF2B5EF4-FFF2-40B4-BE49-F238E27FC236}">
                <a16:creationId xmlns:a16="http://schemas.microsoft.com/office/drawing/2014/main" id="{3476DD69-CA0D-442A-B1E4-01C7F60E680D}"/>
              </a:ext>
            </a:extLst>
          </p:cNvPr>
          <p:cNvSpPr txBox="1"/>
          <p:nvPr/>
        </p:nvSpPr>
        <p:spPr>
          <a:xfrm>
            <a:off x="5847441" y="4986066"/>
            <a:ext cx="505096" cy="230832"/>
          </a:xfrm>
          <a:prstGeom prst="rect">
            <a:avLst/>
          </a:prstGeom>
          <a:noFill/>
        </p:spPr>
        <p:txBody>
          <a:bodyPr wrap="square" rtlCol="0">
            <a:spAutoFit/>
          </a:bodyPr>
          <a:lstStyle/>
          <a:p>
            <a:pPr algn="ctr"/>
            <a:r>
              <a:rPr lang="en-US" sz="900" b="0" dirty="0"/>
              <a:t>Yes</a:t>
            </a:r>
          </a:p>
        </p:txBody>
      </p:sp>
      <p:sp>
        <p:nvSpPr>
          <p:cNvPr id="78" name="TextBox 77">
            <a:extLst>
              <a:ext uri="{FF2B5EF4-FFF2-40B4-BE49-F238E27FC236}">
                <a16:creationId xmlns:a16="http://schemas.microsoft.com/office/drawing/2014/main" id="{18D77B57-A96C-4023-A527-87787494D9FE}"/>
              </a:ext>
            </a:extLst>
          </p:cNvPr>
          <p:cNvSpPr txBox="1"/>
          <p:nvPr/>
        </p:nvSpPr>
        <p:spPr>
          <a:xfrm>
            <a:off x="7581754" y="4986066"/>
            <a:ext cx="505096" cy="230832"/>
          </a:xfrm>
          <a:prstGeom prst="rect">
            <a:avLst/>
          </a:prstGeom>
          <a:noFill/>
        </p:spPr>
        <p:txBody>
          <a:bodyPr wrap="square" rtlCol="0">
            <a:spAutoFit/>
          </a:bodyPr>
          <a:lstStyle/>
          <a:p>
            <a:pPr algn="ctr"/>
            <a:r>
              <a:rPr lang="en-US" sz="900" b="0" dirty="0"/>
              <a:t>No</a:t>
            </a:r>
          </a:p>
        </p:txBody>
      </p:sp>
      <p:sp>
        <p:nvSpPr>
          <p:cNvPr id="82" name="Flowchart: Merge 81">
            <a:extLst>
              <a:ext uri="{FF2B5EF4-FFF2-40B4-BE49-F238E27FC236}">
                <a16:creationId xmlns:a16="http://schemas.microsoft.com/office/drawing/2014/main" id="{ECB4A2F9-DFA8-48F4-991C-DF50E00667CF}"/>
              </a:ext>
            </a:extLst>
          </p:cNvPr>
          <p:cNvSpPr/>
          <p:nvPr/>
        </p:nvSpPr>
        <p:spPr>
          <a:xfrm>
            <a:off x="5981345" y="4345738"/>
            <a:ext cx="1961438" cy="416596"/>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Errors</a:t>
            </a:r>
          </a:p>
        </p:txBody>
      </p:sp>
      <p:sp>
        <p:nvSpPr>
          <p:cNvPr id="96" name="TextBox 95">
            <a:extLst>
              <a:ext uri="{FF2B5EF4-FFF2-40B4-BE49-F238E27FC236}">
                <a16:creationId xmlns:a16="http://schemas.microsoft.com/office/drawing/2014/main" id="{89D9C339-3914-4AF4-92A7-751F2B2B94D2}"/>
              </a:ext>
            </a:extLst>
          </p:cNvPr>
          <p:cNvSpPr txBox="1"/>
          <p:nvPr/>
        </p:nvSpPr>
        <p:spPr>
          <a:xfrm>
            <a:off x="5878345" y="2277304"/>
            <a:ext cx="2230316" cy="276999"/>
          </a:xfrm>
          <a:prstGeom prst="rect">
            <a:avLst/>
          </a:prstGeom>
          <a:noFill/>
        </p:spPr>
        <p:txBody>
          <a:bodyPr wrap="square" rtlCol="0">
            <a:spAutoFit/>
          </a:bodyPr>
          <a:lstStyle/>
          <a:p>
            <a:pPr algn="ctr"/>
            <a:r>
              <a:rPr lang="en-US" sz="1200" b="0" dirty="0">
                <a:solidFill>
                  <a:schemeClr val="tx1">
                    <a:lumMod val="65000"/>
                    <a:lumOff val="35000"/>
                  </a:schemeClr>
                </a:solidFill>
              </a:rPr>
              <a:t>Gradient Boosted Tree</a:t>
            </a:r>
          </a:p>
        </p:txBody>
      </p:sp>
    </p:spTree>
    <p:extLst>
      <p:ext uri="{BB962C8B-B14F-4D97-AF65-F5344CB8AC3E}">
        <p14:creationId xmlns:p14="http://schemas.microsoft.com/office/powerpoint/2010/main" val="52911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8</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 </a:t>
            </a:r>
            <a:r>
              <a:rPr lang="en-US" dirty="0" err="1"/>
              <a:t>Cont</a:t>
            </a:r>
            <a:r>
              <a:rPr lang="en-US" dirty="0"/>
              <a:t>`</a:t>
            </a:r>
          </a:p>
        </p:txBody>
      </p:sp>
      <p:sp>
        <p:nvSpPr>
          <p:cNvPr id="3" name="TextBox 2">
            <a:extLst>
              <a:ext uri="{FF2B5EF4-FFF2-40B4-BE49-F238E27FC236}">
                <a16:creationId xmlns:a16="http://schemas.microsoft.com/office/drawing/2014/main" id="{556825B1-A2A0-ED50-7F31-23CDBE4A8B04}"/>
              </a:ext>
            </a:extLst>
          </p:cNvPr>
          <p:cNvSpPr txBox="1"/>
          <p:nvPr/>
        </p:nvSpPr>
        <p:spPr>
          <a:xfrm>
            <a:off x="9601200" y="6203270"/>
            <a:ext cx="6096000" cy="369332"/>
          </a:xfrm>
          <a:prstGeom prst="rect">
            <a:avLst/>
          </a:prstGeom>
          <a:noFill/>
        </p:spPr>
        <p:txBody>
          <a:bodyPr wrap="square">
            <a:spAutoFit/>
          </a:bodyPr>
          <a:lstStyle/>
          <a:p>
            <a:r>
              <a:rPr lang="en-US" dirty="0">
                <a:hlinkClick r:id="rId2"/>
              </a:rPr>
              <a:t>Full DSD click here</a:t>
            </a:r>
            <a:endParaRPr lang="en-US" dirty="0"/>
          </a:p>
        </p:txBody>
      </p:sp>
      <p:pic>
        <p:nvPicPr>
          <p:cNvPr id="5" name="Picture 4" descr="Text, letter&#10;&#10;Description automatically generated">
            <a:extLst>
              <a:ext uri="{FF2B5EF4-FFF2-40B4-BE49-F238E27FC236}">
                <a16:creationId xmlns:a16="http://schemas.microsoft.com/office/drawing/2014/main" id="{9476CC04-7770-71AF-A9F0-C288475E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21966"/>
            <a:ext cx="7396684" cy="5716449"/>
          </a:xfrm>
          <a:prstGeom prst="rect">
            <a:avLst/>
          </a:prstGeom>
        </p:spPr>
      </p:pic>
    </p:spTree>
    <p:extLst>
      <p:ext uri="{BB962C8B-B14F-4D97-AF65-F5344CB8AC3E}">
        <p14:creationId xmlns:p14="http://schemas.microsoft.com/office/powerpoint/2010/main" val="1623027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a:xfrm>
            <a:off x="976543" y="100320"/>
            <a:ext cx="8116182" cy="529996"/>
          </a:xfrm>
        </p:spPr>
        <p:txBody>
          <a:bodyPr>
            <a:normAutofit fontScale="90000"/>
          </a:bodyPr>
          <a:lstStyle/>
          <a:p>
            <a:r>
              <a:rPr lang="en-US" dirty="0"/>
              <a:t>Model Construction</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pic>
        <p:nvPicPr>
          <p:cNvPr id="6" name="Picture 5" descr="A close up of a map&#10;&#10;Description generated with very high confidence">
            <a:extLst>
              <a:ext uri="{FF2B5EF4-FFF2-40B4-BE49-F238E27FC236}">
                <a16:creationId xmlns:a16="http://schemas.microsoft.com/office/drawing/2014/main" id="{1AEF5CD7-F26D-4F17-B8D2-F02BED202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77" y="2097953"/>
            <a:ext cx="11719225" cy="4021158"/>
          </a:xfrm>
          <a:prstGeom prst="rect">
            <a:avLst/>
          </a:prstGeom>
        </p:spPr>
      </p:pic>
      <p:sp>
        <p:nvSpPr>
          <p:cNvPr id="9" name="TextBox 8">
            <a:extLst>
              <a:ext uri="{FF2B5EF4-FFF2-40B4-BE49-F238E27FC236}">
                <a16:creationId xmlns:a16="http://schemas.microsoft.com/office/drawing/2014/main" id="{3DCABB0F-1719-41B2-B34A-3A3088B9D50A}"/>
              </a:ext>
            </a:extLst>
          </p:cNvPr>
          <p:cNvSpPr txBox="1"/>
          <p:nvPr/>
        </p:nvSpPr>
        <p:spPr>
          <a:xfrm>
            <a:off x="436996" y="1240847"/>
            <a:ext cx="10069079" cy="2585323"/>
          </a:xfrm>
          <a:prstGeom prst="rect">
            <a:avLst/>
          </a:prstGeom>
          <a:noFill/>
        </p:spPr>
        <p:txBody>
          <a:bodyPr wrap="square" rtlCol="0">
            <a:spAutoFit/>
          </a:bodyPr>
          <a:lstStyle/>
          <a:p>
            <a:r>
              <a:rPr lang="en-US" sz="1800" dirty="0"/>
              <a:t>Example image of a single decision tree in the  POC Promo Non-compliance Model</a:t>
            </a:r>
          </a:p>
          <a:p>
            <a:pPr marL="285750" indent="-285750">
              <a:buFontTx/>
              <a:buChar char="-"/>
            </a:pPr>
            <a:endParaRPr lang="en-US" sz="1800" b="0" dirty="0"/>
          </a:p>
          <a:p>
            <a:pPr marL="285750" indent="-285750">
              <a:buFontTx/>
              <a:buChar char="-"/>
            </a:pPr>
            <a:r>
              <a:rPr lang="en-US" sz="1800" b="0" dirty="0"/>
              <a:t>Input is POA Group ID</a:t>
            </a:r>
          </a:p>
          <a:p>
            <a:pPr marL="285750" indent="-285750">
              <a:buFontTx/>
              <a:buChar char="-"/>
            </a:pPr>
            <a:endParaRPr lang="en-US" sz="1800" b="0" dirty="0"/>
          </a:p>
          <a:p>
            <a:pPr marL="285750" indent="-285750">
              <a:buFontTx/>
              <a:buChar char="-"/>
            </a:pPr>
            <a:r>
              <a:rPr lang="en-US" sz="1800" b="0" dirty="0"/>
              <a:t>1 of 800 such trees layered over another</a:t>
            </a:r>
          </a:p>
          <a:p>
            <a:pPr marL="285750" indent="-285750">
              <a:buFontTx/>
              <a:buChar char="-"/>
            </a:pPr>
            <a:endParaRPr lang="en-US" sz="1800" b="0" dirty="0"/>
          </a:p>
          <a:p>
            <a:pPr marL="285750" indent="-285750">
              <a:buFontTx/>
              <a:buChar char="-"/>
            </a:pPr>
            <a:r>
              <a:rPr lang="en-US" sz="1800" b="0" dirty="0"/>
              <a:t>Training data: 15k records</a:t>
            </a:r>
          </a:p>
          <a:p>
            <a:pPr marL="285750" indent="-285750">
              <a:buFontTx/>
              <a:buChar char="-"/>
            </a:pPr>
            <a:endParaRPr lang="en-US" sz="1800" b="0" dirty="0"/>
          </a:p>
          <a:p>
            <a:pPr marL="285750" indent="-285750">
              <a:buFontTx/>
              <a:buChar char="-"/>
            </a:pPr>
            <a:r>
              <a:rPr lang="en-US" sz="1800" b="0" dirty="0"/>
              <a:t>Test data: 2.6k records</a:t>
            </a:r>
          </a:p>
        </p:txBody>
      </p:sp>
      <p:cxnSp>
        <p:nvCxnSpPr>
          <p:cNvPr id="12" name="Straight Connector 11">
            <a:extLst>
              <a:ext uri="{FF2B5EF4-FFF2-40B4-BE49-F238E27FC236}">
                <a16:creationId xmlns:a16="http://schemas.microsoft.com/office/drawing/2014/main" id="{E4D055F5-003A-4714-A5AC-DCB259A91911}"/>
              </a:ext>
            </a:extLst>
          </p:cNvPr>
          <p:cNvCxnSpPr/>
          <p:nvPr/>
        </p:nvCxnSpPr>
        <p:spPr>
          <a:xfrm>
            <a:off x="183748" y="1704975"/>
            <a:ext cx="117864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4F6ABC-AE51-4182-A394-08EF4094D9C0}"/>
              </a:ext>
            </a:extLst>
          </p:cNvPr>
          <p:cNvCxnSpPr/>
          <p:nvPr/>
        </p:nvCxnSpPr>
        <p:spPr>
          <a:xfrm>
            <a:off x="183748" y="6276975"/>
            <a:ext cx="117864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575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Top Variables</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sp>
        <p:nvSpPr>
          <p:cNvPr id="14" name="Rectangle 13">
            <a:extLst>
              <a:ext uri="{FF2B5EF4-FFF2-40B4-BE49-F238E27FC236}">
                <a16:creationId xmlns:a16="http://schemas.microsoft.com/office/drawing/2014/main" id="{682423DE-477B-4A08-8FD1-3B7458D70BEC}"/>
              </a:ext>
            </a:extLst>
          </p:cNvPr>
          <p:cNvSpPr/>
          <p:nvPr/>
        </p:nvSpPr>
        <p:spPr>
          <a:xfrm>
            <a:off x="240191" y="1339552"/>
            <a:ext cx="11753541" cy="523220"/>
          </a:xfrm>
          <a:prstGeom prst="rect">
            <a:avLst/>
          </a:prstGeom>
        </p:spPr>
        <p:txBody>
          <a:bodyPr wrap="square">
            <a:spAutoFit/>
          </a:bodyPr>
          <a:lstStyle/>
          <a:p>
            <a:r>
              <a:rPr lang="en-US" b="0" dirty="0">
                <a:ea typeface="Verdana" panose="020B0604030504040204" pitchFamily="34" charset="0"/>
                <a:cs typeface="Verdana" panose="020B0604030504040204" pitchFamily="34" charset="0"/>
              </a:rPr>
              <a:t>Top 20 features ranked by importance to non-compliance prediction (out of a total of 77).  </a:t>
            </a:r>
            <a:r>
              <a:rPr lang="en-US" dirty="0">
                <a:ea typeface="Verdana" panose="020B0604030504040204" pitchFamily="34" charset="0"/>
                <a:cs typeface="Verdana" panose="020B0604030504040204" pitchFamily="34" charset="0"/>
              </a:rPr>
              <a:t>Tendency features (10 of top 20) </a:t>
            </a:r>
            <a:r>
              <a:rPr lang="en-US" b="0" dirty="0">
                <a:ea typeface="Verdana" panose="020B0604030504040204" pitchFamily="34" charset="0"/>
                <a:cs typeface="Verdana" panose="020B0604030504040204" pitchFamily="34" charset="0"/>
              </a:rPr>
              <a:t>most important to predicting non-compliance, not indicators, which is the current basis of any human analysis approach.</a:t>
            </a:r>
          </a:p>
        </p:txBody>
      </p:sp>
      <p:graphicFrame>
        <p:nvGraphicFramePr>
          <p:cNvPr id="16" name="Table 15">
            <a:extLst>
              <a:ext uri="{FF2B5EF4-FFF2-40B4-BE49-F238E27FC236}">
                <a16:creationId xmlns:a16="http://schemas.microsoft.com/office/drawing/2014/main" id="{0D4D6052-5473-42F0-93FD-AAC56DF43593}"/>
              </a:ext>
            </a:extLst>
          </p:cNvPr>
          <p:cNvGraphicFramePr>
            <a:graphicFrameLocks noGrp="1"/>
          </p:cNvGraphicFramePr>
          <p:nvPr/>
        </p:nvGraphicFramePr>
        <p:xfrm>
          <a:off x="240191" y="2048850"/>
          <a:ext cx="11682520" cy="4430517"/>
        </p:xfrm>
        <a:graphic>
          <a:graphicData uri="http://schemas.openxmlformats.org/drawingml/2006/table">
            <a:tbl>
              <a:tblPr/>
              <a:tblGrid>
                <a:gridCol w="2873995">
                  <a:extLst>
                    <a:ext uri="{9D8B030D-6E8A-4147-A177-3AD203B41FA5}">
                      <a16:colId xmlns:a16="http://schemas.microsoft.com/office/drawing/2014/main" val="1926497518"/>
                    </a:ext>
                  </a:extLst>
                </a:gridCol>
                <a:gridCol w="1277331">
                  <a:extLst>
                    <a:ext uri="{9D8B030D-6E8A-4147-A177-3AD203B41FA5}">
                      <a16:colId xmlns:a16="http://schemas.microsoft.com/office/drawing/2014/main" val="1639143014"/>
                    </a:ext>
                  </a:extLst>
                </a:gridCol>
                <a:gridCol w="6174820">
                  <a:extLst>
                    <a:ext uri="{9D8B030D-6E8A-4147-A177-3AD203B41FA5}">
                      <a16:colId xmlns:a16="http://schemas.microsoft.com/office/drawing/2014/main" val="2531341478"/>
                    </a:ext>
                  </a:extLst>
                </a:gridCol>
                <a:gridCol w="1356374">
                  <a:extLst>
                    <a:ext uri="{9D8B030D-6E8A-4147-A177-3AD203B41FA5}">
                      <a16:colId xmlns:a16="http://schemas.microsoft.com/office/drawing/2014/main" val="3894192884"/>
                    </a:ext>
                  </a:extLst>
                </a:gridCol>
              </a:tblGrid>
              <a:tr h="210977">
                <a:tc>
                  <a:txBody>
                    <a:bodyPr/>
                    <a:lstStyle/>
                    <a:p>
                      <a:pPr algn="ctr" fontAlgn="ctr"/>
                      <a:r>
                        <a:rPr lang="en-US" sz="1100" b="1" i="0" u="none" strike="noStrike">
                          <a:solidFill>
                            <a:srgbClr val="FFFFFF"/>
                          </a:solidFill>
                          <a:effectLst/>
                          <a:latin typeface="Calibri" panose="020F0502020204030204" pitchFamily="34" charset="0"/>
                        </a:rPr>
                        <a:t>Name</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Feature Type</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ctr"/>
                      <a:r>
                        <a:rPr lang="en-US" sz="1100" b="1" i="0" u="none" strike="noStrike" dirty="0">
                          <a:solidFill>
                            <a:srgbClr val="FFFFFF"/>
                          </a:solidFill>
                          <a:effectLst/>
                          <a:latin typeface="Calibri" panose="020F0502020204030204" pitchFamily="34" charset="0"/>
                        </a:rPr>
                        <a:t>Description</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en-US" sz="1100" b="1" i="0" u="none" strike="noStrike">
                          <a:solidFill>
                            <a:srgbClr val="FFFFFF"/>
                          </a:solidFill>
                          <a:effectLst/>
                          <a:latin typeface="Calibri" panose="020F0502020204030204" pitchFamily="34" charset="0"/>
                        </a:rPr>
                        <a:t>Importance Score</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376350790"/>
                  </a:ext>
                </a:extLst>
              </a:tr>
              <a:tr h="210977">
                <a:tc>
                  <a:txBody>
                    <a:bodyPr/>
                    <a:lstStyle/>
                    <a:p>
                      <a:pPr algn="l" fontAlgn="ctr"/>
                      <a:r>
                        <a:rPr lang="en-US" sz="1100" b="0" i="0" u="none" strike="noStrike">
                          <a:solidFill>
                            <a:srgbClr val="000000"/>
                          </a:solidFill>
                          <a:effectLst/>
                          <a:latin typeface="Calibri" panose="020F0502020204030204" pitchFamily="34" charset="0"/>
                        </a:rPr>
                        <a:t>Sales Company_poa_cnt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Tendencies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for the same sales company, how many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80</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951604814"/>
                  </a:ext>
                </a:extLst>
              </a:tr>
              <a:tr h="210977">
                <a:tc>
                  <a:txBody>
                    <a:bodyPr/>
                    <a:lstStyle/>
                    <a:p>
                      <a:pPr algn="l" fontAlgn="ctr"/>
                      <a:r>
                        <a:rPr lang="it-IT" sz="1100" b="0" i="0" u="none" strike="noStrike">
                          <a:solidFill>
                            <a:srgbClr val="000000"/>
                          </a:solidFill>
                          <a:effectLst/>
                          <a:latin typeface="Calibri" panose="020F0502020204030204" pitchFamily="34" charset="0"/>
                        </a:rPr>
                        <a:t>Create a person_poa_cnt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Ability</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for the same person, how many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65</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576950735"/>
                  </a:ext>
                </a:extLst>
              </a:tr>
              <a:tr h="210977">
                <a:tc>
                  <a:txBody>
                    <a:bodyPr/>
                    <a:lstStyle/>
                    <a:p>
                      <a:pPr algn="l" fontAlgn="ctr"/>
                      <a:r>
                        <a:rPr lang="en-US" sz="1100" b="0" i="0" u="none" strike="noStrike">
                          <a:solidFill>
                            <a:srgbClr val="000000"/>
                          </a:solidFill>
                          <a:effectLst/>
                          <a:latin typeface="Calibri" panose="020F0502020204030204" pitchFamily="34" charset="0"/>
                        </a:rPr>
                        <a:t>Region_poa_cnt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Tendencies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for the same region, how many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58</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5129087"/>
                  </a:ext>
                </a:extLst>
              </a:tr>
              <a:tr h="210977">
                <a:tc>
                  <a:txBody>
                    <a:bodyPr/>
                    <a:lstStyle/>
                    <a:p>
                      <a:pPr algn="l" fontAlgn="ctr"/>
                      <a:r>
                        <a:rPr lang="en-US" sz="1100" b="0" i="0" u="none" strike="noStrike">
                          <a:solidFill>
                            <a:srgbClr val="000000"/>
                          </a:solidFill>
                          <a:effectLst/>
                          <a:latin typeface="Calibri" panose="020F0502020204030204" pitchFamily="34" charset="0"/>
                        </a:rPr>
                        <a:t>month</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Tendencies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month</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50</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59492491"/>
                  </a:ext>
                </a:extLst>
              </a:tr>
              <a:tr h="210977">
                <a:tc>
                  <a:txBody>
                    <a:bodyPr/>
                    <a:lstStyle/>
                    <a:p>
                      <a:pPr algn="l" fontAlgn="ctr"/>
                      <a:r>
                        <a:rPr lang="en-US" sz="1100" b="0" i="0" u="none" strike="noStrike">
                          <a:solidFill>
                            <a:srgbClr val="000000"/>
                          </a:solidFill>
                          <a:effectLst/>
                          <a:latin typeface="Calibri" panose="020F0502020204030204" pitchFamily="34" charset="0"/>
                        </a:rPr>
                        <a:t>reimburse_lag</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Indicators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after how many months, wholesaler submit this poa's reimbursement request</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50</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856765639"/>
                  </a:ext>
                </a:extLst>
              </a:tr>
              <a:tr h="210977">
                <a:tc>
                  <a:txBody>
                    <a:bodyPr/>
                    <a:lstStyle/>
                    <a:p>
                      <a:pPr algn="l" fontAlgn="ctr"/>
                      <a:r>
                        <a:rPr lang="en-US" sz="1100" b="0" i="0" u="none" strike="noStrike">
                          <a:solidFill>
                            <a:srgbClr val="000000"/>
                          </a:solidFill>
                          <a:effectLst/>
                          <a:latin typeface="Calibri" panose="020F0502020204030204" pitchFamily="34" charset="0"/>
                        </a:rPr>
                        <a:t>Region_poc_promo_cnt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Ability</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for the same region, how many poc promotion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37</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331262381"/>
                  </a:ext>
                </a:extLst>
              </a:tr>
              <a:tr h="210977">
                <a:tc>
                  <a:txBody>
                    <a:bodyPr/>
                    <a:lstStyle/>
                    <a:p>
                      <a:pPr algn="l" fontAlgn="ctr"/>
                      <a:r>
                        <a:rPr lang="it-IT" sz="1100" b="0" i="0" u="none" strike="noStrike">
                          <a:solidFill>
                            <a:srgbClr val="000000"/>
                          </a:solidFill>
                          <a:effectLst/>
                          <a:latin typeface="Calibri" panose="020F0502020204030204" pitchFamily="34" charset="0"/>
                        </a:rPr>
                        <a:t>Create a person_poc_promo_cnt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Ability</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for the same person, how many poc promotion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29</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693964282"/>
                  </a:ext>
                </a:extLst>
              </a:tr>
              <a:tr h="210977">
                <a:tc>
                  <a:txBody>
                    <a:bodyPr/>
                    <a:lstStyle/>
                    <a:p>
                      <a:pPr algn="l" fontAlgn="ctr"/>
                      <a:r>
                        <a:rPr lang="en-US" sz="1100" b="0" i="0" u="none" strike="noStrike">
                          <a:solidFill>
                            <a:srgbClr val="000000"/>
                          </a:solidFill>
                          <a:effectLst/>
                          <a:latin typeface="Calibri" panose="020F0502020204030204" pitchFamily="34" charset="0"/>
                        </a:rPr>
                        <a:t>Territory_poa_cnt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Tendencies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for the same territory, how many </a:t>
                      </a:r>
                      <a:r>
                        <a:rPr lang="en-US" sz="1100" b="0" i="0" u="none" strike="noStrike" dirty="0" err="1">
                          <a:solidFill>
                            <a:srgbClr val="000000"/>
                          </a:solidFill>
                          <a:effectLst/>
                          <a:latin typeface="Calibri" panose="020F0502020204030204" pitchFamily="34" charset="0"/>
                        </a:rPr>
                        <a:t>poa</a:t>
                      </a:r>
                      <a:r>
                        <a:rPr lang="en-US" sz="1100" b="0" i="0" u="none" strike="noStrike" dirty="0">
                          <a:solidFill>
                            <a:srgbClr val="000000"/>
                          </a:solidFill>
                          <a:effectLst/>
                          <a:latin typeface="Calibri" panose="020F0502020204030204" pitchFamily="34" charset="0"/>
                        </a:rPr>
                        <a:t>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29</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492648963"/>
                  </a:ext>
                </a:extLst>
              </a:tr>
              <a:tr h="210977">
                <a:tc>
                  <a:txBody>
                    <a:bodyPr/>
                    <a:lstStyle/>
                    <a:p>
                      <a:pPr algn="l" fontAlgn="ctr"/>
                      <a:r>
                        <a:rPr lang="en-US" sz="1100" b="0" i="0" u="none" strike="noStrike">
                          <a:solidFill>
                            <a:srgbClr val="000000"/>
                          </a:solidFill>
                          <a:effectLst/>
                          <a:latin typeface="Calibri" panose="020F0502020204030204" pitchFamily="34" charset="0"/>
                        </a:rPr>
                        <a:t>Sales Company_poc_promo_cnt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Ability</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for the same sales company, how many poc promotion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27</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41933771"/>
                  </a:ext>
                </a:extLst>
              </a:tr>
              <a:tr h="210977">
                <a:tc>
                  <a:txBody>
                    <a:bodyPr/>
                    <a:lstStyle/>
                    <a:p>
                      <a:pPr algn="l" fontAlgn="ctr"/>
                      <a:r>
                        <a:rPr lang="en-US" sz="1100" b="0" i="0" u="none" strike="noStrike">
                          <a:solidFill>
                            <a:srgbClr val="000000"/>
                          </a:solidFill>
                          <a:effectLst/>
                          <a:latin typeface="Calibri" panose="020F0502020204030204" pitchFamily="34" charset="0"/>
                        </a:rPr>
                        <a:t>stw_ratio</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Incentive</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"Amount of Advance_sum"] / GTO</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26</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08283053"/>
                  </a:ext>
                </a:extLst>
              </a:tr>
              <a:tr h="210977">
                <a:tc>
                  <a:txBody>
                    <a:bodyPr/>
                    <a:lstStyle/>
                    <a:p>
                      <a:pPr algn="l" fontAlgn="ctr"/>
                      <a:r>
                        <a:rPr lang="en-US" sz="1100" b="0" i="0" u="none" strike="noStrike">
                          <a:solidFill>
                            <a:srgbClr val="000000"/>
                          </a:solidFill>
                          <a:effectLst/>
                          <a:latin typeface="Calibri" panose="020F0502020204030204" pitchFamily="34" charset="0"/>
                        </a:rPr>
                        <a:t>Area_poa_cnt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Tendencies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in the area, how many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23</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337920385"/>
                  </a:ext>
                </a:extLst>
              </a:tr>
              <a:tr h="210977">
                <a:tc>
                  <a:txBody>
                    <a:bodyPr/>
                    <a:lstStyle/>
                    <a:p>
                      <a:pPr algn="l" fontAlgn="ctr"/>
                      <a:r>
                        <a:rPr lang="en-US" sz="1100" b="0" i="0" u="none" strike="noStrike">
                          <a:solidFill>
                            <a:srgbClr val="000000"/>
                          </a:solidFill>
                          <a:effectLst/>
                          <a:latin typeface="Calibri" panose="020F0502020204030204" pitchFamily="34" charset="0"/>
                        </a:rPr>
                        <a:t>SAP Brand_poa_cnt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Tendencies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for the same SAP Brand, how many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20</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830001642"/>
                  </a:ext>
                </a:extLst>
              </a:tr>
              <a:tr h="210977">
                <a:tc>
                  <a:txBody>
                    <a:bodyPr/>
                    <a:lstStyle/>
                    <a:p>
                      <a:pPr algn="l" fontAlgn="ctr"/>
                      <a:r>
                        <a:rPr lang="en-US" sz="1100" b="0" i="0" u="none" strike="noStrike">
                          <a:solidFill>
                            <a:srgbClr val="000000"/>
                          </a:solidFill>
                          <a:effectLst/>
                          <a:latin typeface="Calibri" panose="020F0502020204030204" pitchFamily="34" charset="0"/>
                        </a:rPr>
                        <a:t>Expense account_poa_cnt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Ability</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for the same expense account, how many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16</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446493061"/>
                  </a:ext>
                </a:extLst>
              </a:tr>
              <a:tr h="210977">
                <a:tc>
                  <a:txBody>
                    <a:bodyPr/>
                    <a:lstStyle/>
                    <a:p>
                      <a:pPr algn="l" fontAlgn="ctr"/>
                      <a:r>
                        <a:rPr lang="en-US" sz="1100" b="0" i="0" u="none" strike="noStrike">
                          <a:solidFill>
                            <a:srgbClr val="000000"/>
                          </a:solidFill>
                          <a:effectLst/>
                          <a:latin typeface="Calibri" panose="020F0502020204030204" pitchFamily="34" charset="0"/>
                        </a:rPr>
                        <a:t>Pre-B/L box input (yuan/box)</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Incentive</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how much per box</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16</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17592308"/>
                  </a:ext>
                </a:extLst>
              </a:tr>
              <a:tr h="210977">
                <a:tc>
                  <a:txBody>
                    <a:bodyPr/>
                    <a:lstStyle/>
                    <a:p>
                      <a:pPr algn="l" fontAlgn="ctr"/>
                      <a:r>
                        <a:rPr lang="en-US" sz="1100" b="0" i="0" u="none" strike="noStrike">
                          <a:solidFill>
                            <a:srgbClr val="000000"/>
                          </a:solidFill>
                          <a:effectLst/>
                          <a:latin typeface="Calibri" panose="020F0502020204030204" pitchFamily="34" charset="0"/>
                        </a:rPr>
                        <a:t>Amount of Advance_sum_ratio</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Incentive</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Amout of Advance / Amount of Advance_sum</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14</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61532152"/>
                  </a:ext>
                </a:extLst>
              </a:tr>
              <a:tr h="210977">
                <a:tc>
                  <a:txBody>
                    <a:bodyPr/>
                    <a:lstStyle/>
                    <a:p>
                      <a:pPr algn="l" fontAlgn="ctr"/>
                      <a:r>
                        <a:rPr lang="en-US" sz="1100" b="0" i="0" u="none" strike="noStrike">
                          <a:solidFill>
                            <a:srgbClr val="000000"/>
                          </a:solidFill>
                          <a:effectLst/>
                          <a:latin typeface="Calibri" panose="020F0502020204030204" pitchFamily="34" charset="0"/>
                        </a:rPr>
                        <a:t>Mmr12code_poa_cnt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Ability</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for the same MMR12 code, how many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14</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017683901"/>
                  </a:ext>
                </a:extLst>
              </a:tr>
              <a:tr h="210977">
                <a:tc>
                  <a:txBody>
                    <a:bodyPr/>
                    <a:lstStyle/>
                    <a:p>
                      <a:pPr algn="l" fontAlgn="ctr"/>
                      <a:r>
                        <a:rPr lang="en-US" sz="1100" b="0" i="0" u="none" strike="noStrike">
                          <a:solidFill>
                            <a:srgbClr val="000000"/>
                          </a:solidFill>
                          <a:effectLst/>
                          <a:latin typeface="Calibri" panose="020F0502020204030204" pitchFamily="34" charset="0"/>
                        </a:rPr>
                        <a:t>Amount of Advance_min</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Incentive</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total min amount of poa record for wholesaler in this month</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12</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72291374"/>
                  </a:ext>
                </a:extLst>
              </a:tr>
              <a:tr h="210977">
                <a:tc>
                  <a:txBody>
                    <a:bodyPr/>
                    <a:lstStyle/>
                    <a:p>
                      <a:pPr algn="l" fontAlgn="ctr"/>
                      <a:r>
                        <a:rPr lang="en-US" sz="1100" b="0" i="0" u="none" strike="noStrike">
                          <a:solidFill>
                            <a:srgbClr val="000000"/>
                          </a:solidFill>
                          <a:effectLst/>
                          <a:latin typeface="Calibri" panose="020F0502020204030204" pitchFamily="34" charset="0"/>
                        </a:rPr>
                        <a:t>Area_poc_promo_cnt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Tendencies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in the area, how many poc promotion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panose="020F0502020204030204" pitchFamily="34" charset="0"/>
                        </a:rPr>
                        <a:t>12</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37967725"/>
                  </a:ext>
                </a:extLst>
              </a:tr>
              <a:tr h="210977">
                <a:tc>
                  <a:txBody>
                    <a:bodyPr/>
                    <a:lstStyle/>
                    <a:p>
                      <a:pPr algn="l" fontAlgn="ctr"/>
                      <a:r>
                        <a:rPr lang="en-US" sz="1100" b="0" i="0" u="none" strike="noStrike">
                          <a:solidFill>
                            <a:srgbClr val="000000"/>
                          </a:solidFill>
                          <a:effectLst/>
                          <a:latin typeface="Calibri" panose="020F0502020204030204" pitchFamily="34" charset="0"/>
                        </a:rPr>
                        <a:t>Cost center_poa_cnt</a:t>
                      </a: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Tendencies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100" b="0" i="0" u="none" strike="noStrike">
                          <a:solidFill>
                            <a:srgbClr val="000000"/>
                          </a:solidFill>
                          <a:effectLst/>
                          <a:latin typeface="Calibri" panose="020F0502020204030204" pitchFamily="34" charset="0"/>
                        </a:rPr>
                        <a:t>in the cost center, how many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ctr"/>
                      <a:r>
                        <a:rPr lang="en-US" sz="1100" b="0" i="0" u="none" strike="noStrike">
                          <a:solidFill>
                            <a:srgbClr val="000000"/>
                          </a:solidFill>
                          <a:effectLst/>
                          <a:latin typeface="Calibri" panose="020F0502020204030204" pitchFamily="34" charset="0"/>
                        </a:rPr>
                        <a:t>12</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11706550"/>
                  </a:ext>
                </a:extLst>
              </a:tr>
              <a:tr h="210977">
                <a:tc>
                  <a:txBody>
                    <a:bodyPr/>
                    <a:lstStyle/>
                    <a:p>
                      <a:pPr algn="l" fontAlgn="ctr"/>
                      <a:r>
                        <a:rPr lang="en-US" sz="1100" b="0" i="0" u="none" strike="noStrike" dirty="0">
                          <a:solidFill>
                            <a:srgbClr val="000000"/>
                          </a:solidFill>
                          <a:effectLst/>
                          <a:latin typeface="Calibri" panose="020F0502020204030204" pitchFamily="34" charset="0"/>
                        </a:rPr>
                        <a:t>Expense </a:t>
                      </a:r>
                      <a:r>
                        <a:rPr lang="en-US" sz="1100" b="0" i="0" u="none" strike="noStrike" dirty="0" err="1">
                          <a:solidFill>
                            <a:srgbClr val="000000"/>
                          </a:solidFill>
                          <a:effectLst/>
                          <a:latin typeface="Calibri" panose="020F0502020204030204" pitchFamily="34" charset="0"/>
                        </a:rPr>
                        <a:t>account_poc_promo_cnt</a:t>
                      </a:r>
                      <a:endParaRPr lang="en-US" sz="1100" b="0" i="0" u="none" strike="noStrike" dirty="0">
                        <a:solidFill>
                          <a:srgbClr val="000000"/>
                        </a:solidFill>
                        <a:effectLst/>
                        <a:latin typeface="Calibri" panose="020F0502020204030204" pitchFamily="34" charset="0"/>
                      </a:endParaRPr>
                    </a:p>
                  </a:txBody>
                  <a:tcPr marL="9298" marR="9298" marT="9298"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Tendencies</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for the same expense account, how many poc promotion poa records available </a:t>
                      </a:r>
                    </a:p>
                  </a:txBody>
                  <a:tcPr marL="9298" marR="9298" marT="9298"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ctr"/>
                      <a:r>
                        <a:rPr lang="en-US" sz="1100" b="0" i="0" u="none" strike="noStrike" dirty="0">
                          <a:solidFill>
                            <a:srgbClr val="000000"/>
                          </a:solidFill>
                          <a:effectLst/>
                          <a:latin typeface="Calibri" panose="020F0502020204030204" pitchFamily="34" charset="0"/>
                        </a:rPr>
                        <a:t>11</a:t>
                      </a:r>
                    </a:p>
                  </a:txBody>
                  <a:tcPr marL="9298" marR="9298" marT="9298"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45458607"/>
                  </a:ext>
                </a:extLst>
              </a:tr>
            </a:tbl>
          </a:graphicData>
        </a:graphic>
      </p:graphicFrame>
    </p:spTree>
    <p:extLst>
      <p:ext uri="{BB962C8B-B14F-4D97-AF65-F5344CB8AC3E}">
        <p14:creationId xmlns:p14="http://schemas.microsoft.com/office/powerpoint/2010/main" val="31961837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p:txBody>
          <a:bodyPr/>
          <a:lstStyle/>
          <a:p>
            <a:r>
              <a:rPr lang="en-US" dirty="0"/>
              <a:t>Model Selection and Cutoffs</a:t>
            </a:r>
          </a:p>
        </p:txBody>
      </p:sp>
      <p:sp>
        <p:nvSpPr>
          <p:cNvPr id="4" name="Text Placeholder 3">
            <a:extLst>
              <a:ext uri="{FF2B5EF4-FFF2-40B4-BE49-F238E27FC236}">
                <a16:creationId xmlns:a16="http://schemas.microsoft.com/office/drawing/2014/main" id="{49936B27-DDB1-4ABE-AF02-11383B83D765}"/>
              </a:ext>
            </a:extLst>
          </p:cNvPr>
          <p:cNvSpPr>
            <a:spLocks noGrp="1"/>
          </p:cNvSpPr>
          <p:nvPr>
            <p:ph type="body" sz="quarter" idx="10"/>
          </p:nvPr>
        </p:nvSpPr>
        <p:spPr/>
        <p:txBody>
          <a:bodyPr/>
          <a:lstStyle/>
          <a:p>
            <a:r>
              <a:rPr lang="en-US" dirty="0"/>
              <a:t>Define Phase</a:t>
            </a:r>
          </a:p>
        </p:txBody>
      </p:sp>
      <p:sp>
        <p:nvSpPr>
          <p:cNvPr id="5" name="Text Placeholder 4">
            <a:extLst>
              <a:ext uri="{FF2B5EF4-FFF2-40B4-BE49-F238E27FC236}">
                <a16:creationId xmlns:a16="http://schemas.microsoft.com/office/drawing/2014/main" id="{8EE99761-6C51-4FD1-9350-38189BFD2896}"/>
              </a:ext>
            </a:extLst>
          </p:cNvPr>
          <p:cNvSpPr>
            <a:spLocks noGrp="1"/>
          </p:cNvSpPr>
          <p:nvPr>
            <p:ph type="body" sz="quarter" idx="11"/>
          </p:nvPr>
        </p:nvSpPr>
        <p:spPr/>
        <p:txBody>
          <a:bodyPr/>
          <a:lstStyle/>
          <a:p>
            <a:r>
              <a:rPr lang="en-US" b="0" dirty="0"/>
              <a:t>POC Promo Machine Learning</a:t>
            </a:r>
            <a:endParaRPr lang="en-US" dirty="0"/>
          </a:p>
        </p:txBody>
      </p:sp>
      <p:sp>
        <p:nvSpPr>
          <p:cNvPr id="8" name="Text Box 12">
            <a:extLst>
              <a:ext uri="{FF2B5EF4-FFF2-40B4-BE49-F238E27FC236}">
                <a16:creationId xmlns:a16="http://schemas.microsoft.com/office/drawing/2014/main" id="{FEBB3B85-F992-460F-9CF3-0336971AE4E1}"/>
              </a:ext>
            </a:extLst>
          </p:cNvPr>
          <p:cNvSpPr txBox="1">
            <a:spLocks noChangeArrowheads="1"/>
          </p:cNvSpPr>
          <p:nvPr/>
        </p:nvSpPr>
        <p:spPr bwMode="auto">
          <a:xfrm>
            <a:off x="12435840" y="0"/>
            <a:ext cx="2538413" cy="3462486"/>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rPr>
              <a:t>Usage: </a:t>
            </a:r>
            <a:r>
              <a:rPr lang="en-US" sz="1200" b="0" kern="0" dirty="0">
                <a:solidFill>
                  <a:schemeClr val="tx1">
                    <a:lumMod val="65000"/>
                    <a:lumOff val="35000"/>
                  </a:schemeClr>
                </a:solidFill>
              </a:rPr>
              <a:t>Mandatory</a:t>
            </a:r>
          </a:p>
          <a:p>
            <a:pPr eaLnBrk="1" hangingPunct="1">
              <a:spcBef>
                <a:spcPct val="50000"/>
              </a:spcBef>
              <a:spcAft>
                <a:spcPts val="600"/>
              </a:spcAft>
              <a:defRPr/>
            </a:pPr>
            <a:r>
              <a:rPr lang="en-US" sz="1200" kern="0" dirty="0">
                <a:solidFill>
                  <a:schemeClr val="tx1">
                    <a:lumMod val="65000"/>
                    <a:lumOff val="35000"/>
                  </a:schemeClr>
                </a:solidFill>
              </a:rPr>
              <a:t>Description:</a:t>
            </a:r>
            <a:r>
              <a:rPr lang="en-US" sz="1200" b="0" kern="0" dirty="0">
                <a:solidFill>
                  <a:schemeClr val="tx1">
                    <a:lumMod val="65000"/>
                    <a:lumOff val="35000"/>
                  </a:schemeClr>
                </a:solidFill>
              </a:rPr>
              <a:t>  What should the team do if the KPI shows a downturn in performance (e.g., out-of-control condition)?</a:t>
            </a:r>
            <a:endParaRPr lang="en-US" sz="1200" kern="0" dirty="0">
              <a:solidFill>
                <a:schemeClr val="tx1">
                  <a:lumMod val="65000"/>
                  <a:lumOff val="35000"/>
                </a:schemeClr>
              </a:solidFill>
            </a:endParaRPr>
          </a:p>
          <a:p>
            <a:pPr eaLnBrk="1" hangingPunct="1">
              <a:spcBef>
                <a:spcPct val="50000"/>
              </a:spcBef>
              <a:spcAft>
                <a:spcPts val="600"/>
              </a:spcAft>
              <a:defRPr/>
            </a:pPr>
            <a:r>
              <a:rPr lang="en-US" sz="1200" kern="0" dirty="0">
                <a:solidFill>
                  <a:schemeClr val="tx1">
                    <a:lumMod val="65000"/>
                    <a:lumOff val="35000"/>
                  </a:schemeClr>
                </a:solidFill>
              </a:rPr>
              <a:t>Instructions: </a:t>
            </a:r>
            <a:r>
              <a:rPr lang="en-US" sz="1200" b="0" kern="0" dirty="0">
                <a:solidFill>
                  <a:schemeClr val="tx1">
                    <a:lumMod val="65000"/>
                    <a:lumOff val="35000"/>
                  </a:schemeClr>
                </a:solidFill>
              </a:rPr>
              <a:t>Detail your plan on how to respond to a performance excursion (i.e., special cause variation). Include </a:t>
            </a:r>
            <a:r>
              <a:rPr lang="en-US" sz="1200" b="0" u="sng" kern="0" dirty="0">
                <a:solidFill>
                  <a:schemeClr val="tx1">
                    <a:lumMod val="65000"/>
                    <a:lumOff val="35000"/>
                  </a:schemeClr>
                </a:solidFill>
              </a:rPr>
              <a:t>screenshots</a:t>
            </a:r>
            <a:r>
              <a:rPr lang="en-US" sz="1200" b="0" kern="0" dirty="0">
                <a:solidFill>
                  <a:schemeClr val="tx1">
                    <a:lumMod val="65000"/>
                    <a:lumOff val="35000"/>
                  </a:schemeClr>
                </a:solidFill>
              </a:rPr>
              <a:t> of reaction plans and Include details of who is responsible for this response plan moving forward, etc.</a:t>
            </a:r>
          </a:p>
        </p:txBody>
      </p:sp>
      <p:pic>
        <p:nvPicPr>
          <p:cNvPr id="113666" name="Picture 2" descr="a23f452a-ad6e-4213-b0c8-4a37ecbbba76@CHNPR01">
            <a:extLst>
              <a:ext uri="{FF2B5EF4-FFF2-40B4-BE49-F238E27FC236}">
                <a16:creationId xmlns:a16="http://schemas.microsoft.com/office/drawing/2014/main" id="{F2F61AFC-2278-4910-8902-438537EAC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209" y="914852"/>
            <a:ext cx="6633865" cy="509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Picture 3" descr="a7246f06-ba93-4fb9-b9c5-d5a071682c99@CHNPR01">
            <a:extLst>
              <a:ext uri="{FF2B5EF4-FFF2-40B4-BE49-F238E27FC236}">
                <a16:creationId xmlns:a16="http://schemas.microsoft.com/office/drawing/2014/main" id="{ECD64C79-F08A-4FCC-8447-43EBB5B33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95" y="2603667"/>
            <a:ext cx="4170353" cy="369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24EEAE8-AD59-453D-86E9-55D0DAA5E23F}"/>
              </a:ext>
            </a:extLst>
          </p:cNvPr>
          <p:cNvSpPr/>
          <p:nvPr/>
        </p:nvSpPr>
        <p:spPr>
          <a:xfrm>
            <a:off x="5118490" y="847881"/>
            <a:ext cx="2423604" cy="5299517"/>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DCFB07-54A5-4A9E-BCCE-9B735366DF20}"/>
              </a:ext>
            </a:extLst>
          </p:cNvPr>
          <p:cNvSpPr/>
          <p:nvPr/>
        </p:nvSpPr>
        <p:spPr>
          <a:xfrm>
            <a:off x="9650025" y="847880"/>
            <a:ext cx="2423604" cy="5299517"/>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D8171B-F116-4D8E-94C0-F2AF4F15D561}"/>
              </a:ext>
            </a:extLst>
          </p:cNvPr>
          <p:cNvSpPr/>
          <p:nvPr/>
        </p:nvSpPr>
        <p:spPr>
          <a:xfrm>
            <a:off x="7542094" y="879340"/>
            <a:ext cx="2187832" cy="170657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162118B-206B-4E73-B0A1-7C60D3585A55}"/>
              </a:ext>
            </a:extLst>
          </p:cNvPr>
          <p:cNvSpPr/>
          <p:nvPr/>
        </p:nvSpPr>
        <p:spPr>
          <a:xfrm>
            <a:off x="7707722" y="4272090"/>
            <a:ext cx="2022204" cy="1906767"/>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48D2DA-EF73-4E6E-A9E8-D2C0775FEBC3}"/>
              </a:ext>
            </a:extLst>
          </p:cNvPr>
          <p:cNvSpPr/>
          <p:nvPr/>
        </p:nvSpPr>
        <p:spPr>
          <a:xfrm>
            <a:off x="7615148" y="2591444"/>
            <a:ext cx="2163495" cy="170657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0045E7-0C57-4459-B10F-1DB54F168193}"/>
              </a:ext>
            </a:extLst>
          </p:cNvPr>
          <p:cNvSpPr/>
          <p:nvPr/>
        </p:nvSpPr>
        <p:spPr>
          <a:xfrm>
            <a:off x="474394" y="2488256"/>
            <a:ext cx="4394446" cy="3768319"/>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317EC3-6ED8-4FF2-8BA5-90D00176755B}"/>
              </a:ext>
            </a:extLst>
          </p:cNvPr>
          <p:cNvSpPr/>
          <p:nvPr/>
        </p:nvSpPr>
        <p:spPr>
          <a:xfrm>
            <a:off x="437887" y="1389140"/>
            <a:ext cx="4514975" cy="738664"/>
          </a:xfrm>
          <a:prstGeom prst="rect">
            <a:avLst/>
          </a:prstGeom>
        </p:spPr>
        <p:txBody>
          <a:bodyPr wrap="square">
            <a:spAutoFit/>
          </a:bodyPr>
          <a:lstStyle/>
          <a:p>
            <a:r>
              <a:rPr lang="en-US" b="0" dirty="0">
                <a:ea typeface="Verdana" panose="020B0604030504040204" pitchFamily="34" charset="0"/>
                <a:cs typeface="Verdana" panose="020B0604030504040204" pitchFamily="34" charset="0"/>
              </a:rPr>
              <a:t>Model selected with </a:t>
            </a:r>
            <a:r>
              <a:rPr lang="en-US" dirty="0">
                <a:ea typeface="Verdana" panose="020B0604030504040204" pitchFamily="34" charset="0"/>
                <a:cs typeface="Verdana" panose="020B0604030504040204" pitchFamily="34" charset="0"/>
              </a:rPr>
              <a:t>a standard default 0.5 </a:t>
            </a:r>
            <a:r>
              <a:rPr lang="en-US" b="0" dirty="0">
                <a:ea typeface="Verdana" panose="020B0604030504040204" pitchFamily="34" charset="0"/>
                <a:cs typeface="Verdana" panose="020B0604030504040204" pitchFamily="34" charset="0"/>
              </a:rPr>
              <a:t>cutoff to maximize to obtain the 0.51 F-score and Accuracy (0.38) / Recall (0.81)</a:t>
            </a:r>
          </a:p>
        </p:txBody>
      </p:sp>
      <p:cxnSp>
        <p:nvCxnSpPr>
          <p:cNvPr id="24" name="Straight Connector 23">
            <a:extLst>
              <a:ext uri="{FF2B5EF4-FFF2-40B4-BE49-F238E27FC236}">
                <a16:creationId xmlns:a16="http://schemas.microsoft.com/office/drawing/2014/main" id="{3C4C71CC-8584-4F0C-9A14-E407DA27E3BF}"/>
              </a:ext>
            </a:extLst>
          </p:cNvPr>
          <p:cNvCxnSpPr>
            <a:cxnSpLocks/>
          </p:cNvCxnSpPr>
          <p:nvPr/>
        </p:nvCxnSpPr>
        <p:spPr>
          <a:xfrm>
            <a:off x="4861771" y="2544995"/>
            <a:ext cx="2786964" cy="586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57CCF1-0DF9-498A-82F3-B3AE2CE78AD2}"/>
              </a:ext>
            </a:extLst>
          </p:cNvPr>
          <p:cNvCxnSpPr>
            <a:cxnSpLocks/>
          </p:cNvCxnSpPr>
          <p:nvPr/>
        </p:nvCxnSpPr>
        <p:spPr>
          <a:xfrm flipV="1">
            <a:off x="4868840" y="4310237"/>
            <a:ext cx="2727753" cy="7234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DBC797-58B8-4C54-B2AC-BC72B74A5D5A}"/>
              </a:ext>
            </a:extLst>
          </p:cNvPr>
          <p:cNvCxnSpPr>
            <a:cxnSpLocks/>
          </p:cNvCxnSpPr>
          <p:nvPr/>
        </p:nvCxnSpPr>
        <p:spPr>
          <a:xfrm>
            <a:off x="4880326" y="2488256"/>
            <a:ext cx="4898317" cy="1154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6EDD2C-73FF-4384-859F-3B672D4D4D06}"/>
              </a:ext>
            </a:extLst>
          </p:cNvPr>
          <p:cNvCxnSpPr>
            <a:cxnSpLocks/>
          </p:cNvCxnSpPr>
          <p:nvPr/>
        </p:nvCxnSpPr>
        <p:spPr>
          <a:xfrm flipV="1">
            <a:off x="4868840" y="4280259"/>
            <a:ext cx="4934140" cy="197032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8205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Pilot Results - Overall</a:t>
            </a:r>
          </a:p>
        </p:txBody>
      </p:sp>
      <p:sp>
        <p:nvSpPr>
          <p:cNvPr id="3" name="Text Placeholder 2"/>
          <p:cNvSpPr>
            <a:spLocks noGrp="1"/>
          </p:cNvSpPr>
          <p:nvPr>
            <p:ph type="body" sz="quarter" idx="10"/>
          </p:nvPr>
        </p:nvSpPr>
        <p:spPr/>
        <p:txBody>
          <a:bodyPr/>
          <a:lstStyle/>
          <a:p>
            <a:r>
              <a:rPr lang="en-US" dirty="0"/>
              <a:t>Improve Phase</a:t>
            </a:r>
          </a:p>
        </p:txBody>
      </p:sp>
      <p:sp>
        <p:nvSpPr>
          <p:cNvPr id="7" name="Text Placeholder 6">
            <a:extLst>
              <a:ext uri="{FF2B5EF4-FFF2-40B4-BE49-F238E27FC236}">
                <a16:creationId xmlns:a16="http://schemas.microsoft.com/office/drawing/2014/main" id="{DE4A0D77-BEAE-4CBC-B57D-DCB517A2CC41}"/>
              </a:ext>
            </a:extLst>
          </p:cNvPr>
          <p:cNvSpPr>
            <a:spLocks noGrp="1"/>
          </p:cNvSpPr>
          <p:nvPr>
            <p:ph type="body" sz="quarter" idx="11"/>
          </p:nvPr>
        </p:nvSpPr>
        <p:spPr/>
        <p:txBody>
          <a:bodyPr/>
          <a:lstStyle/>
          <a:p>
            <a:endParaRPr lang="en-US"/>
          </a:p>
        </p:txBody>
      </p:sp>
      <p:sp>
        <p:nvSpPr>
          <p:cNvPr id="5" name="Text Box 12">
            <a:extLst>
              <a:ext uri="{FF2B5EF4-FFF2-40B4-BE49-F238E27FC236}">
                <a16:creationId xmlns:a16="http://schemas.microsoft.com/office/drawing/2014/main" id="{066EE15A-0392-45DB-A5E1-32FA44EF5BA0}"/>
              </a:ext>
            </a:extLst>
          </p:cNvPr>
          <p:cNvSpPr txBox="1">
            <a:spLocks noChangeArrowheads="1"/>
          </p:cNvSpPr>
          <p:nvPr/>
        </p:nvSpPr>
        <p:spPr bwMode="auto">
          <a:xfrm>
            <a:off x="12435840" y="1"/>
            <a:ext cx="2538413" cy="3277820"/>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Description / visualization of process to identify possible solutions.</a:t>
            </a:r>
            <a:endParaRPr lang="en-US" sz="1200" kern="0" dirty="0">
              <a:solidFill>
                <a:schemeClr val="tx1">
                  <a:lumMod val="65000"/>
                  <a:lumOff val="35000"/>
                </a:schemeClr>
              </a:solidFill>
              <a:cs typeface="Arial" panose="020B0604020202020204" pitchFamily="34" charset="0"/>
            </a:endParaRPr>
          </a:p>
          <a:p>
            <a:pPr>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Leaving the Analyze phase you should have your shortlist of root causes.  Begin the Improve phase with brainstorming to identify possible solutions.  Prepare your findings on this slide (details, affinity diagrams, etc.)</a:t>
            </a:r>
          </a:p>
        </p:txBody>
      </p:sp>
      <p:grpSp>
        <p:nvGrpSpPr>
          <p:cNvPr id="16" name="Group 15">
            <a:extLst>
              <a:ext uri="{FF2B5EF4-FFF2-40B4-BE49-F238E27FC236}">
                <a16:creationId xmlns:a16="http://schemas.microsoft.com/office/drawing/2014/main" id="{6139E115-2DB4-45BD-B768-C70571046FB6}"/>
              </a:ext>
            </a:extLst>
          </p:cNvPr>
          <p:cNvGrpSpPr/>
          <p:nvPr/>
        </p:nvGrpSpPr>
        <p:grpSpPr>
          <a:xfrm>
            <a:off x="976544" y="1336920"/>
            <a:ext cx="6748168" cy="4714475"/>
            <a:chOff x="2013358" y="822121"/>
            <a:chExt cx="8165284" cy="5704514"/>
          </a:xfrm>
        </p:grpSpPr>
        <p:sp>
          <p:nvSpPr>
            <p:cNvPr id="17" name="Oval 16">
              <a:extLst>
                <a:ext uri="{FF2B5EF4-FFF2-40B4-BE49-F238E27FC236}">
                  <a16:creationId xmlns:a16="http://schemas.microsoft.com/office/drawing/2014/main" id="{61101DA6-86EB-4CE7-AFE2-3AE52B705BF3}"/>
                </a:ext>
              </a:extLst>
            </p:cNvPr>
            <p:cNvSpPr/>
            <p:nvPr/>
          </p:nvSpPr>
          <p:spPr>
            <a:xfrm>
              <a:off x="2013358" y="822121"/>
              <a:ext cx="6241409" cy="570451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p>
          </p:txBody>
        </p:sp>
        <p:sp>
          <p:nvSpPr>
            <p:cNvPr id="24" name="Oval 23">
              <a:extLst>
                <a:ext uri="{FF2B5EF4-FFF2-40B4-BE49-F238E27FC236}">
                  <a16:creationId xmlns:a16="http://schemas.microsoft.com/office/drawing/2014/main" id="{B313F055-250B-49BB-A98D-A87E039A6F22}"/>
                </a:ext>
              </a:extLst>
            </p:cNvPr>
            <p:cNvSpPr/>
            <p:nvPr/>
          </p:nvSpPr>
          <p:spPr>
            <a:xfrm>
              <a:off x="4664364" y="3020291"/>
              <a:ext cx="3144981" cy="31126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p>
          </p:txBody>
        </p:sp>
        <p:sp>
          <p:nvSpPr>
            <p:cNvPr id="25" name="Oval 24">
              <a:extLst>
                <a:ext uri="{FF2B5EF4-FFF2-40B4-BE49-F238E27FC236}">
                  <a16:creationId xmlns:a16="http://schemas.microsoft.com/office/drawing/2014/main" id="{96F88AB6-82B3-414C-8ED4-0A411AC477E6}"/>
                </a:ext>
              </a:extLst>
            </p:cNvPr>
            <p:cNvSpPr/>
            <p:nvPr/>
          </p:nvSpPr>
          <p:spPr>
            <a:xfrm>
              <a:off x="3729117" y="2152073"/>
              <a:ext cx="3798520" cy="353752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a:p>
          </p:txBody>
        </p:sp>
        <p:cxnSp>
          <p:nvCxnSpPr>
            <p:cNvPr id="26" name="Straight Connector 25">
              <a:extLst>
                <a:ext uri="{FF2B5EF4-FFF2-40B4-BE49-F238E27FC236}">
                  <a16:creationId xmlns:a16="http://schemas.microsoft.com/office/drawing/2014/main" id="{B18CCCBD-5BE8-45E9-91A5-D3F38F2AE9C0}"/>
                </a:ext>
              </a:extLst>
            </p:cNvPr>
            <p:cNvCxnSpPr/>
            <p:nvPr/>
          </p:nvCxnSpPr>
          <p:spPr>
            <a:xfrm flipV="1">
              <a:off x="6807200" y="1828800"/>
              <a:ext cx="1893455" cy="591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576822-E3E3-48E8-88EA-9E6F987E1726}"/>
                </a:ext>
              </a:extLst>
            </p:cNvPr>
            <p:cNvCxnSpPr>
              <a:cxnSpLocks/>
            </p:cNvCxnSpPr>
            <p:nvPr/>
          </p:nvCxnSpPr>
          <p:spPr>
            <a:xfrm flipV="1">
              <a:off x="7671605" y="1828800"/>
              <a:ext cx="1029050" cy="1921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3131F23-4AF4-4E21-AF7C-D3191C04E622}"/>
                </a:ext>
              </a:extLst>
            </p:cNvPr>
            <p:cNvSpPr txBox="1"/>
            <p:nvPr/>
          </p:nvSpPr>
          <p:spPr>
            <a:xfrm>
              <a:off x="8894618" y="1653309"/>
              <a:ext cx="1284024" cy="633096"/>
            </a:xfrm>
            <a:prstGeom prst="rect">
              <a:avLst/>
            </a:prstGeom>
            <a:noFill/>
          </p:spPr>
          <p:txBody>
            <a:bodyPr wrap="square" rtlCol="0">
              <a:spAutoFit/>
            </a:bodyPr>
            <a:lstStyle/>
            <a:p>
              <a:r>
                <a:rPr lang="en-US" sz="1400" b="0" dirty="0"/>
                <a:t>Precision 42%</a:t>
              </a:r>
            </a:p>
          </p:txBody>
        </p:sp>
        <p:sp>
          <p:nvSpPr>
            <p:cNvPr id="29" name="TextBox 28">
              <a:extLst>
                <a:ext uri="{FF2B5EF4-FFF2-40B4-BE49-F238E27FC236}">
                  <a16:creationId xmlns:a16="http://schemas.microsoft.com/office/drawing/2014/main" id="{0F960FC9-8812-40E8-9A38-CF04E7300020}"/>
                </a:ext>
              </a:extLst>
            </p:cNvPr>
            <p:cNvSpPr txBox="1"/>
            <p:nvPr/>
          </p:nvSpPr>
          <p:spPr>
            <a:xfrm>
              <a:off x="8340977" y="5550498"/>
              <a:ext cx="1284024" cy="633096"/>
            </a:xfrm>
            <a:prstGeom prst="rect">
              <a:avLst/>
            </a:prstGeom>
            <a:noFill/>
          </p:spPr>
          <p:txBody>
            <a:bodyPr wrap="square" rtlCol="0">
              <a:spAutoFit/>
            </a:bodyPr>
            <a:lstStyle/>
            <a:p>
              <a:r>
                <a:rPr lang="en-US" sz="1400" b="0" dirty="0"/>
                <a:t>Recall</a:t>
              </a:r>
            </a:p>
            <a:p>
              <a:r>
                <a:rPr lang="en-US" sz="1400" b="0" dirty="0"/>
                <a:t>78%</a:t>
              </a:r>
            </a:p>
          </p:txBody>
        </p:sp>
        <p:cxnSp>
          <p:nvCxnSpPr>
            <p:cNvPr id="30" name="Straight Connector 29">
              <a:extLst>
                <a:ext uri="{FF2B5EF4-FFF2-40B4-BE49-F238E27FC236}">
                  <a16:creationId xmlns:a16="http://schemas.microsoft.com/office/drawing/2014/main" id="{69AFD08E-D992-46A3-BE87-B797C126EADB}"/>
                </a:ext>
              </a:extLst>
            </p:cNvPr>
            <p:cNvCxnSpPr>
              <a:cxnSpLocks/>
            </p:cNvCxnSpPr>
            <p:nvPr/>
          </p:nvCxnSpPr>
          <p:spPr>
            <a:xfrm>
              <a:off x="6789617" y="4916586"/>
              <a:ext cx="1465150" cy="950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46F9BA3-EC5E-439B-96EE-6BABB2E41203}"/>
                </a:ext>
              </a:extLst>
            </p:cNvPr>
            <p:cNvSpPr txBox="1"/>
            <p:nvPr/>
          </p:nvSpPr>
          <p:spPr>
            <a:xfrm>
              <a:off x="2013358" y="1034557"/>
              <a:ext cx="1519721" cy="1154469"/>
            </a:xfrm>
            <a:prstGeom prst="rect">
              <a:avLst/>
            </a:prstGeom>
            <a:noFill/>
          </p:spPr>
          <p:txBody>
            <a:bodyPr wrap="square" rtlCol="0">
              <a:spAutoFit/>
            </a:bodyPr>
            <a:lstStyle/>
            <a:p>
              <a:r>
                <a:rPr lang="en-US" sz="1400" b="0" dirty="0"/>
                <a:t>POA Universe</a:t>
              </a:r>
            </a:p>
            <a:p>
              <a:r>
                <a:rPr lang="en-US" sz="1400" b="0" dirty="0"/>
                <a:t>(3.8k)</a:t>
              </a:r>
            </a:p>
            <a:p>
              <a:endParaRPr lang="en-US" sz="1400" b="0" dirty="0"/>
            </a:p>
          </p:txBody>
        </p:sp>
        <p:sp>
          <p:nvSpPr>
            <p:cNvPr id="32" name="TextBox 31">
              <a:extLst>
                <a:ext uri="{FF2B5EF4-FFF2-40B4-BE49-F238E27FC236}">
                  <a16:creationId xmlns:a16="http://schemas.microsoft.com/office/drawing/2014/main" id="{5B2FBEDB-B2DC-4FE1-BE21-C219603AF59A}"/>
                </a:ext>
              </a:extLst>
            </p:cNvPr>
            <p:cNvSpPr txBox="1"/>
            <p:nvPr/>
          </p:nvSpPr>
          <p:spPr>
            <a:xfrm>
              <a:off x="2350757" y="2397814"/>
              <a:ext cx="2468785" cy="633096"/>
            </a:xfrm>
            <a:prstGeom prst="rect">
              <a:avLst/>
            </a:prstGeom>
            <a:noFill/>
          </p:spPr>
          <p:txBody>
            <a:bodyPr wrap="square" rtlCol="0">
              <a:spAutoFit/>
            </a:bodyPr>
            <a:lstStyle/>
            <a:p>
              <a:r>
                <a:rPr lang="en-US" sz="1400" b="0" dirty="0"/>
                <a:t>ML Issue Prediction</a:t>
              </a:r>
            </a:p>
            <a:p>
              <a:r>
                <a:rPr lang="en-US" sz="1400" b="0" dirty="0"/>
                <a:t>(2.1k)</a:t>
              </a:r>
            </a:p>
          </p:txBody>
        </p:sp>
        <p:sp>
          <p:nvSpPr>
            <p:cNvPr id="33" name="TextBox 32">
              <a:extLst>
                <a:ext uri="{FF2B5EF4-FFF2-40B4-BE49-F238E27FC236}">
                  <a16:creationId xmlns:a16="http://schemas.microsoft.com/office/drawing/2014/main" id="{E2D1CCD0-AC94-474B-84DB-A33F7DC9EEC7}"/>
                </a:ext>
              </a:extLst>
            </p:cNvPr>
            <p:cNvSpPr txBox="1"/>
            <p:nvPr/>
          </p:nvSpPr>
          <p:spPr>
            <a:xfrm>
              <a:off x="4664364" y="5786782"/>
              <a:ext cx="1284024" cy="633096"/>
            </a:xfrm>
            <a:prstGeom prst="rect">
              <a:avLst/>
            </a:prstGeom>
            <a:noFill/>
          </p:spPr>
          <p:txBody>
            <a:bodyPr wrap="square" rtlCol="0">
              <a:spAutoFit/>
            </a:bodyPr>
            <a:lstStyle/>
            <a:p>
              <a:r>
                <a:rPr lang="en-US" sz="1400" b="0" dirty="0"/>
                <a:t>Issues</a:t>
              </a:r>
            </a:p>
            <a:p>
              <a:r>
                <a:rPr lang="en-US" sz="1400" b="0" dirty="0"/>
                <a:t>(1.1k)</a:t>
              </a:r>
            </a:p>
          </p:txBody>
        </p:sp>
      </p:grpSp>
      <p:sp>
        <p:nvSpPr>
          <p:cNvPr id="34" name="TextBox 33">
            <a:extLst>
              <a:ext uri="{FF2B5EF4-FFF2-40B4-BE49-F238E27FC236}">
                <a16:creationId xmlns:a16="http://schemas.microsoft.com/office/drawing/2014/main" id="{81D5CA23-52F8-4DD0-AAB3-AFD2631A5B38}"/>
              </a:ext>
            </a:extLst>
          </p:cNvPr>
          <p:cNvSpPr txBox="1"/>
          <p:nvPr/>
        </p:nvSpPr>
        <p:spPr>
          <a:xfrm>
            <a:off x="7506233" y="3461239"/>
            <a:ext cx="4163842" cy="646331"/>
          </a:xfrm>
          <a:prstGeom prst="rect">
            <a:avLst/>
          </a:prstGeom>
          <a:noFill/>
        </p:spPr>
        <p:txBody>
          <a:bodyPr wrap="square" rtlCol="0">
            <a:spAutoFit/>
          </a:bodyPr>
          <a:lstStyle/>
          <a:p>
            <a:r>
              <a:rPr lang="en-US" dirty="0"/>
              <a:t>F-score = Precision &amp; Recall Harmonic Mean = (2*0.42*0.78)/(0.42+0.78) = 0.56 </a:t>
            </a:r>
          </a:p>
        </p:txBody>
      </p:sp>
    </p:spTree>
    <p:extLst>
      <p:ext uri="{BB962C8B-B14F-4D97-AF65-F5344CB8AC3E}">
        <p14:creationId xmlns:p14="http://schemas.microsoft.com/office/powerpoint/2010/main" val="3991899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DE3EDC-8686-004A-D773-5DDBB7F14D7F}"/>
              </a:ext>
            </a:extLst>
          </p:cNvPr>
          <p:cNvSpPr/>
          <p:nvPr/>
        </p:nvSpPr>
        <p:spPr>
          <a:xfrm>
            <a:off x="652743" y="1676400"/>
            <a:ext cx="38100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5020738" y="2243937"/>
            <a:ext cx="6764863" cy="1839005"/>
          </a:xfrm>
        </p:spPr>
        <p:txBody>
          <a:bodyPr/>
          <a:lstStyle/>
          <a:p>
            <a:pPr eaLnBrk="1" hangingPunct="1">
              <a:defRPr/>
            </a:pPr>
            <a:r>
              <a:rPr lang="en-US" dirty="0">
                <a:latin typeface="Arial" panose="020B0604020202020204" pitchFamily="34" charset="0"/>
                <a:cs typeface="Arial" panose="020B0604020202020204" pitchFamily="34" charset="0"/>
              </a:rPr>
              <a:t>Green Belt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Tollgate Review</a:t>
            </a:r>
          </a:p>
        </p:txBody>
      </p:sp>
      <p:sp>
        <p:nvSpPr>
          <p:cNvPr id="4" name="Subtitle 3"/>
          <p:cNvSpPr>
            <a:spLocks noGrp="1"/>
          </p:cNvSpPr>
          <p:nvPr>
            <p:ph type="subTitle" idx="4294967295"/>
          </p:nvPr>
        </p:nvSpPr>
        <p:spPr>
          <a:xfrm>
            <a:off x="5057314" y="3595849"/>
            <a:ext cx="4576943" cy="276999"/>
          </a:xfrm>
        </p:spPr>
        <p:txBody>
          <a:bodyPr/>
          <a:lstStyle/>
          <a:p>
            <a:pPr eaLnBrk="1" hangingPunct="1">
              <a:defRPr/>
            </a:pPr>
            <a:r>
              <a:rPr lang="en-US" dirty="0">
                <a:solidFill>
                  <a:srgbClr val="318841"/>
                </a:solidFill>
                <a:latin typeface="Arial" panose="020B0604020202020204" pitchFamily="34" charset="0"/>
                <a:cs typeface="Arial" panose="020B0604020202020204" pitchFamily="34" charset="0"/>
              </a:rPr>
              <a:t>Control Phase</a:t>
            </a:r>
          </a:p>
        </p:txBody>
      </p:sp>
      <p:pic>
        <p:nvPicPr>
          <p:cNvPr id="1026" name="Picture 2" descr="ASQ SSGB">
            <a:extLst>
              <a:ext uri="{FF2B5EF4-FFF2-40B4-BE49-F238E27FC236}">
                <a16:creationId xmlns:a16="http://schemas.microsoft.com/office/drawing/2014/main" id="{A383751E-65B7-C905-4731-89951449E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06453"/>
            <a:ext cx="3708401" cy="197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25011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B2803A-74E3-46A3-9EEC-B06C38A3A0C0}"/>
              </a:ext>
            </a:extLst>
          </p:cNvPr>
          <p:cNvSpPr>
            <a:spLocks noGrp="1"/>
          </p:cNvSpPr>
          <p:nvPr>
            <p:ph type="title"/>
          </p:nvPr>
        </p:nvSpPr>
        <p:spPr>
          <a:xfrm>
            <a:off x="976543" y="100320"/>
            <a:ext cx="7082936" cy="529996"/>
          </a:xfrm>
        </p:spPr>
        <p:txBody>
          <a:bodyPr/>
          <a:lstStyle/>
          <a:p>
            <a:r>
              <a:rPr lang="en-US" dirty="0">
                <a:latin typeface="Arial" panose="020B0604020202020204" pitchFamily="34" charset="0"/>
                <a:cs typeface="Arial" panose="020B0604020202020204" pitchFamily="34" charset="0"/>
              </a:rPr>
              <a:t>Project Sustainability Report</a:t>
            </a:r>
          </a:p>
        </p:txBody>
      </p:sp>
      <p:sp>
        <p:nvSpPr>
          <p:cNvPr id="10" name="Text Placeholder 9">
            <a:extLst>
              <a:ext uri="{FF2B5EF4-FFF2-40B4-BE49-F238E27FC236}">
                <a16:creationId xmlns:a16="http://schemas.microsoft.com/office/drawing/2014/main" id="{0B56D9B7-7BBD-4742-9469-55AC40352B8E}"/>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Control Phase</a:t>
            </a:r>
          </a:p>
        </p:txBody>
      </p:sp>
      <p:sp>
        <p:nvSpPr>
          <p:cNvPr id="11" name="Text Placeholder 10">
            <a:extLst>
              <a:ext uri="{FF2B5EF4-FFF2-40B4-BE49-F238E27FC236}">
                <a16:creationId xmlns:a16="http://schemas.microsoft.com/office/drawing/2014/main" id="{0353207E-EC5D-43E8-803F-3691B826B8D1}"/>
              </a:ext>
            </a:extLst>
          </p:cNvPr>
          <p:cNvSpPr>
            <a:spLocks noGrp="1"/>
          </p:cNvSpPr>
          <p:nvPr>
            <p:ph type="body" sz="quarter" idx="11"/>
          </p:nvPr>
        </p:nvSpPr>
        <p:spPr/>
        <p:txBody>
          <a:bodyPr/>
          <a:lstStyle/>
          <a:p>
            <a:endParaRPr lang="en-US" dirty="0">
              <a:latin typeface="Arial" panose="020B0604020202020204" pitchFamily="34" charset="0"/>
              <a:cs typeface="Arial" panose="020B0604020202020204" pitchFamily="34" charset="0"/>
            </a:endParaRPr>
          </a:p>
        </p:txBody>
      </p:sp>
      <p:sp>
        <p:nvSpPr>
          <p:cNvPr id="7" name="TextBox 6"/>
          <p:cNvSpPr txBox="1"/>
          <p:nvPr/>
        </p:nvSpPr>
        <p:spPr>
          <a:xfrm>
            <a:off x="0" y="904994"/>
            <a:ext cx="2743200" cy="369332"/>
          </a:xfrm>
          <a:prstGeom prst="rect">
            <a:avLst/>
          </a:prstGeom>
          <a:noFill/>
        </p:spPr>
        <p:txBody>
          <a:bodyPr wrap="square" rtlCol="0">
            <a:spAutoFit/>
          </a:bodyPr>
          <a:lstStyle/>
          <a:p>
            <a:r>
              <a:rPr lang="en-US" u="sng" dirty="0"/>
              <a:t>Project Information</a:t>
            </a:r>
          </a:p>
        </p:txBody>
      </p:sp>
      <p:sp>
        <p:nvSpPr>
          <p:cNvPr id="8" name="TextBox 7"/>
          <p:cNvSpPr txBox="1"/>
          <p:nvPr/>
        </p:nvSpPr>
        <p:spPr>
          <a:xfrm>
            <a:off x="0" y="1215152"/>
            <a:ext cx="5915025" cy="2331407"/>
          </a:xfrm>
          <a:prstGeom prst="rect">
            <a:avLst/>
          </a:prstGeom>
          <a:noFill/>
        </p:spPr>
        <p:txBody>
          <a:bodyPr wrap="square" rtlCol="0">
            <a:spAutoFit/>
          </a:bodyPr>
          <a:lstStyle/>
          <a:p>
            <a:r>
              <a:rPr lang="en-US" sz="1050" dirty="0"/>
              <a:t>Problem Statement: </a:t>
            </a:r>
            <a:r>
              <a:rPr lang="en-US" sz="1050" b="0" dirty="0"/>
              <a:t>ABI pays $824Mio/year in high risk POC Promo STR sourced discounts to wholesalers. Inspection team uses manual analysis to find non-compliance at 14% strike rate, worth $1Mio / year. ML to replace manual analysis could improve strike rate - i.e. each 5% pct. point increase in strike rate would be worth $0.3 Mio (assume strike rate holds).</a:t>
            </a:r>
          </a:p>
          <a:p>
            <a:r>
              <a:rPr lang="en-US" sz="1050" dirty="0"/>
              <a:t>Project Objective: </a:t>
            </a:r>
            <a:r>
              <a:rPr lang="en-US" sz="1000" b="0" dirty="0"/>
              <a:t>(S) Implement machine learning on POC Promo inspection for China cities in scope, improving inspection Strike Rate &gt;25% by Dec 14, 2018. (M) Machine based inspection ROI stats vs. 2017 baseline (A) Sponsor and Champion on board, technology exists, data exists (R) Project uplift targets will be on par with similar projects (T) Accomplished by Dec 14, 2018</a:t>
            </a:r>
          </a:p>
          <a:p>
            <a:r>
              <a:rPr lang="en-US" sz="1050" dirty="0"/>
              <a:t>Project Scope: China</a:t>
            </a:r>
          </a:p>
          <a:p>
            <a:endParaRPr lang="en-US" sz="1050" dirty="0"/>
          </a:p>
          <a:p>
            <a:r>
              <a:rPr lang="en-US" sz="1050" dirty="0"/>
              <a:t>Project Team:</a:t>
            </a:r>
          </a:p>
          <a:p>
            <a:pPr marL="285750" indent="-285750">
              <a:buFont typeface="Arial" panose="020B0604020202020204" pitchFamily="34" charset="0"/>
              <a:buChar char="•"/>
            </a:pPr>
            <a:r>
              <a:rPr lang="en-US" sz="1050" dirty="0"/>
              <a:t>Project Leader: Zak Manion</a:t>
            </a:r>
          </a:p>
          <a:p>
            <a:pPr marL="285750" indent="-285750">
              <a:buFont typeface="Arial" panose="020B0604020202020204" pitchFamily="34" charset="0"/>
              <a:buChar char="•"/>
            </a:pPr>
            <a:r>
              <a:rPr lang="en-US" sz="1050" dirty="0"/>
              <a:t>Sponsor: Keith Davies</a:t>
            </a:r>
          </a:p>
          <a:p>
            <a:pPr marL="285750" indent="-285750">
              <a:buFont typeface="Arial" panose="020B0604020202020204" pitchFamily="34" charset="0"/>
              <a:buChar char="•"/>
            </a:pPr>
            <a:r>
              <a:rPr lang="en-US" sz="1050" dirty="0"/>
              <a:t>Financial Auditor: Fernando Diaz</a:t>
            </a:r>
          </a:p>
        </p:txBody>
      </p:sp>
      <p:cxnSp>
        <p:nvCxnSpPr>
          <p:cNvPr id="14" name="Straight Connector 13"/>
          <p:cNvCxnSpPr/>
          <p:nvPr/>
        </p:nvCxnSpPr>
        <p:spPr>
          <a:xfrm>
            <a:off x="0" y="377351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96000" y="714375"/>
            <a:ext cx="0" cy="6019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48722" y="904994"/>
            <a:ext cx="4133850" cy="369332"/>
          </a:xfrm>
          <a:prstGeom prst="rect">
            <a:avLst/>
          </a:prstGeom>
          <a:noFill/>
        </p:spPr>
        <p:txBody>
          <a:bodyPr wrap="square" rtlCol="0">
            <a:spAutoFit/>
          </a:bodyPr>
          <a:lstStyle/>
          <a:p>
            <a:r>
              <a:rPr lang="en-US" u="sng" dirty="0"/>
              <a:t>2018 Project Result (K USD)</a:t>
            </a:r>
          </a:p>
        </p:txBody>
      </p:sp>
      <p:graphicFrame>
        <p:nvGraphicFramePr>
          <p:cNvPr id="17" name="Table 16"/>
          <p:cNvGraphicFramePr>
            <a:graphicFrameLocks noGrp="1"/>
          </p:cNvGraphicFramePr>
          <p:nvPr/>
        </p:nvGraphicFramePr>
        <p:xfrm>
          <a:off x="6148723" y="1316611"/>
          <a:ext cx="5931806" cy="1046868"/>
        </p:xfrm>
        <a:graphic>
          <a:graphicData uri="http://schemas.openxmlformats.org/drawingml/2006/table">
            <a:tbl>
              <a:tblPr firstRow="1" bandRow="1">
                <a:tableStyleId>{5940675A-B579-460E-94D1-54222C63F5DA}</a:tableStyleId>
              </a:tblPr>
              <a:tblGrid>
                <a:gridCol w="801339">
                  <a:extLst>
                    <a:ext uri="{9D8B030D-6E8A-4147-A177-3AD203B41FA5}">
                      <a16:colId xmlns:a16="http://schemas.microsoft.com/office/drawing/2014/main" val="20000"/>
                    </a:ext>
                  </a:extLst>
                </a:gridCol>
                <a:gridCol w="1571384">
                  <a:extLst>
                    <a:ext uri="{9D8B030D-6E8A-4147-A177-3AD203B41FA5}">
                      <a16:colId xmlns:a16="http://schemas.microsoft.com/office/drawing/2014/main" val="20001"/>
                    </a:ext>
                  </a:extLst>
                </a:gridCol>
                <a:gridCol w="1186361">
                  <a:extLst>
                    <a:ext uri="{9D8B030D-6E8A-4147-A177-3AD203B41FA5}">
                      <a16:colId xmlns:a16="http://schemas.microsoft.com/office/drawing/2014/main" val="20002"/>
                    </a:ext>
                  </a:extLst>
                </a:gridCol>
                <a:gridCol w="1186361">
                  <a:extLst>
                    <a:ext uri="{9D8B030D-6E8A-4147-A177-3AD203B41FA5}">
                      <a16:colId xmlns:a16="http://schemas.microsoft.com/office/drawing/2014/main" val="20003"/>
                    </a:ext>
                  </a:extLst>
                </a:gridCol>
                <a:gridCol w="1186361">
                  <a:extLst>
                    <a:ext uri="{9D8B030D-6E8A-4147-A177-3AD203B41FA5}">
                      <a16:colId xmlns:a16="http://schemas.microsoft.com/office/drawing/2014/main" val="20004"/>
                    </a:ext>
                  </a:extLst>
                </a:gridCol>
              </a:tblGrid>
              <a:tr h="261717">
                <a:tc>
                  <a:txBody>
                    <a:bodyPr/>
                    <a:lstStyle/>
                    <a:p>
                      <a:pPr algn="ctr"/>
                      <a:r>
                        <a:rPr lang="en-US" sz="1000" b="1" dirty="0">
                          <a:solidFill>
                            <a:schemeClr val="bg1"/>
                          </a:solidFill>
                        </a:rPr>
                        <a:t>KPI Results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100" b="1" dirty="0">
                          <a:solidFill>
                            <a:schemeClr val="bg1"/>
                          </a:solidFill>
                        </a:rPr>
                        <a:t>KPI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100" b="1" dirty="0">
                          <a:solidFill>
                            <a:schemeClr val="bg1"/>
                          </a:solidFill>
                        </a:rPr>
                        <a:t>Baseline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100" b="1" dirty="0">
                          <a:solidFill>
                            <a:schemeClr val="bg1"/>
                          </a:solidFill>
                        </a:rPr>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100" b="1" dirty="0">
                          <a:solidFill>
                            <a:schemeClr val="bg1"/>
                          </a:solidFill>
                        </a:rPr>
                        <a:t>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261717">
                <a:tc>
                  <a:txBody>
                    <a:bodyPr/>
                    <a:lstStyle/>
                    <a:p>
                      <a:pPr algn="ctr"/>
                      <a:r>
                        <a:rPr lang="en-US" sz="1100" dirty="0"/>
                        <a:t>KPI1</a:t>
                      </a:r>
                    </a:p>
                  </a:txBody>
                  <a:tcPr>
                    <a:lnT w="12700" cap="flat" cmpd="sng" algn="ctr">
                      <a:solidFill>
                        <a:schemeClr val="tx1"/>
                      </a:solidFill>
                      <a:prstDash val="solid"/>
                      <a:round/>
                      <a:headEnd type="none" w="med" len="med"/>
                      <a:tailEnd type="none" w="med" len="med"/>
                    </a:lnT>
                  </a:tcPr>
                </a:tc>
                <a:tc>
                  <a:txBody>
                    <a:bodyPr/>
                    <a:lstStyle/>
                    <a:p>
                      <a:pPr algn="ctr"/>
                      <a:r>
                        <a:rPr lang="en-US" sz="1100" dirty="0"/>
                        <a:t>Strike Rate</a:t>
                      </a:r>
                    </a:p>
                  </a:txBody>
                  <a:tcPr>
                    <a:lnT w="12700" cap="flat" cmpd="sng" algn="ctr">
                      <a:solidFill>
                        <a:schemeClr val="tx1"/>
                      </a:solidFill>
                      <a:prstDash val="solid"/>
                      <a:round/>
                      <a:headEnd type="none" w="med" len="med"/>
                      <a:tailEnd type="none" w="med" len="med"/>
                    </a:lnT>
                  </a:tcPr>
                </a:tc>
                <a:tc>
                  <a:txBody>
                    <a:bodyPr/>
                    <a:lstStyle/>
                    <a:p>
                      <a:pPr algn="ctr"/>
                      <a:r>
                        <a:rPr lang="en-US" sz="1100" dirty="0"/>
                        <a:t>14%</a:t>
                      </a:r>
                    </a:p>
                  </a:txBody>
                  <a:tcPr>
                    <a:lnT w="12700" cap="flat" cmpd="sng" algn="ctr">
                      <a:solidFill>
                        <a:schemeClr val="tx1"/>
                      </a:solidFill>
                      <a:prstDash val="solid"/>
                      <a:round/>
                      <a:headEnd type="none" w="med" len="med"/>
                      <a:tailEnd type="none" w="med" len="med"/>
                    </a:lnT>
                  </a:tcPr>
                </a:tc>
                <a:tc>
                  <a:txBody>
                    <a:bodyPr/>
                    <a:lstStyle/>
                    <a:p>
                      <a:pPr algn="ctr"/>
                      <a:r>
                        <a:rPr lang="en-US" sz="1100" dirty="0"/>
                        <a:t>25%</a:t>
                      </a:r>
                    </a:p>
                  </a:txBody>
                  <a:tcPr>
                    <a:lnT w="12700" cap="flat" cmpd="sng" algn="ctr">
                      <a:solidFill>
                        <a:schemeClr val="tx1"/>
                      </a:solidFill>
                      <a:prstDash val="solid"/>
                      <a:round/>
                      <a:headEnd type="none" w="med" len="med"/>
                      <a:tailEnd type="none" w="med" len="med"/>
                    </a:lnT>
                  </a:tcPr>
                </a:tc>
                <a:tc>
                  <a:txBody>
                    <a:bodyPr/>
                    <a:lstStyle/>
                    <a:p>
                      <a:pPr algn="ctr"/>
                      <a:r>
                        <a:rPr lang="en-US" sz="1100" dirty="0"/>
                        <a:t>35%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61717">
                <a:tc>
                  <a:txBody>
                    <a:bodyPr/>
                    <a:lstStyle/>
                    <a:p>
                      <a:pPr algn="ctr"/>
                      <a:r>
                        <a:rPr lang="en-US" sz="1100" dirty="0"/>
                        <a:t>KPI2</a:t>
                      </a:r>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02"/>
                  </a:ext>
                </a:extLst>
              </a:tr>
              <a:tr h="261717">
                <a:tc>
                  <a:txBody>
                    <a:bodyPr/>
                    <a:lstStyle/>
                    <a:p>
                      <a:pPr algn="ctr"/>
                      <a:r>
                        <a:rPr lang="en-US" sz="1100" dirty="0"/>
                        <a:t>KPI3</a:t>
                      </a:r>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03"/>
                  </a:ext>
                </a:extLst>
              </a:tr>
            </a:tbl>
          </a:graphicData>
        </a:graphic>
      </p:graphicFrame>
      <p:graphicFrame>
        <p:nvGraphicFramePr>
          <p:cNvPr id="18" name="Table 17"/>
          <p:cNvGraphicFramePr>
            <a:graphicFrameLocks noGrp="1"/>
          </p:cNvGraphicFramePr>
          <p:nvPr/>
        </p:nvGraphicFramePr>
        <p:xfrm>
          <a:off x="6148723" y="2618912"/>
          <a:ext cx="5961810" cy="950154"/>
        </p:xfrm>
        <a:graphic>
          <a:graphicData uri="http://schemas.openxmlformats.org/drawingml/2006/table">
            <a:tbl>
              <a:tblPr firstRow="1" bandRow="1">
                <a:tableStyleId>{5940675A-B579-460E-94D1-54222C63F5DA}</a:tableStyleId>
              </a:tblPr>
              <a:tblGrid>
                <a:gridCol w="802728">
                  <a:extLst>
                    <a:ext uri="{9D8B030D-6E8A-4147-A177-3AD203B41FA5}">
                      <a16:colId xmlns:a16="http://schemas.microsoft.com/office/drawing/2014/main" val="20000"/>
                    </a:ext>
                  </a:extLst>
                </a:gridCol>
                <a:gridCol w="1581996">
                  <a:extLst>
                    <a:ext uri="{9D8B030D-6E8A-4147-A177-3AD203B41FA5}">
                      <a16:colId xmlns:a16="http://schemas.microsoft.com/office/drawing/2014/main" val="20001"/>
                    </a:ext>
                  </a:extLst>
                </a:gridCol>
                <a:gridCol w="1192362">
                  <a:extLst>
                    <a:ext uri="{9D8B030D-6E8A-4147-A177-3AD203B41FA5}">
                      <a16:colId xmlns:a16="http://schemas.microsoft.com/office/drawing/2014/main" val="20002"/>
                    </a:ext>
                  </a:extLst>
                </a:gridCol>
                <a:gridCol w="1192362">
                  <a:extLst>
                    <a:ext uri="{9D8B030D-6E8A-4147-A177-3AD203B41FA5}">
                      <a16:colId xmlns:a16="http://schemas.microsoft.com/office/drawing/2014/main" val="20003"/>
                    </a:ext>
                  </a:extLst>
                </a:gridCol>
                <a:gridCol w="1192362">
                  <a:extLst>
                    <a:ext uri="{9D8B030D-6E8A-4147-A177-3AD203B41FA5}">
                      <a16:colId xmlns:a16="http://schemas.microsoft.com/office/drawing/2014/main" val="20004"/>
                    </a:ext>
                  </a:extLst>
                </a:gridCol>
              </a:tblGrid>
              <a:tr h="261717">
                <a:tc>
                  <a:txBody>
                    <a:bodyPr/>
                    <a:lstStyle/>
                    <a:p>
                      <a:pPr algn="ctr"/>
                      <a:r>
                        <a:rPr lang="en-US" sz="1000" b="1" dirty="0">
                          <a:solidFill>
                            <a:schemeClr val="tx1"/>
                          </a:solidFill>
                        </a:rPr>
                        <a:t>Financial</a:t>
                      </a:r>
                      <a:r>
                        <a:rPr lang="en-US" sz="1000" b="1" baseline="0" dirty="0">
                          <a:solidFill>
                            <a:schemeClr val="tx1"/>
                          </a:solidFill>
                        </a:rPr>
                        <a:t> Benefit</a:t>
                      </a:r>
                      <a:r>
                        <a:rPr lang="en-US" sz="1000" b="1"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100" b="1" dirty="0">
                          <a:solidFill>
                            <a:schemeClr val="tx1"/>
                          </a:solidFill>
                        </a:rPr>
                        <a:t>Financial Benefit 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100" b="1" dirty="0">
                          <a:solidFill>
                            <a:schemeClr val="tx1"/>
                          </a:solidFill>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100" b="1" dirty="0">
                          <a:solidFill>
                            <a:schemeClr val="tx1"/>
                          </a:solidFill>
                        </a:rPr>
                        <a:t>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100" b="1" dirty="0">
                          <a:solidFill>
                            <a:schemeClr val="tx1"/>
                          </a:solidFill>
                        </a:rPr>
                        <a:t>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61717">
                <a:tc>
                  <a:txBody>
                    <a:bodyPr/>
                    <a:lstStyle/>
                    <a:p>
                      <a:pPr algn="ctr"/>
                      <a:r>
                        <a:rPr lang="en-US" sz="1100" dirty="0"/>
                        <a:t>Planned</a:t>
                      </a:r>
                    </a:p>
                  </a:txBody>
                  <a:tcPr>
                    <a:lnT w="12700" cap="flat" cmpd="sng" algn="ctr">
                      <a:solidFill>
                        <a:schemeClr val="tx1"/>
                      </a:solidFill>
                      <a:prstDash val="solid"/>
                      <a:round/>
                      <a:headEnd type="none" w="med" len="med"/>
                      <a:tailEnd type="none" w="med" len="med"/>
                    </a:lnT>
                  </a:tcPr>
                </a:tc>
                <a:tc>
                  <a:txBody>
                    <a:bodyPr/>
                    <a:lstStyle/>
                    <a:p>
                      <a:pPr algn="ctr"/>
                      <a:r>
                        <a:rPr lang="en-US" sz="1100" dirty="0"/>
                        <a:t>Sales Package</a:t>
                      </a:r>
                    </a:p>
                  </a:txBody>
                  <a:tcPr>
                    <a:lnT w="12700" cap="flat" cmpd="sng" algn="ctr">
                      <a:solidFill>
                        <a:schemeClr val="tx1"/>
                      </a:solidFill>
                      <a:prstDash val="solid"/>
                      <a:round/>
                      <a:headEnd type="none" w="med" len="med"/>
                      <a:tailEnd type="none" w="med" len="med"/>
                    </a:lnT>
                  </a:tcPr>
                </a:tc>
                <a:tc>
                  <a:txBody>
                    <a:bodyPr/>
                    <a:lstStyle/>
                    <a:p>
                      <a:pPr algn="ctr"/>
                      <a:r>
                        <a:rPr lang="en-US" sz="1100" dirty="0"/>
                        <a:t>356,503</a:t>
                      </a:r>
                    </a:p>
                  </a:txBody>
                  <a:tcPr>
                    <a:lnT w="12700" cap="flat" cmpd="sng" algn="ctr">
                      <a:solidFill>
                        <a:schemeClr val="tx1"/>
                      </a:solidFill>
                      <a:prstDash val="solid"/>
                      <a:round/>
                      <a:headEnd type="none" w="med" len="med"/>
                      <a:tailEnd type="none" w="med" len="med"/>
                    </a:lnT>
                  </a:tcPr>
                </a:tc>
                <a:tc>
                  <a:txBody>
                    <a:bodyPr/>
                    <a:lstStyle/>
                    <a:p>
                      <a:pPr algn="ctr"/>
                      <a:r>
                        <a:rPr lang="en-US" sz="1100" dirty="0"/>
                        <a:t>88,923</a:t>
                      </a:r>
                    </a:p>
                  </a:txBody>
                  <a:tcPr>
                    <a:lnT w="12700" cap="flat" cmpd="sng" algn="ctr">
                      <a:solidFill>
                        <a:schemeClr val="tx1"/>
                      </a:solidFill>
                      <a:prstDash val="solid"/>
                      <a:round/>
                      <a:headEnd type="none" w="med" len="med"/>
                      <a:tailEnd type="none" w="med" len="med"/>
                    </a:lnT>
                  </a:tcPr>
                </a:tc>
                <a:tc>
                  <a:txBody>
                    <a:bodyPr/>
                    <a:lstStyle/>
                    <a:p>
                      <a:pPr algn="ctr"/>
                      <a:r>
                        <a:rPr lang="en-US" sz="1100" dirty="0"/>
                        <a:t>267,580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261717">
                <a:tc>
                  <a:txBody>
                    <a:bodyPr/>
                    <a:lstStyle/>
                    <a:p>
                      <a:pPr algn="ctr"/>
                      <a:r>
                        <a:rPr lang="en-US" sz="1100" dirty="0"/>
                        <a:t>Audited</a:t>
                      </a:r>
                    </a:p>
                  </a:txBody>
                  <a:tcPr/>
                </a:tc>
                <a:tc>
                  <a:txBody>
                    <a:bodyPr/>
                    <a:lstStyle/>
                    <a:p>
                      <a:pPr algn="ctr"/>
                      <a:endParaRPr lang="en-US" sz="1100" dirty="0"/>
                    </a:p>
                  </a:txBody>
                  <a:tcPr/>
                </a:tc>
                <a:tc>
                  <a:txBody>
                    <a:bodyPr/>
                    <a:lstStyle/>
                    <a:p>
                      <a:pPr marL="0" marR="0" lvl="0" indent="0" algn="ctr" defTabSz="651494" rtl="0" eaLnBrk="1" fontAlgn="auto" latinLnBrk="0" hangingPunct="1">
                        <a:lnSpc>
                          <a:spcPct val="100000"/>
                        </a:lnSpc>
                        <a:spcBef>
                          <a:spcPts val="0"/>
                        </a:spcBef>
                        <a:spcAft>
                          <a:spcPts val="0"/>
                        </a:spcAft>
                        <a:buClrTx/>
                        <a:buSzTx/>
                        <a:buFontTx/>
                        <a:buNone/>
                        <a:tabLst/>
                        <a:defRPr/>
                      </a:pPr>
                      <a:r>
                        <a:rPr lang="en-US" sz="1100" dirty="0"/>
                        <a:t>88,923</a:t>
                      </a:r>
                    </a:p>
                  </a:txBody>
                  <a:tcPr/>
                </a:tc>
                <a:tc>
                  <a:txBody>
                    <a:bodyPr/>
                    <a:lstStyle/>
                    <a:p>
                      <a:pPr marL="0" marR="0" lvl="0" indent="0" algn="ctr" defTabSz="651494" rtl="0" eaLnBrk="1" fontAlgn="auto" latinLnBrk="0" hangingPunct="1">
                        <a:lnSpc>
                          <a:spcPct val="100000"/>
                        </a:lnSpc>
                        <a:spcBef>
                          <a:spcPts val="0"/>
                        </a:spcBef>
                        <a:spcAft>
                          <a:spcPts val="0"/>
                        </a:spcAft>
                        <a:buClrTx/>
                        <a:buSzTx/>
                        <a:buFontTx/>
                        <a:buNone/>
                        <a:tabLst/>
                        <a:defRPr/>
                      </a:pPr>
                      <a:r>
                        <a:rPr lang="en-US" sz="1100" dirty="0"/>
                        <a:t>88,923</a:t>
                      </a:r>
                    </a:p>
                  </a:txBody>
                  <a:tcPr/>
                </a:tc>
                <a:tc>
                  <a:txBody>
                    <a:bodyPr/>
                    <a:lstStyle/>
                    <a:p>
                      <a:pPr algn="ctr"/>
                      <a:endParaRPr lang="en-US" sz="1100" dirty="0"/>
                    </a:p>
                  </a:txBody>
                  <a:tcPr/>
                </a:tc>
                <a:extLst>
                  <a:ext uri="{0D108BD9-81ED-4DB2-BD59-A6C34878D82A}">
                    <a16:rowId xmlns:a16="http://schemas.microsoft.com/office/drawing/2014/main" val="10002"/>
                  </a:ext>
                </a:extLst>
              </a:tr>
            </a:tbl>
          </a:graphicData>
        </a:graphic>
      </p:graphicFrame>
      <p:sp>
        <p:nvSpPr>
          <p:cNvPr id="19" name="TextBox 18"/>
          <p:cNvSpPr txBox="1"/>
          <p:nvPr/>
        </p:nvSpPr>
        <p:spPr>
          <a:xfrm>
            <a:off x="76200" y="3712771"/>
            <a:ext cx="2743200" cy="369332"/>
          </a:xfrm>
          <a:prstGeom prst="rect">
            <a:avLst/>
          </a:prstGeom>
          <a:noFill/>
        </p:spPr>
        <p:txBody>
          <a:bodyPr wrap="square" rtlCol="0">
            <a:spAutoFit/>
          </a:bodyPr>
          <a:lstStyle/>
          <a:p>
            <a:r>
              <a:rPr lang="en-US" u="sng" dirty="0"/>
              <a:t>Means Sustainability</a:t>
            </a:r>
          </a:p>
        </p:txBody>
      </p:sp>
      <p:sp>
        <p:nvSpPr>
          <p:cNvPr id="21" name="TextBox 20"/>
          <p:cNvSpPr txBox="1"/>
          <p:nvPr/>
        </p:nvSpPr>
        <p:spPr>
          <a:xfrm>
            <a:off x="6148722" y="3745823"/>
            <a:ext cx="2743200" cy="369332"/>
          </a:xfrm>
          <a:prstGeom prst="rect">
            <a:avLst/>
          </a:prstGeom>
          <a:noFill/>
        </p:spPr>
        <p:txBody>
          <a:bodyPr wrap="square" rtlCol="0">
            <a:spAutoFit/>
          </a:bodyPr>
          <a:lstStyle/>
          <a:p>
            <a:r>
              <a:rPr lang="en-US" u="sng" dirty="0"/>
              <a:t>Results Sustainability</a:t>
            </a:r>
          </a:p>
        </p:txBody>
      </p:sp>
      <p:sp>
        <p:nvSpPr>
          <p:cNvPr id="24" name="TextBox 23"/>
          <p:cNvSpPr txBox="1"/>
          <p:nvPr/>
        </p:nvSpPr>
        <p:spPr>
          <a:xfrm>
            <a:off x="76200" y="4138961"/>
            <a:ext cx="5670082" cy="2031325"/>
          </a:xfrm>
          <a:prstGeom prst="rect">
            <a:avLst/>
          </a:prstGeom>
          <a:solidFill>
            <a:schemeClr val="bg1"/>
          </a:solidFill>
          <a:ln>
            <a:noFill/>
          </a:ln>
        </p:spPr>
        <p:txBody>
          <a:bodyPr wrap="square" rtlCol="0">
            <a:spAutoFit/>
          </a:bodyPr>
          <a:lstStyle/>
          <a:p>
            <a:pPr marL="182563" lvl="1" indent="-182563">
              <a:buFont typeface="Arial" panose="020B0604020202020204" pitchFamily="34" charset="0"/>
              <a:buChar char="•"/>
            </a:pPr>
            <a:r>
              <a:rPr lang="en-US" altLang="zh-CN" b="0" dirty="0"/>
              <a:t>SOP Update – QA step added to the planning phase of Inspection to ensure contracts predicted as high risk are being inspected, updated SOP provided</a:t>
            </a:r>
            <a:endParaRPr lang="zh-CN" altLang="zh-CN" sz="1400" b="0" dirty="0"/>
          </a:p>
          <a:p>
            <a:pPr marL="182563" lvl="1" indent="-182563">
              <a:buFont typeface="Arial" panose="020B0604020202020204" pitchFamily="34" charset="0"/>
              <a:buChar char="•"/>
            </a:pPr>
            <a:r>
              <a:rPr lang="en-US" altLang="zh-CN" b="0" dirty="0"/>
              <a:t>Material – GANT chart with new QA steps built for team to implement on a monthly basis, email evidence of team lead confirmation and rollout</a:t>
            </a:r>
            <a:endParaRPr lang="zh-CN" altLang="zh-CN" sz="1400" b="0" dirty="0"/>
          </a:p>
          <a:p>
            <a:pPr marL="182563" lvl="1" indent="-182563">
              <a:buFont typeface="Arial" panose="020B0604020202020204" pitchFamily="34" charset="0"/>
              <a:buChar char="•"/>
            </a:pPr>
            <a:r>
              <a:rPr lang="en-US" altLang="zh-CN" sz="1400" b="0" dirty="0" err="1"/>
              <a:t>Tookit</a:t>
            </a:r>
            <a:r>
              <a:rPr lang="en-US" altLang="zh-CN" sz="1400" b="0" dirty="0"/>
              <a:t> – simple spreadsheet based dashboard to automate reporting of risk distribution planned, and passed performance</a:t>
            </a:r>
            <a:endParaRPr lang="zh-CN" altLang="zh-CN" sz="1400" b="0" dirty="0"/>
          </a:p>
          <a:p>
            <a:pPr marL="285750" indent="-285750">
              <a:buFont typeface="Arial" panose="020B0604020202020204" pitchFamily="34" charset="0"/>
              <a:buChar char="•"/>
            </a:pPr>
            <a:endParaRPr lang="zh-CN" altLang="en-US" sz="1400" dirty="0"/>
          </a:p>
        </p:txBody>
      </p:sp>
      <p:graphicFrame>
        <p:nvGraphicFramePr>
          <p:cNvPr id="25" name="Table 24"/>
          <p:cNvGraphicFramePr>
            <a:graphicFrameLocks noGrp="1"/>
          </p:cNvGraphicFramePr>
          <p:nvPr/>
        </p:nvGraphicFramePr>
        <p:xfrm>
          <a:off x="6178096" y="4094287"/>
          <a:ext cx="5895532" cy="2411288"/>
        </p:xfrm>
        <a:graphic>
          <a:graphicData uri="http://schemas.openxmlformats.org/drawingml/2006/table">
            <a:tbl>
              <a:tblPr firstRow="1" bandRow="1">
                <a:tableStyleId>{5940675A-B579-460E-94D1-54222C63F5DA}</a:tableStyleId>
              </a:tblPr>
              <a:tblGrid>
                <a:gridCol w="995548">
                  <a:extLst>
                    <a:ext uri="{9D8B030D-6E8A-4147-A177-3AD203B41FA5}">
                      <a16:colId xmlns:a16="http://schemas.microsoft.com/office/drawing/2014/main" val="20000"/>
                    </a:ext>
                  </a:extLst>
                </a:gridCol>
                <a:gridCol w="1360756">
                  <a:extLst>
                    <a:ext uri="{9D8B030D-6E8A-4147-A177-3AD203B41FA5}">
                      <a16:colId xmlns:a16="http://schemas.microsoft.com/office/drawing/2014/main" val="20001"/>
                    </a:ext>
                  </a:extLst>
                </a:gridCol>
                <a:gridCol w="2065345">
                  <a:extLst>
                    <a:ext uri="{9D8B030D-6E8A-4147-A177-3AD203B41FA5}">
                      <a16:colId xmlns:a16="http://schemas.microsoft.com/office/drawing/2014/main" val="20002"/>
                    </a:ext>
                  </a:extLst>
                </a:gridCol>
                <a:gridCol w="1473883">
                  <a:extLst>
                    <a:ext uri="{9D8B030D-6E8A-4147-A177-3AD203B41FA5}">
                      <a16:colId xmlns:a16="http://schemas.microsoft.com/office/drawing/2014/main" val="20003"/>
                    </a:ext>
                  </a:extLst>
                </a:gridCol>
              </a:tblGrid>
              <a:tr h="553273">
                <a:tc>
                  <a:txBody>
                    <a:bodyPr/>
                    <a:lstStyle/>
                    <a:p>
                      <a:pPr algn="ctr"/>
                      <a:r>
                        <a:rPr lang="en-US" sz="1000" b="1" dirty="0">
                          <a:solidFill>
                            <a:schemeClr val="bg1"/>
                          </a:solidFill>
                        </a:rPr>
                        <a:t>KPI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100" b="1" dirty="0">
                          <a:solidFill>
                            <a:schemeClr val="bg1"/>
                          </a:solidFill>
                        </a:rPr>
                        <a:t>KPI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100" b="1" dirty="0">
                          <a:solidFill>
                            <a:schemeClr val="bg1"/>
                          </a:solidFill>
                        </a:rPr>
                        <a:t>Calculation</a:t>
                      </a:r>
                      <a:r>
                        <a:rPr lang="en-US" sz="1100" b="1" baseline="0" dirty="0">
                          <a:solidFill>
                            <a:schemeClr val="bg1"/>
                          </a:solidFill>
                        </a:rPr>
                        <a:t> Methods</a:t>
                      </a:r>
                      <a:endParaRPr lang="en-US" sz="1100" b="1"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100" b="1" dirty="0">
                          <a:solidFill>
                            <a:schemeClr val="bg1"/>
                          </a:solidFill>
                        </a:rPr>
                        <a:t>Data Source</a:t>
                      </a:r>
                    </a:p>
                    <a:p>
                      <a:pPr algn="ctr"/>
                      <a:r>
                        <a:rPr lang="en-US" sz="1100" b="1" dirty="0">
                          <a:solidFill>
                            <a:schemeClr val="bg1"/>
                          </a:solidFill>
                        </a:rPr>
                        <a:t>(Position/Function)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646364">
                <a:tc>
                  <a:txBody>
                    <a:bodyPr/>
                    <a:lstStyle/>
                    <a:p>
                      <a:pPr algn="ctr"/>
                      <a:r>
                        <a:rPr lang="en-US" sz="1100" dirty="0"/>
                        <a:t>KPI1</a:t>
                      </a:r>
                    </a:p>
                  </a:txBody>
                  <a:tcPr anchor="ctr">
                    <a:lnT w="12700" cap="flat" cmpd="sng" algn="ctr">
                      <a:solidFill>
                        <a:schemeClr val="tx1"/>
                      </a:solidFill>
                      <a:prstDash val="solid"/>
                      <a:round/>
                      <a:headEnd type="none" w="med" len="med"/>
                      <a:tailEnd type="none" w="med" len="med"/>
                    </a:lnT>
                  </a:tcPr>
                </a:tc>
                <a:tc>
                  <a:txBody>
                    <a:bodyPr/>
                    <a:lstStyle/>
                    <a:p>
                      <a:pPr algn="ctr"/>
                      <a:r>
                        <a:rPr lang="en-US" sz="1100" dirty="0"/>
                        <a:t>Strike Rate</a:t>
                      </a:r>
                    </a:p>
                  </a:txBody>
                  <a:tcPr anchor="ctr">
                    <a:lnT w="12700" cap="flat" cmpd="sng" algn="ctr">
                      <a:solidFill>
                        <a:schemeClr val="tx1"/>
                      </a:solidFill>
                      <a:prstDash val="solid"/>
                      <a:round/>
                      <a:headEnd type="none" w="med" len="med"/>
                      <a:tailEnd type="none" w="med" len="med"/>
                    </a:lnT>
                  </a:tcPr>
                </a:tc>
                <a:tc>
                  <a:txBody>
                    <a:bodyPr/>
                    <a:lstStyle/>
                    <a:p>
                      <a:pPr algn="ctr"/>
                      <a:r>
                        <a:rPr lang="en-US" sz="1100" dirty="0"/>
                        <a:t>Strikes / Inspections</a:t>
                      </a:r>
                    </a:p>
                  </a:txBody>
                  <a:tcPr anchor="ctr">
                    <a:lnT w="12700" cap="flat" cmpd="sng" algn="ctr">
                      <a:solidFill>
                        <a:schemeClr val="tx1"/>
                      </a:solidFill>
                      <a:prstDash val="solid"/>
                      <a:round/>
                      <a:headEnd type="none" w="med" len="med"/>
                      <a:tailEnd type="none" w="med" len="med"/>
                    </a:lnT>
                  </a:tcPr>
                </a:tc>
                <a:tc>
                  <a:txBody>
                    <a:bodyPr/>
                    <a:lstStyle/>
                    <a:p>
                      <a:pPr algn="ctr"/>
                      <a:r>
                        <a:rPr lang="en-US" sz="1100" dirty="0"/>
                        <a:t>Bright Chen/Fernando Diaz</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46364">
                <a:tc>
                  <a:txBody>
                    <a:bodyPr/>
                    <a:lstStyle/>
                    <a:p>
                      <a:pPr algn="ctr"/>
                      <a:r>
                        <a:rPr lang="en-US" sz="1100" dirty="0"/>
                        <a:t>KPI2</a:t>
                      </a:r>
                    </a:p>
                  </a:txBody>
                  <a:tcPr anchor="ctr"/>
                </a:tc>
                <a:tc>
                  <a:txBody>
                    <a:bodyPr/>
                    <a:lstStyle/>
                    <a:p>
                      <a:pPr algn="ctr"/>
                      <a:endParaRPr lang="en-US" sz="1100" dirty="0"/>
                    </a:p>
                  </a:txBody>
                  <a:tcPr anchor="ctr"/>
                </a:tc>
                <a:tc>
                  <a:txBody>
                    <a:bodyPr/>
                    <a:lstStyle/>
                    <a:p>
                      <a:pPr algn="ctr"/>
                      <a:endParaRPr lang="en-US" sz="1100" dirty="0"/>
                    </a:p>
                  </a:txBody>
                  <a:tcPr anchor="ctr"/>
                </a:tc>
                <a:tc>
                  <a:txBody>
                    <a:bodyPr/>
                    <a:lstStyle/>
                    <a:p>
                      <a:pPr algn="ctr"/>
                      <a:endParaRPr lang="en-US" sz="1100" dirty="0"/>
                    </a:p>
                  </a:txBody>
                  <a:tcPr anchor="ctr"/>
                </a:tc>
                <a:extLst>
                  <a:ext uri="{0D108BD9-81ED-4DB2-BD59-A6C34878D82A}">
                    <a16:rowId xmlns:a16="http://schemas.microsoft.com/office/drawing/2014/main" val="10002"/>
                  </a:ext>
                </a:extLst>
              </a:tr>
              <a:tr h="565287">
                <a:tc>
                  <a:txBody>
                    <a:bodyPr/>
                    <a:lstStyle/>
                    <a:p>
                      <a:pPr algn="ctr"/>
                      <a:r>
                        <a:rPr lang="en-US" sz="1100" dirty="0"/>
                        <a:t>KPI3</a:t>
                      </a:r>
                    </a:p>
                  </a:txBody>
                  <a:tcPr anchor="ctr"/>
                </a:tc>
                <a:tc>
                  <a:txBody>
                    <a:bodyPr/>
                    <a:lstStyle/>
                    <a:p>
                      <a:pPr algn="ctr"/>
                      <a:endParaRPr lang="en-US" sz="1100" dirty="0"/>
                    </a:p>
                  </a:txBody>
                  <a:tcPr anchor="ctr"/>
                </a:tc>
                <a:tc>
                  <a:txBody>
                    <a:bodyPr/>
                    <a:lstStyle/>
                    <a:p>
                      <a:pPr algn="ctr"/>
                      <a:endParaRPr lang="en-US" sz="1100" dirty="0"/>
                    </a:p>
                  </a:txBody>
                  <a:tcPr anchor="ctr"/>
                </a:tc>
                <a:tc>
                  <a:txBody>
                    <a:bodyPr/>
                    <a:lstStyle/>
                    <a:p>
                      <a:pPr algn="ctr"/>
                      <a:endParaRPr lang="en-US" sz="1100"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40736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00" y="386969"/>
            <a:ext cx="1735455" cy="574040"/>
          </a:xfrm>
          <a:prstGeom prst="rect">
            <a:avLst/>
          </a:prstGeom>
        </p:spPr>
        <p:txBody>
          <a:bodyPr vert="horz" wrap="square" lIns="0" tIns="12700" rIns="0" bIns="0" rtlCol="0">
            <a:spAutoFit/>
          </a:bodyPr>
          <a:lstStyle/>
          <a:p>
            <a:pPr marL="12700">
              <a:lnSpc>
                <a:spcPct val="100000"/>
              </a:lnSpc>
              <a:spcBef>
                <a:spcPts val="100"/>
              </a:spcBef>
            </a:pPr>
            <a:r>
              <a:rPr spc="-10" dirty="0"/>
              <a:t>Contents</a:t>
            </a: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9</a:t>
            </a:fld>
            <a:endParaRPr spc="-50" dirty="0"/>
          </a:p>
        </p:txBody>
      </p:sp>
      <p:sp>
        <p:nvSpPr>
          <p:cNvPr id="3" name="object 3"/>
          <p:cNvSpPr txBox="1"/>
          <p:nvPr/>
        </p:nvSpPr>
        <p:spPr>
          <a:xfrm>
            <a:off x="734187" y="1363599"/>
            <a:ext cx="2011680" cy="1097280"/>
          </a:xfrm>
          <a:prstGeom prst="rect">
            <a:avLst/>
          </a:prstGeom>
          <a:solidFill>
            <a:srgbClr val="8484B7"/>
          </a:solidFill>
        </p:spPr>
        <p:txBody>
          <a:bodyPr vert="horz" wrap="square" lIns="0" tIns="215900" rIns="0" bIns="0" rtlCol="0">
            <a:spAutoFit/>
          </a:bodyPr>
          <a:lstStyle/>
          <a:p>
            <a:pPr marL="379095" marR="372745" indent="161290">
              <a:lnSpc>
                <a:spcPts val="2590"/>
              </a:lnSpc>
              <a:spcBef>
                <a:spcPts val="1700"/>
              </a:spcBef>
            </a:pPr>
            <a:r>
              <a:rPr sz="2400" spc="-10" dirty="0">
                <a:solidFill>
                  <a:srgbClr val="FFFFFF"/>
                </a:solidFill>
                <a:latin typeface="Segoe UI"/>
                <a:cs typeface="Segoe UI"/>
              </a:rPr>
              <a:t>Project Overview</a:t>
            </a:r>
            <a:endParaRPr sz="2400">
              <a:latin typeface="Segoe UI"/>
              <a:cs typeface="Segoe UI"/>
            </a:endParaRPr>
          </a:p>
        </p:txBody>
      </p:sp>
      <p:sp>
        <p:nvSpPr>
          <p:cNvPr id="4" name="object 4"/>
          <p:cNvSpPr txBox="1"/>
          <p:nvPr/>
        </p:nvSpPr>
        <p:spPr>
          <a:xfrm>
            <a:off x="3228975" y="1373505"/>
            <a:ext cx="8229600" cy="1097280"/>
          </a:xfrm>
          <a:prstGeom prst="rect">
            <a:avLst/>
          </a:prstGeom>
          <a:solidFill>
            <a:srgbClr val="D9D9E6">
              <a:alpha val="90194"/>
            </a:srgbClr>
          </a:solidFill>
        </p:spPr>
        <p:txBody>
          <a:bodyPr vert="horz" wrap="square" lIns="0" tIns="223520" rIns="0" bIns="0" rtlCol="0">
            <a:spAutoFit/>
          </a:bodyPr>
          <a:lstStyle/>
          <a:p>
            <a:pPr marL="266700" indent="-172085">
              <a:lnSpc>
                <a:spcPct val="100000"/>
              </a:lnSpc>
              <a:spcBef>
                <a:spcPts val="1760"/>
              </a:spcBef>
              <a:buChar char="•"/>
              <a:tabLst>
                <a:tab pos="267335" algn="l"/>
              </a:tabLst>
            </a:pPr>
            <a:r>
              <a:rPr sz="1800" spc="-10" dirty="0">
                <a:solidFill>
                  <a:srgbClr val="585858"/>
                </a:solidFill>
                <a:latin typeface="Segoe UI"/>
                <a:cs typeface="Segoe UI"/>
              </a:rPr>
              <a:t>Objective</a:t>
            </a:r>
            <a:endParaRPr sz="180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Data</a:t>
            </a:r>
            <a:r>
              <a:rPr sz="1800" spc="-15" dirty="0">
                <a:solidFill>
                  <a:srgbClr val="585858"/>
                </a:solidFill>
                <a:latin typeface="Segoe UI"/>
                <a:cs typeface="Segoe UI"/>
              </a:rPr>
              <a:t> </a:t>
            </a:r>
            <a:r>
              <a:rPr sz="1800" spc="-10" dirty="0">
                <a:solidFill>
                  <a:srgbClr val="585858"/>
                </a:solidFill>
                <a:latin typeface="Segoe UI"/>
                <a:cs typeface="Segoe UI"/>
              </a:rPr>
              <a:t>preview</a:t>
            </a:r>
            <a:endParaRPr sz="1800">
              <a:latin typeface="Segoe UI"/>
              <a:cs typeface="Segoe UI"/>
            </a:endParaRPr>
          </a:p>
        </p:txBody>
      </p:sp>
      <p:sp>
        <p:nvSpPr>
          <p:cNvPr id="5" name="object 5"/>
          <p:cNvSpPr txBox="1"/>
          <p:nvPr/>
        </p:nvSpPr>
        <p:spPr>
          <a:xfrm>
            <a:off x="734187" y="3132963"/>
            <a:ext cx="2011680" cy="1097280"/>
          </a:xfrm>
          <a:prstGeom prst="rect">
            <a:avLst/>
          </a:prstGeom>
          <a:solidFill>
            <a:srgbClr val="8484B7"/>
          </a:solidFill>
        </p:spPr>
        <p:txBody>
          <a:bodyPr vert="horz" wrap="square" lIns="0" tIns="215265" rIns="0" bIns="0" rtlCol="0">
            <a:spAutoFit/>
          </a:bodyPr>
          <a:lstStyle/>
          <a:p>
            <a:pPr marL="365125" marR="357505" indent="42545">
              <a:lnSpc>
                <a:spcPts val="2590"/>
              </a:lnSpc>
              <a:spcBef>
                <a:spcPts val="1695"/>
              </a:spcBef>
            </a:pPr>
            <a:r>
              <a:rPr sz="2400" spc="-10" dirty="0">
                <a:solidFill>
                  <a:srgbClr val="FFFFFF"/>
                </a:solidFill>
                <a:latin typeface="Segoe UI"/>
                <a:cs typeface="Segoe UI"/>
              </a:rPr>
              <a:t>Analytics </a:t>
            </a:r>
            <a:r>
              <a:rPr sz="2400" spc="-25" dirty="0">
                <a:solidFill>
                  <a:srgbClr val="FFFFFF"/>
                </a:solidFill>
                <a:latin typeface="Segoe UI"/>
                <a:cs typeface="Segoe UI"/>
              </a:rPr>
              <a:t>Roadmap</a:t>
            </a:r>
            <a:endParaRPr sz="2400">
              <a:latin typeface="Segoe UI"/>
              <a:cs typeface="Segoe UI"/>
            </a:endParaRPr>
          </a:p>
        </p:txBody>
      </p:sp>
      <p:sp>
        <p:nvSpPr>
          <p:cNvPr id="6" name="object 6"/>
          <p:cNvSpPr txBox="1"/>
          <p:nvPr/>
        </p:nvSpPr>
        <p:spPr>
          <a:xfrm>
            <a:off x="3228975" y="3132963"/>
            <a:ext cx="8229600" cy="936154"/>
          </a:xfrm>
          <a:prstGeom prst="rect">
            <a:avLst/>
          </a:prstGeom>
          <a:solidFill>
            <a:srgbClr val="D9D9E6">
              <a:alpha val="90194"/>
            </a:srgbClr>
          </a:solidFill>
        </p:spPr>
        <p:txBody>
          <a:bodyPr vert="horz" wrap="square" lIns="0" tIns="78740" rIns="0" bIns="0" rtlCol="0">
            <a:spAutoFit/>
          </a:bodyPr>
          <a:lstStyle/>
          <a:p>
            <a:pPr marL="266700" indent="-172085">
              <a:lnSpc>
                <a:spcPct val="100000"/>
              </a:lnSpc>
              <a:spcBef>
                <a:spcPts val="620"/>
              </a:spcBef>
              <a:buChar char="•"/>
              <a:tabLst>
                <a:tab pos="267335" algn="l"/>
              </a:tabLst>
            </a:pPr>
            <a:r>
              <a:rPr sz="1800" dirty="0">
                <a:solidFill>
                  <a:srgbClr val="585858"/>
                </a:solidFill>
                <a:latin typeface="Segoe UI"/>
                <a:cs typeface="Segoe UI"/>
              </a:rPr>
              <a:t>Analysis</a:t>
            </a:r>
            <a:r>
              <a:rPr sz="1800" spc="-25" dirty="0">
                <a:solidFill>
                  <a:srgbClr val="585858"/>
                </a:solidFill>
                <a:latin typeface="Segoe UI"/>
                <a:cs typeface="Segoe UI"/>
              </a:rPr>
              <a:t> </a:t>
            </a:r>
            <a:r>
              <a:rPr sz="1800" spc="-10" dirty="0">
                <a:solidFill>
                  <a:srgbClr val="585858"/>
                </a:solidFill>
                <a:latin typeface="Segoe UI"/>
                <a:cs typeface="Segoe UI"/>
              </a:rPr>
              <a:t>process</a:t>
            </a:r>
            <a:endParaRPr sz="1800" dirty="0">
              <a:latin typeface="Segoe UI"/>
              <a:cs typeface="Segoe UI"/>
            </a:endParaRPr>
          </a:p>
          <a:p>
            <a:pPr marL="266700" indent="-172085">
              <a:lnSpc>
                <a:spcPct val="100000"/>
              </a:lnSpc>
              <a:spcBef>
                <a:spcPts val="110"/>
              </a:spcBef>
              <a:buChar char="•"/>
              <a:tabLst>
                <a:tab pos="267335" algn="l"/>
              </a:tabLst>
            </a:pPr>
            <a:r>
              <a:rPr lang="en-US" sz="1800" dirty="0">
                <a:solidFill>
                  <a:srgbClr val="585858"/>
                </a:solidFill>
                <a:latin typeface="Segoe UI"/>
                <a:cs typeface="Segoe UI"/>
              </a:rPr>
              <a:t>Key Findings</a:t>
            </a:r>
            <a:endParaRPr sz="1800" dirty="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Regression</a:t>
            </a:r>
            <a:r>
              <a:rPr sz="1800" spc="-120" dirty="0">
                <a:solidFill>
                  <a:srgbClr val="585858"/>
                </a:solidFill>
                <a:latin typeface="Segoe UI"/>
                <a:cs typeface="Segoe UI"/>
              </a:rPr>
              <a:t> </a:t>
            </a:r>
            <a:r>
              <a:rPr sz="1800" spc="-10" dirty="0">
                <a:solidFill>
                  <a:srgbClr val="585858"/>
                </a:solidFill>
                <a:latin typeface="Segoe UI"/>
                <a:cs typeface="Segoe UI"/>
              </a:rPr>
              <a:t>models</a:t>
            </a:r>
            <a:endParaRPr sz="1800" dirty="0">
              <a:latin typeface="Segoe UI"/>
              <a:cs typeface="Segoe UI"/>
            </a:endParaRPr>
          </a:p>
        </p:txBody>
      </p:sp>
      <p:sp>
        <p:nvSpPr>
          <p:cNvPr id="7" name="object 7"/>
          <p:cNvSpPr txBox="1"/>
          <p:nvPr/>
        </p:nvSpPr>
        <p:spPr>
          <a:xfrm>
            <a:off x="734187" y="4901565"/>
            <a:ext cx="2011680" cy="1097280"/>
          </a:xfrm>
          <a:prstGeom prst="rect">
            <a:avLst/>
          </a:prstGeom>
          <a:solidFill>
            <a:srgbClr val="8484B7"/>
          </a:solidFill>
        </p:spPr>
        <p:txBody>
          <a:bodyPr vert="horz" wrap="square" lIns="0" tIns="338455" rIns="0" bIns="0" rtlCol="0">
            <a:spAutoFit/>
          </a:bodyPr>
          <a:lstStyle/>
          <a:p>
            <a:pPr marL="524510">
              <a:lnSpc>
                <a:spcPct val="100000"/>
              </a:lnSpc>
              <a:spcBef>
                <a:spcPts val="2665"/>
              </a:spcBef>
            </a:pPr>
            <a:r>
              <a:rPr sz="2400" spc="-10" dirty="0">
                <a:solidFill>
                  <a:srgbClr val="FFFFFF"/>
                </a:solidFill>
                <a:latin typeface="Segoe UI"/>
                <a:cs typeface="Segoe UI"/>
              </a:rPr>
              <a:t>Output</a:t>
            </a:r>
            <a:endParaRPr sz="2400">
              <a:latin typeface="Segoe UI"/>
              <a:cs typeface="Segoe UI"/>
            </a:endParaRPr>
          </a:p>
        </p:txBody>
      </p:sp>
      <p:sp>
        <p:nvSpPr>
          <p:cNvPr id="8" name="object 8"/>
          <p:cNvSpPr txBox="1"/>
          <p:nvPr/>
        </p:nvSpPr>
        <p:spPr>
          <a:xfrm>
            <a:off x="3228975" y="4901565"/>
            <a:ext cx="8229600" cy="1097280"/>
          </a:xfrm>
          <a:prstGeom prst="rect">
            <a:avLst/>
          </a:prstGeom>
          <a:solidFill>
            <a:srgbClr val="D9D9E6">
              <a:alpha val="90194"/>
            </a:srgbClr>
          </a:solidFill>
        </p:spPr>
        <p:txBody>
          <a:bodyPr vert="horz" wrap="square" lIns="0" tIns="79375" rIns="0" bIns="0" rtlCol="0">
            <a:spAutoFit/>
          </a:bodyPr>
          <a:lstStyle/>
          <a:p>
            <a:pPr marL="266700" indent="-172085">
              <a:lnSpc>
                <a:spcPct val="100000"/>
              </a:lnSpc>
              <a:spcBef>
                <a:spcPts val="625"/>
              </a:spcBef>
              <a:buChar char="•"/>
              <a:tabLst>
                <a:tab pos="267335" algn="l"/>
              </a:tabLst>
            </a:pPr>
            <a:r>
              <a:rPr sz="1800" spc="-10" dirty="0">
                <a:solidFill>
                  <a:srgbClr val="585858"/>
                </a:solidFill>
                <a:latin typeface="Segoe UI"/>
                <a:cs typeface="Segoe UI"/>
              </a:rPr>
              <a:t>Visualization</a:t>
            </a:r>
            <a:endParaRPr sz="1800">
              <a:latin typeface="Segoe UI"/>
              <a:cs typeface="Segoe UI"/>
            </a:endParaRPr>
          </a:p>
          <a:p>
            <a:pPr marL="266700" indent="-172085">
              <a:lnSpc>
                <a:spcPct val="100000"/>
              </a:lnSpc>
              <a:spcBef>
                <a:spcPts val="105"/>
              </a:spcBef>
              <a:buChar char="•"/>
              <a:tabLst>
                <a:tab pos="267335" algn="l"/>
              </a:tabLst>
            </a:pPr>
            <a:r>
              <a:rPr sz="1800" spc="-10" dirty="0">
                <a:solidFill>
                  <a:srgbClr val="585858"/>
                </a:solidFill>
                <a:latin typeface="Segoe UI"/>
                <a:cs typeface="Segoe UI"/>
              </a:rPr>
              <a:t>Observations</a:t>
            </a:r>
            <a:endParaRPr sz="1800">
              <a:latin typeface="Segoe UI"/>
              <a:cs typeface="Segoe UI"/>
            </a:endParaRPr>
          </a:p>
          <a:p>
            <a:pPr marL="266700" indent="-172085">
              <a:lnSpc>
                <a:spcPct val="100000"/>
              </a:lnSpc>
              <a:spcBef>
                <a:spcPts val="110"/>
              </a:spcBef>
              <a:buChar char="•"/>
              <a:tabLst>
                <a:tab pos="267335" algn="l"/>
              </a:tabLst>
            </a:pPr>
            <a:r>
              <a:rPr sz="1800" spc="-10" dirty="0">
                <a:solidFill>
                  <a:srgbClr val="585858"/>
                </a:solidFill>
                <a:latin typeface="Segoe UI"/>
                <a:cs typeface="Segoe UI"/>
              </a:rPr>
              <a:t>Recommendations</a:t>
            </a:r>
            <a:endParaRPr sz="1800">
              <a:latin typeface="Segoe UI"/>
              <a:cs typeface="Segoe U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d441157e-f37b-4034-8618-6f32f2a5b253"/>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2818</TotalTime>
  <Words>10828</Words>
  <Application>Microsoft Macintosh PowerPoint</Application>
  <PresentationFormat>Widescreen</PresentationFormat>
  <Paragraphs>2264</Paragraphs>
  <Slides>85</Slides>
  <Notes>4</Notes>
  <HiddenSlides>35</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7" baseType="lpstr">
      <vt:lpstr>Arial</vt:lpstr>
      <vt:lpstr>Calibri</vt:lpstr>
      <vt:lpstr>Segoe UI</vt:lpstr>
      <vt:lpstr>Segoe UI Light</vt:lpstr>
      <vt:lpstr>Segoe UI Semilight</vt:lpstr>
      <vt:lpstr>Slack-Lato</vt:lpstr>
      <vt:lpstr>Times New Roman</vt:lpstr>
      <vt:lpstr>Verdana</vt:lpstr>
      <vt:lpstr>Webdings</vt:lpstr>
      <vt:lpstr>Wingdings</vt:lpstr>
      <vt:lpstr>Office Theme</vt:lpstr>
      <vt:lpstr>think-cell Slide</vt:lpstr>
      <vt:lpstr>UCI AIR QUALITY UNIVARIATE LINEAR REGRESSION MODELLING</vt:lpstr>
      <vt:lpstr>UCI AIR QUALITY UNIVARIATE AND MULTIVARIATE STUDY</vt:lpstr>
      <vt:lpstr>PowerPoint Presentation</vt:lpstr>
      <vt:lpstr>Meet the UCI AQ Team!</vt:lpstr>
      <vt:lpstr>Friday, the 09th of September Time:  12:15 – 12:30 CEST [Click] Zoom Call</vt:lpstr>
      <vt:lpstr>Green Belt Tollgate Review</vt:lpstr>
      <vt:lpstr>Development Specification</vt:lpstr>
      <vt:lpstr>Development Specification Cont`</vt:lpstr>
      <vt:lpstr>Contents</vt:lpstr>
      <vt:lpstr>Project Overview</vt:lpstr>
      <vt:lpstr>Overview BIG Questions </vt:lpstr>
      <vt:lpstr>Introduction to the Research</vt:lpstr>
      <vt:lpstr>Introduction to the Research</vt:lpstr>
      <vt:lpstr>Smart Objective</vt:lpstr>
      <vt:lpstr>Our analysis focuses on all 5 measures and 13 dimensions derived from UCI AQ df, combined with 3 exogenous factors</vt:lpstr>
      <vt:lpstr>PowerPoint Presentation</vt:lpstr>
      <vt:lpstr>PowerPoint Presentation</vt:lpstr>
      <vt:lpstr>DOUBLE CHECK EDA &amp; REGRESSION JUPYTER ALL INCLUDED?</vt:lpstr>
      <vt:lpstr>Reference</vt:lpstr>
      <vt:lpstr>Sensors</vt:lpstr>
      <vt:lpstr>Exogenous</vt:lpstr>
      <vt:lpstr>PowerPoint Presentation</vt:lpstr>
      <vt:lpstr>PowerPoint Presentation</vt:lpstr>
      <vt:lpstr>CHECK THE REPORT and ADD</vt:lpstr>
      <vt:lpstr>PowerPoint Presentation</vt:lpstr>
      <vt:lpstr>Linear Regression</vt:lpstr>
      <vt:lpstr>LightGBM CHECK and GET figs Regression</vt:lpstr>
      <vt:lpstr>PowerPoint Presentation</vt:lpstr>
      <vt:lpstr>PowerPoint Presentation</vt:lpstr>
      <vt:lpstr>PowerPoint Presentation</vt:lpstr>
      <vt:lpstr>Beiersdorf and Private Labels are the main players in the German wound protection market</vt:lpstr>
      <vt:lpstr>Sales appears to have seasonality across brands</vt:lpstr>
      <vt:lpstr>Top 40 products represented 80% of the total sales</vt:lpstr>
      <vt:lpstr>Analytics Roadmap</vt:lpstr>
      <vt:lpstr>We used R cloud for analysis and SAC for visualization</vt:lpstr>
      <vt:lpstr>We assumed a non-linear, constant elasticity relationship between demand and price to run regressions</vt:lpstr>
      <vt:lpstr>328 regressions to ID price elastic/inelastic products and other critical variables that influence purchasing decisions</vt:lpstr>
      <vt:lpstr>Output</vt:lpstr>
      <vt:lpstr>Demand curves didn’t show a strong relationship between price and quantity demanded</vt:lpstr>
      <vt:lpstr>Regression results for 8 out of the 40 products examined demonstrated non-significant price elasticity coefficient (but significant coef for TDP)</vt:lpstr>
      <vt:lpstr>Demand is more price elastic for BDF products (Hansaplast) and TDP is less impactful to BDF products than to Private Labels</vt:lpstr>
      <vt:lpstr>Quantity demanded for BDF products with larger sales was more sensitive to price and less impacted by TDP</vt:lpstr>
      <vt:lpstr>Model results</vt:lpstr>
      <vt:lpstr>STRIPS - opportunity for BDF to increase brand equity</vt:lpstr>
      <vt:lpstr>BDF can increase sales volume by increasing TDP for 1 product in the segment</vt:lpstr>
      <vt:lpstr>METERWARE - opportunity for BDF to increase brand equity</vt:lpstr>
      <vt:lpstr>BDF can increase sales volume by increasing TDP for 2 products in the segment</vt:lpstr>
      <vt:lpstr>Recommendations</vt:lpstr>
      <vt:lpstr>Appendix</vt:lpstr>
      <vt:lpstr>BDF has medium brand equity in FIXIERPFLASTER segment</vt:lpstr>
      <vt:lpstr>BDF can increase price for 1 product in the segment but most demand is driven by TDP with marginal returns</vt:lpstr>
      <vt:lpstr>BDF has strong brand equity in FINGERPFLASTER segment</vt:lpstr>
      <vt:lpstr>BDF can increase price for 1 product in the segment but most demand is driven by TDP with marginal returns</vt:lpstr>
      <vt:lpstr>Increase price and TDP in SPRUEHPFLASTER segment</vt:lpstr>
      <vt:lpstr>Increase TDP in SPRUEHPFLASTER segment</vt:lpstr>
      <vt:lpstr>Beiersdorf has less products than Private Labels</vt:lpstr>
      <vt:lpstr>BDF products have higher price points than Private Label products</vt:lpstr>
      <vt:lpstr>BDF products have higher price points and TDP values than Private Label products</vt:lpstr>
      <vt:lpstr>Green Belt Tollgate Review</vt:lpstr>
      <vt:lpstr>Baseline from 2017 aggregate: Strike Rate 14%</vt:lpstr>
      <vt:lpstr>Binomial Process Capability: Strike Rate</vt:lpstr>
      <vt:lpstr>Stratified Bar Chart: Strike Rate by BU</vt:lpstr>
      <vt:lpstr>Stratified Bar Chart: Inspector Strikes Distr.</vt:lpstr>
      <vt:lpstr>Additional Features: Sales Manager</vt:lpstr>
      <vt:lpstr>Green Belt Tollgate Review</vt:lpstr>
      <vt:lpstr>Overview of Analysis Phase Activities</vt:lpstr>
      <vt:lpstr>Data cleansing and transformation</vt:lpstr>
      <vt:lpstr>Cleaning Example - </vt:lpstr>
      <vt:lpstr>Modelling software and type</vt:lpstr>
      <vt:lpstr>Feature evaluation process</vt:lpstr>
      <vt:lpstr>Model test design</vt:lpstr>
      <vt:lpstr>Model Training Using Boosted Decision Trees</vt:lpstr>
      <vt:lpstr>Model results</vt:lpstr>
      <vt:lpstr>Green Belt Tollgate Review</vt:lpstr>
      <vt:lpstr>Overview of Improvement Phase</vt:lpstr>
      <vt:lpstr>Background - Update</vt:lpstr>
      <vt:lpstr>Periodic review/improve with function</vt:lpstr>
      <vt:lpstr>Modelling software and type</vt:lpstr>
      <vt:lpstr>Feature evaluation process</vt:lpstr>
      <vt:lpstr>Model Construction</vt:lpstr>
      <vt:lpstr>Top Variables</vt:lpstr>
      <vt:lpstr>Model Selection and Cutoffs</vt:lpstr>
      <vt:lpstr>Pilot Results - Overall</vt:lpstr>
      <vt:lpstr>Green Belt Tollgate Review</vt:lpstr>
      <vt:lpstr>Project Sustainability Report</vt:lpstr>
    </vt:vector>
  </TitlesOfParts>
  <Manager>Rodrigo Franco, Gunnar David</Manager>
  <Company>Ironhack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UCI Air Quality Univariant and Multivariant Study</dc:title>
  <dc:subject>Air Quality, ML, DL (tensorflow/ keras)</dc:subject>
  <dc:creator>Mohrbeck, Otje ext. /BDF HAM;Gunnar.David@Beiersdorf.com</dc:creator>
  <cp:keywords/>
  <dc:description>Optimized for PowerPoint 2016</dc:description>
  <cp:lastModifiedBy>#GUNNAR DAVID#</cp:lastModifiedBy>
  <cp:revision>15</cp:revision>
  <dcterms:created xsi:type="dcterms:W3CDTF">2022-09-06T19:25:39Z</dcterms:created>
  <dcterms:modified xsi:type="dcterms:W3CDTF">2022-09-09T02:30:19Z</dcterms:modified>
  <cp:category>regression, XGBoost, lightGBM, DNN 3-layer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0x0101005683774892D934459424F932D465DA2E</vt:lpwstr>
  </property>
  <property fmtid="{D5CDD505-2E9C-101B-9397-08002B2CF9AE}" pid="3" name="Created">
    <vt:filetime>2020-06-09T10:00:00Z</vt:filetime>
  </property>
  <property fmtid="{D5CDD505-2E9C-101B-9397-08002B2CF9AE}" pid="4" name="Creator">
    <vt:lpwstr>Acrobat PDFMaker 20 for PowerPoint</vt:lpwstr>
  </property>
  <property fmtid="{D5CDD505-2E9C-101B-9397-08002B2CF9AE}" pid="5" name="LastSaved">
    <vt:filetime>2022-09-06T10:00:00Z</vt:filetime>
  </property>
  <property fmtid="{D5CDD505-2E9C-101B-9397-08002B2CF9AE}" pid="6" name="Producer">
    <vt:lpwstr>Adobe PDF Library 20.9.95</vt:lpwstr>
  </property>
</Properties>
</file>